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9" r:id="rId2"/>
    <p:sldId id="280" r:id="rId3"/>
    <p:sldId id="276" r:id="rId4"/>
    <p:sldId id="265" r:id="rId5"/>
    <p:sldId id="270" r:id="rId6"/>
    <p:sldId id="283" r:id="rId7"/>
    <p:sldId id="281" r:id="rId8"/>
    <p:sldId id="277" r:id="rId9"/>
    <p:sldId id="272" r:id="rId10"/>
    <p:sldId id="284" r:id="rId11"/>
    <p:sldId id="273" r:id="rId12"/>
    <p:sldId id="282" r:id="rId13"/>
    <p:sldId id="279" r:id="rId14"/>
  </p:sldIdLst>
  <p:sldSz cx="9144000" cy="6858000" type="screen4x3"/>
  <p:notesSz cx="69469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66"/>
    <a:srgbClr val="0088EE"/>
    <a:srgbClr val="91BCEF"/>
    <a:srgbClr val="CCCC00"/>
    <a:srgbClr val="00CC00"/>
    <a:srgbClr val="00CC66"/>
    <a:srgbClr val="0066CC"/>
    <a:srgbClr val="FFCC00"/>
    <a:srgbClr val="000080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 autoAdjust="0"/>
  </p:normalViewPr>
  <p:slideViewPr>
    <p:cSldViewPr>
      <p:cViewPr varScale="1">
        <p:scale>
          <a:sx n="91" d="100"/>
          <a:sy n="91" d="100"/>
        </p:scale>
        <p:origin x="-140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 New Roman" pitchFamily="18" charset="0"/>
              </a:defRPr>
            </a:lvl1pPr>
          </a:lstStyle>
          <a:p>
            <a:r>
              <a:rPr lang="en-US"/>
              <a:t>A Case Study by Kerala Water Authority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 New Roman" pitchFamily="18" charset="0"/>
              </a:defRPr>
            </a:lvl1pPr>
          </a:lstStyle>
          <a:p>
            <a:fld id="{5C8228F7-09E2-4A4C-8C3F-4A976482C7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12812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21" tIns="0" rIns="19321" bIns="0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/>
            </a:lvl1pPr>
          </a:lstStyle>
          <a:p>
            <a:r>
              <a:rPr lang="en-US"/>
              <a:t>A Case Study by Kerala Water Authority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21" tIns="0" rIns="19321" bIns="0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2" tIns="46692" rIns="93382" bIns="46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21" tIns="0" rIns="19321" bIns="0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21" tIns="0" rIns="19321" bIns="0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/>
            </a:lvl1pPr>
          </a:lstStyle>
          <a:p>
            <a:fld id="{C8EC6047-2696-40BA-8368-0ED43F1857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06015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371600" y="1371600"/>
            <a:ext cx="6477000" cy="1905000"/>
          </a:xfrm>
        </p:spPr>
        <p:txBody>
          <a:bodyPr anchor="b"/>
          <a:lstStyle>
            <a:lvl1pPr algn="ctr"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352800"/>
            <a:ext cx="6477000" cy="457200"/>
          </a:xfrm>
          <a:ln w="12700"/>
        </p:spPr>
        <p:txBody>
          <a:bodyPr lIns="91440" tIns="0" rIns="91440" bIns="0"/>
          <a:lstStyle>
            <a:lvl1pPr marL="0" indent="0" algn="ctr">
              <a:spcBef>
                <a:spcPct val="0"/>
              </a:spcBef>
              <a:buClrTx/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02" name="Rectangle 3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03" name="Rectangle 3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5C57C98-F4D7-4E11-8592-38CB40ABFE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7DEF9-9287-4633-8489-F7D61CF3E6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24600" y="819150"/>
            <a:ext cx="1447800" cy="4819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200" y="819150"/>
            <a:ext cx="4191000" cy="4819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CD31F-E726-4CF5-8672-04DE244819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4C5911-3D7D-4A5E-9024-B7BC507684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6786E-0EF4-4A56-8EA2-4A9F0F1346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752600"/>
            <a:ext cx="2819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2819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28CB2-3C46-48B3-BA4B-07FB2ACBD0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52300-10A9-4550-8264-21C9B415A8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8B406B-028D-48F0-8E3D-A61C48E3D9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855B8-4981-47E8-A2BA-BCA9B906C6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F4262-62F0-4B9D-9DB0-80EA399408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D0D2A-A3C7-4321-8973-212A394C6D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alphaModFix amt="24000"/>
            <a:lum/>
          </a:blip>
          <a:srcRect/>
          <a:stretch>
            <a:fillRect t="-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819150"/>
            <a:ext cx="579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752600"/>
            <a:ext cx="5791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84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DE07A1DC-A2CE-4F45-B02A-E03233444D7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bg1"/>
        </a:buClr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200">
          <a:solidFill>
            <a:schemeClr val="bg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000">
          <a:solidFill>
            <a:schemeClr val="bg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>
          <a:solidFill>
            <a:schemeClr val="bg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AMRUTH%20HD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9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8382000" cy="3200400"/>
          </a:xfrm>
        </p:spPr>
        <p:txBody>
          <a:bodyPr/>
          <a:lstStyle/>
          <a:p>
            <a:r>
              <a:rPr lang="en-US" sz="4800" dirty="0">
                <a:latin typeface="Aharoni" pitchFamily="2" charset="-79"/>
                <a:cs typeface="Aharoni" pitchFamily="2" charset="-79"/>
              </a:rPr>
              <a:t>Case Study on Leak Detection in Water-supply network using Ground Microphone Methodology</a:t>
            </a:r>
          </a:p>
        </p:txBody>
      </p:sp>
      <p:sp>
        <p:nvSpPr>
          <p:cNvPr id="4131" name="Rectangle 35"/>
          <p:cNvSpPr>
            <a:spLocks noGrp="1" noChangeArrowheads="1"/>
          </p:cNvSpPr>
          <p:nvPr>
            <p:ph type="subTitle" idx="1"/>
          </p:nvPr>
        </p:nvSpPr>
        <p:spPr>
          <a:xfrm>
            <a:off x="152400" y="5562600"/>
            <a:ext cx="8534400" cy="952500"/>
          </a:xfrm>
        </p:spPr>
        <p:txBody>
          <a:bodyPr/>
          <a:lstStyle/>
          <a:p>
            <a:r>
              <a:rPr lang="en-US" b="1" i="1" dirty="0">
                <a:latin typeface="Monotype Corsiva" pitchFamily="66" charset="0"/>
              </a:rPr>
              <a:t>Presented by</a:t>
            </a:r>
            <a:r>
              <a:rPr lang="en-US" sz="3200" b="1" dirty="0">
                <a:latin typeface="Monotype Corsiva" pitchFamily="66" charset="0"/>
              </a:rPr>
              <a:t>: </a:t>
            </a:r>
            <a:r>
              <a:rPr lang="en-US" sz="3200" b="1" dirty="0">
                <a:latin typeface="Algerian" pitchFamily="82" charset="0"/>
              </a:rPr>
              <a:t>R. GIRIJA, IAS. MISSION DIRECTOR, AMRUT Kerala </a:t>
            </a:r>
          </a:p>
        </p:txBody>
      </p:sp>
      <p:pic>
        <p:nvPicPr>
          <p:cNvPr id="6" name="Picture 5" descr="u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04875" cy="952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A Case Study by Kerala Water Authority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1D2995A-1213-4576-9EC3-452629FBA2CB}"/>
              </a:ext>
            </a:extLst>
          </p:cNvPr>
          <p:cNvSpPr txBox="1"/>
          <p:nvPr/>
        </p:nvSpPr>
        <p:spPr>
          <a:xfrm>
            <a:off x="7848600" y="6364861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002060"/>
                </a:solidFill>
                <a:latin typeface="Arial Black" panose="020B0A04020102020204" pitchFamily="34" charset="0"/>
              </a:rPr>
              <a:t>1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1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86200"/>
            <a:ext cx="9144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65BABCD-615B-408C-AE5A-2EB9DA0728B5}"/>
              </a:ext>
            </a:extLst>
          </p:cNvPr>
          <p:cNvSpPr txBox="1"/>
          <p:nvPr/>
        </p:nvSpPr>
        <p:spPr>
          <a:xfrm>
            <a:off x="7848600" y="6364861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002060"/>
                </a:solidFill>
                <a:latin typeface="Arial Black" panose="020B0A04020102020204" pitchFamily="34" charset="0"/>
              </a:rPr>
              <a:t>10</a:t>
            </a: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14400"/>
            <a:ext cx="5791200" cy="533400"/>
          </a:xfrm>
        </p:spPr>
        <p:txBody>
          <a:bodyPr/>
          <a:lstStyle/>
          <a:p>
            <a:r>
              <a:rPr lang="en-US" sz="3600" u="sng" dirty="0">
                <a:latin typeface="Aharoni" pitchFamily="2" charset="-79"/>
                <a:cs typeface="Aharoni" pitchFamily="2" charset="-79"/>
              </a:rPr>
              <a:t>BENEFITS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534400" cy="4572000"/>
          </a:xfrm>
        </p:spPr>
        <p:txBody>
          <a:bodyPr/>
          <a:lstStyle/>
          <a:p>
            <a:r>
              <a:rPr lang="en-US" sz="2200" b="1" dirty="0">
                <a:latin typeface="Aharoni" pitchFamily="2" charset="-79"/>
                <a:cs typeface="Aharoni" pitchFamily="2" charset="-79"/>
              </a:rPr>
              <a:t>Improved operational efficiency. </a:t>
            </a:r>
          </a:p>
          <a:p>
            <a:r>
              <a:rPr lang="en-US" sz="2200" b="1" dirty="0">
                <a:latin typeface="Aharoni" pitchFamily="2" charset="-79"/>
                <a:cs typeface="Aharoni" pitchFamily="2" charset="-79"/>
              </a:rPr>
              <a:t>Lowered operational costs in terms of time, </a:t>
            </a:r>
            <a:r>
              <a:rPr lang="en-US" sz="2200" b="1" dirty="0" err="1">
                <a:latin typeface="Aharoni" pitchFamily="2" charset="-79"/>
                <a:cs typeface="Aharoni" pitchFamily="2" charset="-79"/>
              </a:rPr>
              <a:t>labour</a:t>
            </a:r>
            <a:r>
              <a:rPr lang="en-US" sz="2200" b="1" dirty="0">
                <a:latin typeface="Aharoni" pitchFamily="2" charset="-79"/>
                <a:cs typeface="Aharoni" pitchFamily="2" charset="-79"/>
              </a:rPr>
              <a:t> and other resources.</a:t>
            </a:r>
          </a:p>
          <a:p>
            <a:r>
              <a:rPr lang="en-US" sz="2200" b="1" dirty="0">
                <a:latin typeface="Aharoni" pitchFamily="2" charset="-79"/>
                <a:cs typeface="Aharoni" pitchFamily="2" charset="-79"/>
              </a:rPr>
              <a:t>Extended life of road toppings</a:t>
            </a:r>
          </a:p>
          <a:p>
            <a:r>
              <a:rPr lang="en-US" sz="2200" b="1" dirty="0">
                <a:latin typeface="Aharoni" pitchFamily="2" charset="-79"/>
                <a:cs typeface="Aharoni" pitchFamily="2" charset="-79"/>
              </a:rPr>
              <a:t>Reduced possibility of damaging other utilities.</a:t>
            </a:r>
          </a:p>
          <a:p>
            <a:r>
              <a:rPr lang="en-US" sz="2200" b="1" dirty="0">
                <a:latin typeface="Aharoni" pitchFamily="2" charset="-79"/>
                <a:cs typeface="Aharoni" pitchFamily="2" charset="-79"/>
              </a:rPr>
              <a:t>Reduced potential for contamination</a:t>
            </a:r>
            <a:r>
              <a:rPr lang="en-US" sz="2000" dirty="0"/>
              <a:t> </a:t>
            </a:r>
            <a:r>
              <a:rPr lang="en-US" sz="2200" b="1" dirty="0">
                <a:latin typeface="Aharoni" pitchFamily="2" charset="-79"/>
                <a:cs typeface="Aharoni" pitchFamily="2" charset="-79"/>
              </a:rPr>
              <a:t>and improved efficiency</a:t>
            </a:r>
            <a:r>
              <a:rPr lang="en-US" sz="2000" dirty="0"/>
              <a:t>.</a:t>
            </a:r>
            <a:endParaRPr lang="en-US" sz="2200" b="1" dirty="0">
              <a:latin typeface="Aharoni" pitchFamily="2" charset="-79"/>
              <a:cs typeface="Aharoni" pitchFamily="2" charset="-79"/>
            </a:endParaRPr>
          </a:p>
          <a:p>
            <a:r>
              <a:rPr lang="en-US" sz="2200" b="1" dirty="0">
                <a:latin typeface="Aharoni" pitchFamily="2" charset="-79"/>
                <a:cs typeface="Aharoni" pitchFamily="2" charset="-79"/>
              </a:rPr>
              <a:t>Limited inconvenience to the public.</a:t>
            </a:r>
          </a:p>
          <a:p>
            <a:r>
              <a:rPr lang="en-US" sz="2200" b="1" dirty="0">
                <a:latin typeface="Aharoni" pitchFamily="2" charset="-79"/>
                <a:cs typeface="Aharoni" pitchFamily="2" charset="-79"/>
              </a:rPr>
              <a:t>Improved public relations.</a:t>
            </a:r>
          </a:p>
        </p:txBody>
      </p:sp>
      <p:pic>
        <p:nvPicPr>
          <p:cNvPr id="4" name="Picture 3" descr="u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4875" cy="952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A Case Study by Kerala Water Authority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5E88ECB-A254-460D-91FE-CCCAC191BB7F}"/>
              </a:ext>
            </a:extLst>
          </p:cNvPr>
          <p:cNvSpPr txBox="1"/>
          <p:nvPr/>
        </p:nvSpPr>
        <p:spPr>
          <a:xfrm>
            <a:off x="7848600" y="6364861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002060"/>
                </a:solidFill>
                <a:latin typeface="Arial Black" panose="020B0A04020102020204" pitchFamily="34" charset="0"/>
              </a:rPr>
              <a:t>11</a:t>
            </a: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990600"/>
            <a:ext cx="5791200" cy="533400"/>
          </a:xfrm>
        </p:spPr>
        <p:txBody>
          <a:bodyPr/>
          <a:lstStyle/>
          <a:p>
            <a:r>
              <a:rPr lang="en-US" sz="3600" u="sng" dirty="0">
                <a:latin typeface="Aharoni" pitchFamily="2" charset="-79"/>
                <a:cs typeface="Aharoni" pitchFamily="2" charset="-79"/>
              </a:rPr>
              <a:t>LIMITATIONS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8077200" cy="4572000"/>
          </a:xfrm>
        </p:spPr>
        <p:txBody>
          <a:bodyPr/>
          <a:lstStyle/>
          <a:p>
            <a:r>
              <a:rPr lang="en-US" sz="2200" b="1" dirty="0">
                <a:latin typeface="Aharoni" pitchFamily="2" charset="-79"/>
                <a:cs typeface="Aharoni" pitchFamily="2" charset="-79"/>
              </a:rPr>
              <a:t>Background noise can interfere with leak sounds. </a:t>
            </a:r>
          </a:p>
          <a:p>
            <a:r>
              <a:rPr lang="en-US" sz="2200" b="1" dirty="0">
                <a:latin typeface="Aharoni" pitchFamily="2" charset="-79"/>
                <a:cs typeface="Aharoni" pitchFamily="2" charset="-79"/>
              </a:rPr>
              <a:t>Pressure must be high enough for the leak to produce a sound. </a:t>
            </a:r>
          </a:p>
          <a:p>
            <a:r>
              <a:rPr lang="en-US" sz="2200" b="1" dirty="0">
                <a:latin typeface="Aharoni" pitchFamily="2" charset="-79"/>
                <a:cs typeface="Aharoni" pitchFamily="2" charset="-79"/>
              </a:rPr>
              <a:t>Leak point confirmation is sometimes only possible at night. </a:t>
            </a:r>
          </a:p>
          <a:p>
            <a:r>
              <a:rPr lang="en-US" sz="2200" b="1" dirty="0">
                <a:latin typeface="Aharoni" pitchFamily="2" charset="-79"/>
                <a:cs typeface="Aharoni" pitchFamily="2" charset="-79"/>
              </a:rPr>
              <a:t>Takes years of experience to develop a audition skill for pinpointing leaks.</a:t>
            </a:r>
          </a:p>
        </p:txBody>
      </p:sp>
      <p:pic>
        <p:nvPicPr>
          <p:cNvPr id="4" name="Picture 3" descr="u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4875" cy="952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A Case Study by Kerala Water Authority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67281E4-E4A3-4DDA-B28E-DB134A1C2592}"/>
              </a:ext>
            </a:extLst>
          </p:cNvPr>
          <p:cNvSpPr txBox="1"/>
          <p:nvPr/>
        </p:nvSpPr>
        <p:spPr>
          <a:xfrm>
            <a:off x="7848600" y="6364861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002060"/>
                </a:solidFill>
                <a:latin typeface="Arial Black" panose="020B0A04020102020204" pitchFamily="34" charset="0"/>
              </a:rPr>
              <a:t>12</a:t>
            </a: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7543800" cy="1828800"/>
          </a:xfrm>
        </p:spPr>
        <p:txBody>
          <a:bodyPr/>
          <a:lstStyle/>
          <a:p>
            <a:pPr algn="ctr">
              <a:buNone/>
            </a:pPr>
            <a:r>
              <a:rPr lang="en-US" sz="13000" dirty="0">
                <a:latin typeface="Monotype Corsiva" pitchFamily="66" charset="0"/>
              </a:rPr>
              <a:t>Thank You</a:t>
            </a:r>
          </a:p>
        </p:txBody>
      </p:sp>
      <p:sp>
        <p:nvSpPr>
          <p:cNvPr id="8" name="Rectangle 7"/>
          <p:cNvSpPr/>
          <p:nvPr/>
        </p:nvSpPr>
        <p:spPr>
          <a:xfrm>
            <a:off x="3200399" y="5715000"/>
            <a:ext cx="59436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lgerian" pitchFamily="82" charset="0"/>
              </a:rPr>
              <a:t>- Amrut </a:t>
            </a:r>
            <a:r>
              <a:rPr lang="en-US" sz="3200" b="1" dirty="0" err="1">
                <a:solidFill>
                  <a:schemeClr val="bg1"/>
                </a:solidFill>
                <a:latin typeface="Algerian" pitchFamily="82" charset="0"/>
              </a:rPr>
              <a:t>kerala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2F876F8-D24E-4083-9A58-E259087D7CA2}"/>
              </a:ext>
            </a:extLst>
          </p:cNvPr>
          <p:cNvSpPr txBox="1"/>
          <p:nvPr/>
        </p:nvSpPr>
        <p:spPr>
          <a:xfrm>
            <a:off x="7848600" y="6364861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002060"/>
                </a:solidFill>
                <a:latin typeface="Arial Black" panose="020B0A04020102020204" pitchFamily="34" charset="0"/>
              </a:rPr>
              <a:t>13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914400" y="609600"/>
            <a:ext cx="6477000" cy="609600"/>
          </a:xfrm>
        </p:spPr>
        <p:txBody>
          <a:bodyPr/>
          <a:lstStyle/>
          <a:p>
            <a:pPr algn="l"/>
            <a:r>
              <a:rPr lang="en-US" sz="3600" u="sng" dirty="0">
                <a:latin typeface="Aharoni" pitchFamily="2" charset="-79"/>
                <a:cs typeface="Aharoni" pitchFamily="2" charset="-79"/>
              </a:rPr>
              <a:t>SUMMARY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838200" y="1524000"/>
            <a:ext cx="7772400" cy="4191000"/>
          </a:xfrm>
        </p:spPr>
        <p:txBody>
          <a:bodyPr/>
          <a:lstStyle/>
          <a:p>
            <a:pPr marL="342900" indent="-342900" algn="just">
              <a:spcBef>
                <a:spcPct val="500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sz="2200" b="1" dirty="0">
                <a:latin typeface="Aharoni" pitchFamily="2" charset="-79"/>
                <a:cs typeface="Aharoni" pitchFamily="2" charset="-79"/>
              </a:rPr>
              <a:t>Generally water supply mains are laid underneath of  roads – Concrete/Bituminous surfaces.</a:t>
            </a:r>
          </a:p>
          <a:p>
            <a:pPr marL="342900" indent="-342900" algn="just">
              <a:spcBef>
                <a:spcPct val="500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sz="2200" b="1" dirty="0">
                <a:latin typeface="Aharoni" pitchFamily="2" charset="-79"/>
                <a:cs typeface="Aharoni" pitchFamily="2" charset="-79"/>
              </a:rPr>
              <a:t>The leakages on underground pipes below the roads are precipitated in a different location due to sealed surfaces.</a:t>
            </a:r>
          </a:p>
          <a:p>
            <a:pPr marL="342900" indent="-342900" algn="just">
              <a:spcBef>
                <a:spcPct val="500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sz="2200" b="1" dirty="0">
                <a:latin typeface="Aharoni" pitchFamily="2" charset="-79"/>
                <a:cs typeface="Aharoni" pitchFamily="2" charset="-79"/>
              </a:rPr>
              <a:t>Conventional method of open excavation for finding leak points leads to wasteful expenditure of resources.</a:t>
            </a:r>
          </a:p>
          <a:p>
            <a:pPr marL="342900" indent="-342900" algn="just">
              <a:spcBef>
                <a:spcPct val="50000"/>
              </a:spcBef>
              <a:buClr>
                <a:schemeClr val="bg1"/>
              </a:buClr>
              <a:buFont typeface="Arial" pitchFamily="34" charset="0"/>
              <a:buChar char="•"/>
            </a:pPr>
            <a:r>
              <a:rPr lang="en-US" sz="2200" b="1" dirty="0">
                <a:latin typeface="Aharoni" pitchFamily="2" charset="-79"/>
                <a:cs typeface="Aharoni" pitchFamily="2" charset="-79"/>
              </a:rPr>
              <a:t>Here comes, a solution to find out the exact leak location using the Ground Microphone Methodology.</a:t>
            </a:r>
          </a:p>
        </p:txBody>
      </p:sp>
      <p:pic>
        <p:nvPicPr>
          <p:cNvPr id="4" name="Picture 3" descr="u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04875" cy="952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A Case Study by Kerala Water Authority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8B2500F-148A-4357-9ACD-4803C0577B0D}"/>
              </a:ext>
            </a:extLst>
          </p:cNvPr>
          <p:cNvSpPr txBox="1"/>
          <p:nvPr/>
        </p:nvSpPr>
        <p:spPr>
          <a:xfrm>
            <a:off x="7848600" y="6364861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002060"/>
                </a:solidFill>
                <a:latin typeface="Arial Black" panose="020B0A04020102020204" pitchFamily="34" charset="0"/>
              </a:rPr>
              <a:t>2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858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THE ISSUE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429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Water Supply Main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0" y="57912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Leak Precipitation Point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9800" y="41148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Actual</a:t>
            </a:r>
          </a:p>
        </p:txBody>
      </p:sp>
      <p:pic>
        <p:nvPicPr>
          <p:cNvPr id="9" name="Content Placeholder 8" descr="GH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017104"/>
            <a:ext cx="9144000" cy="5867400"/>
          </a:xfrm>
          <a:solidFill>
            <a:srgbClr val="FF0000"/>
          </a:solidFill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057400" y="3810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Original Leak Point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200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Water Supply Main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00" y="57150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Leak Precipitation Point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467600" y="6172200"/>
            <a:ext cx="2286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7467600" y="5791200"/>
            <a:ext cx="228600" cy="3092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04875" cy="952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14400" y="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Monotype Corsiva" pitchFamily="66" charset="0"/>
              </a:rPr>
              <a:t>A Case Study by Kerala Water Authority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4BC1340-2A48-41DE-AD8C-9DD8A48B9542}"/>
              </a:ext>
            </a:extLst>
          </p:cNvPr>
          <p:cNvSpPr txBox="1"/>
          <p:nvPr/>
        </p:nvSpPr>
        <p:spPr>
          <a:xfrm>
            <a:off x="8423413" y="6443798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002060"/>
                </a:solidFill>
                <a:latin typeface="Arial Black" panose="020B0A04020102020204" pitchFamily="34" charset="0"/>
              </a:rPr>
              <a:t>3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6781800" cy="533400"/>
          </a:xfrm>
        </p:spPr>
        <p:txBody>
          <a:bodyPr/>
          <a:lstStyle/>
          <a:p>
            <a:r>
              <a:rPr lang="en-US" sz="3600" u="sng" dirty="0">
                <a:latin typeface="Aharoni" pitchFamily="2" charset="-79"/>
                <a:cs typeface="Aharoni" pitchFamily="2" charset="-79"/>
              </a:rPr>
              <a:t>THE ISSUE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610600" cy="5334000"/>
          </a:xfrm>
        </p:spPr>
        <p:txBody>
          <a:bodyPr/>
          <a:lstStyle/>
          <a:p>
            <a:r>
              <a:rPr lang="en-US" sz="2200" b="1" dirty="0">
                <a:latin typeface="Aharoni" pitchFamily="2" charset="-79"/>
                <a:cs typeface="Aharoni" pitchFamily="2" charset="-79"/>
              </a:rPr>
              <a:t>A water supply transmission main of </a:t>
            </a:r>
            <a:r>
              <a:rPr lang="en-US" sz="2200" b="1" dirty="0">
                <a:latin typeface="Berlin Sans FB Demi" pitchFamily="34" charset="0"/>
                <a:cs typeface="Aharoni" pitchFamily="2" charset="-79"/>
              </a:rPr>
              <a:t>355mm dia</a:t>
            </a:r>
            <a:r>
              <a:rPr lang="en-US" sz="2200" b="1" dirty="0">
                <a:latin typeface="Aharoni" pitchFamily="2" charset="-79"/>
                <a:cs typeface="Aharoni" pitchFamily="2" charset="-79"/>
              </a:rPr>
              <a:t> PVC along main road (Fully Bituminous road) at Kozhikode City, Kerala.</a:t>
            </a:r>
          </a:p>
          <a:p>
            <a:r>
              <a:rPr lang="en-US" sz="2200" b="1" dirty="0">
                <a:latin typeface="Aharoni" pitchFamily="2" charset="-79"/>
                <a:cs typeface="Aharoni" pitchFamily="2" charset="-79"/>
              </a:rPr>
              <a:t>Considerable pressure drop observed in the line.</a:t>
            </a:r>
          </a:p>
          <a:p>
            <a:r>
              <a:rPr lang="en-US" sz="2200" b="1" dirty="0">
                <a:latin typeface="Aharoni" pitchFamily="2" charset="-79"/>
                <a:cs typeface="Aharoni" pitchFamily="2" charset="-79"/>
              </a:rPr>
              <a:t>Water leakage inferred in the main road a stretch of one km (between Ramanattukkara and Faroke)</a:t>
            </a:r>
          </a:p>
          <a:p>
            <a:r>
              <a:rPr lang="en-US" sz="2200" b="1" dirty="0">
                <a:latin typeface="Aharoni" pitchFamily="2" charset="-79"/>
                <a:cs typeface="Aharoni" pitchFamily="2" charset="-79"/>
              </a:rPr>
              <a:t>Water seepage observed in a by-road, near to the main road  </a:t>
            </a:r>
          </a:p>
          <a:p>
            <a:r>
              <a:rPr lang="en-US" sz="2200" b="1" dirty="0">
                <a:latin typeface="Aharoni" pitchFamily="2" charset="-79"/>
                <a:cs typeface="Aharoni" pitchFamily="2" charset="-79"/>
              </a:rPr>
              <a:t>No pipelines in the by-road. Suspected that, leakage originated from the main pipeline.</a:t>
            </a:r>
          </a:p>
          <a:p>
            <a:r>
              <a:rPr lang="en-US" sz="2200" b="1" dirty="0">
                <a:latin typeface="Aharoni" pitchFamily="2" charset="-79"/>
                <a:cs typeface="Aharoni" pitchFamily="2" charset="-79"/>
              </a:rPr>
              <a:t>Difficult to trace the leakage point, because:</a:t>
            </a:r>
          </a:p>
          <a:p>
            <a:pPr lvl="2"/>
            <a:r>
              <a:rPr lang="en-US" sz="2200" b="1" dirty="0">
                <a:latin typeface="Aharoni" pitchFamily="2" charset="-79"/>
                <a:cs typeface="Aharoni" pitchFamily="2" charset="-79"/>
              </a:rPr>
              <a:t>A </a:t>
            </a:r>
            <a:r>
              <a:rPr lang="en-US" sz="2200" b="1" dirty="0">
                <a:latin typeface="Berlin Sans FB Demi" pitchFamily="34" charset="0"/>
                <a:ea typeface="+mn-ea"/>
                <a:cs typeface="Aharoni" pitchFamily="2" charset="-79"/>
              </a:rPr>
              <a:t>30</a:t>
            </a:r>
            <a:r>
              <a:rPr lang="en-US" sz="2200" b="1" dirty="0">
                <a:latin typeface="Aharoni" pitchFamily="2" charset="-79"/>
                <a:cs typeface="Aharoni" pitchFamily="2" charset="-79"/>
              </a:rPr>
              <a:t>m distance between By-road and Main road.</a:t>
            </a:r>
          </a:p>
          <a:p>
            <a:pPr lvl="2"/>
            <a:r>
              <a:rPr lang="en-US" sz="2200" b="1" dirty="0">
                <a:latin typeface="Aharoni" pitchFamily="2" charset="-79"/>
                <a:cs typeface="Aharoni" pitchFamily="2" charset="-79"/>
              </a:rPr>
              <a:t>About </a:t>
            </a:r>
            <a:r>
              <a:rPr lang="en-US" sz="2200" b="1" dirty="0">
                <a:latin typeface="Berlin Sans FB Demi" pitchFamily="34" charset="0"/>
                <a:cs typeface="Aharoni" pitchFamily="2" charset="-79"/>
              </a:rPr>
              <a:t>2</a:t>
            </a:r>
            <a:r>
              <a:rPr lang="en-US" sz="2200" b="1" dirty="0">
                <a:latin typeface="Aharoni" pitchFamily="2" charset="-79"/>
                <a:cs typeface="Aharoni" pitchFamily="2" charset="-79"/>
              </a:rPr>
              <a:t>m level difference between two roads.</a:t>
            </a:r>
          </a:p>
          <a:p>
            <a:pPr lvl="2"/>
            <a:r>
              <a:rPr lang="en-US" sz="2200" b="1" dirty="0">
                <a:latin typeface="Aharoni" pitchFamily="2" charset="-79"/>
                <a:cs typeface="Aharoni" pitchFamily="2" charset="-79"/>
              </a:rPr>
              <a:t>The suspected road was BMBC topped recently</a:t>
            </a:r>
            <a:r>
              <a:rPr lang="en-US" sz="2200" b="1" dirty="0"/>
              <a:t>.</a:t>
            </a:r>
          </a:p>
          <a:p>
            <a:pPr lvl="2"/>
            <a:endParaRPr lang="en-US" sz="2200" dirty="0"/>
          </a:p>
        </p:txBody>
      </p:sp>
      <p:pic>
        <p:nvPicPr>
          <p:cNvPr id="4" name="Picture 3" descr="u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4875" cy="952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A Case Study by Kerala Water Authority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66AF3EE-0797-4649-88CA-A462D69FB379}"/>
              </a:ext>
            </a:extLst>
          </p:cNvPr>
          <p:cNvSpPr txBox="1"/>
          <p:nvPr/>
        </p:nvSpPr>
        <p:spPr>
          <a:xfrm>
            <a:off x="7848600" y="6364861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002060"/>
                </a:solidFill>
                <a:latin typeface="Arial Black" panose="020B0A04020102020204" pitchFamily="34" charset="0"/>
              </a:rPr>
              <a:t>4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5791200" cy="533400"/>
          </a:xfrm>
        </p:spPr>
        <p:txBody>
          <a:bodyPr/>
          <a:lstStyle/>
          <a:p>
            <a:r>
              <a:rPr lang="en-US" sz="3600" u="sng" dirty="0">
                <a:latin typeface="Aharoni" pitchFamily="2" charset="-79"/>
                <a:cs typeface="Aharoni" pitchFamily="2" charset="-79"/>
              </a:rPr>
              <a:t>THE METHODOLOGY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8153400" cy="4343400"/>
          </a:xfrm>
        </p:spPr>
        <p:txBody>
          <a:bodyPr/>
          <a:lstStyle/>
          <a:p>
            <a:r>
              <a:rPr lang="en-US" sz="2200" b="1" dirty="0">
                <a:latin typeface="Aharoni" pitchFamily="2" charset="-79"/>
                <a:cs typeface="Aharoni" pitchFamily="2" charset="-79"/>
              </a:rPr>
              <a:t>Device – Ground Microphone (an acoustic leak detecting equipment)</a:t>
            </a:r>
          </a:p>
          <a:p>
            <a:r>
              <a:rPr lang="en-US" sz="2200" b="1" dirty="0">
                <a:latin typeface="Aharoni" pitchFamily="2" charset="-79"/>
                <a:cs typeface="Aharoni" pitchFamily="2" charset="-79"/>
              </a:rPr>
              <a:t>Device Components :</a:t>
            </a:r>
          </a:p>
          <a:p>
            <a:pPr lvl="1"/>
            <a:r>
              <a:rPr lang="en-US" b="1" dirty="0">
                <a:latin typeface="Aharoni" pitchFamily="2" charset="-79"/>
                <a:ea typeface="+mn-ea"/>
                <a:cs typeface="Aharoni" pitchFamily="2" charset="-79"/>
              </a:rPr>
              <a:t>A microphone with casing</a:t>
            </a:r>
          </a:p>
          <a:p>
            <a:pPr lvl="1"/>
            <a:r>
              <a:rPr lang="en-US" b="1" dirty="0">
                <a:latin typeface="Aharoni" pitchFamily="2" charset="-79"/>
                <a:ea typeface="+mn-ea"/>
                <a:cs typeface="Aharoni" pitchFamily="2" charset="-79"/>
              </a:rPr>
              <a:t>An amplifier with filtering mechanism, digital display and control buttons</a:t>
            </a:r>
          </a:p>
          <a:p>
            <a:pPr lvl="1"/>
            <a:r>
              <a:rPr lang="en-US" b="1" dirty="0">
                <a:latin typeface="Aharoni" pitchFamily="2" charset="-79"/>
                <a:ea typeface="+mn-ea"/>
                <a:cs typeface="Aharoni" pitchFamily="2" charset="-79"/>
              </a:rPr>
              <a:t>A high quality headphone</a:t>
            </a:r>
          </a:p>
          <a:p>
            <a:r>
              <a:rPr lang="en-US" sz="2200" b="1" dirty="0">
                <a:latin typeface="Aharoni" pitchFamily="2" charset="-79"/>
                <a:cs typeface="Aharoni" pitchFamily="2" charset="-79"/>
              </a:rPr>
              <a:t>It amplifies the following sounds generated from a leak:</a:t>
            </a:r>
          </a:p>
          <a:p>
            <a:pPr lvl="1"/>
            <a:r>
              <a:rPr lang="en-US" b="1" dirty="0">
                <a:latin typeface="Aharoni" pitchFamily="2" charset="-79"/>
                <a:ea typeface="+mn-ea"/>
                <a:cs typeface="Aharoni" pitchFamily="2" charset="-79"/>
              </a:rPr>
              <a:t>Jetting Sound</a:t>
            </a:r>
          </a:p>
          <a:p>
            <a:pPr lvl="1"/>
            <a:r>
              <a:rPr lang="en-US" b="1" dirty="0">
                <a:latin typeface="Aharoni" pitchFamily="2" charset="-79"/>
                <a:ea typeface="+mn-ea"/>
                <a:cs typeface="Aharoni" pitchFamily="2" charset="-79"/>
              </a:rPr>
              <a:t>Water flowing sounds within the soil cavity</a:t>
            </a:r>
          </a:p>
          <a:p>
            <a:pPr lvl="1"/>
            <a:r>
              <a:rPr lang="en-US" b="1" dirty="0">
                <a:latin typeface="Aharoni" pitchFamily="2" charset="-79"/>
                <a:ea typeface="+mn-ea"/>
                <a:cs typeface="Aharoni" pitchFamily="2" charset="-79"/>
              </a:rPr>
              <a:t>Sound of Jet hitting the soil</a:t>
            </a:r>
          </a:p>
          <a:p>
            <a:pPr lvl="1"/>
            <a:r>
              <a:rPr lang="en-US" b="1" dirty="0">
                <a:latin typeface="Aharoni" pitchFamily="2" charset="-79"/>
                <a:ea typeface="+mn-ea"/>
                <a:cs typeface="Aharoni" pitchFamily="2" charset="-79"/>
              </a:rPr>
              <a:t>Sound of soil particles hitting the pipe</a:t>
            </a:r>
          </a:p>
          <a:p>
            <a:pPr lvl="1"/>
            <a:r>
              <a:rPr lang="en-US" b="1" dirty="0">
                <a:latin typeface="Aharoni" pitchFamily="2" charset="-79"/>
                <a:ea typeface="+mn-ea"/>
                <a:cs typeface="Aharoni" pitchFamily="2" charset="-79"/>
              </a:rPr>
              <a:t>Sound of soil particles hitting themselves</a:t>
            </a:r>
          </a:p>
          <a:p>
            <a:pPr lvl="1"/>
            <a:endParaRPr lang="en-US" b="1" dirty="0">
              <a:latin typeface="Aharoni" pitchFamily="2" charset="-79"/>
              <a:ea typeface="+mn-ea"/>
              <a:cs typeface="Aharoni" pitchFamily="2" charset="-79"/>
            </a:endParaRPr>
          </a:p>
        </p:txBody>
      </p:sp>
      <p:pic>
        <p:nvPicPr>
          <p:cNvPr id="4" name="Picture 3" descr="u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4875" cy="952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A Case Study by Kerala Water Authority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EE9FABA-70DC-42BA-BCB7-69B29F5D10FB}"/>
              </a:ext>
            </a:extLst>
          </p:cNvPr>
          <p:cNvSpPr txBox="1"/>
          <p:nvPr/>
        </p:nvSpPr>
        <p:spPr>
          <a:xfrm>
            <a:off x="7848600" y="6364861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002060"/>
                </a:solidFill>
                <a:latin typeface="Arial Black" panose="020B0A04020102020204" pitchFamily="34" charset="0"/>
              </a:rPr>
              <a:t>5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80702_1134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990600"/>
            <a:ext cx="4191000" cy="1752599"/>
          </a:xfrm>
          <a:prstGeom prst="rect">
            <a:avLst/>
          </a:prstGeom>
        </p:spPr>
      </p:pic>
      <p:pic>
        <p:nvPicPr>
          <p:cNvPr id="9" name="Picture 8" descr="20180702_1137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876800"/>
            <a:ext cx="4191000" cy="1752600"/>
          </a:xfrm>
          <a:prstGeom prst="rect">
            <a:avLst/>
          </a:prstGeom>
        </p:spPr>
      </p:pic>
      <p:pic>
        <p:nvPicPr>
          <p:cNvPr id="10" name="Picture 9" descr="20180702_1139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990600"/>
            <a:ext cx="4114800" cy="56388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895600"/>
            <a:ext cx="4191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1000" y="9906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ooper Black" pitchFamily="18" charset="0"/>
              </a:rPr>
              <a:t>Ground Microphone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28956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ooper Black" pitchFamily="18" charset="0"/>
              </a:rPr>
              <a:t>Amplifier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48768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ooper Black" pitchFamily="18" charset="0"/>
              </a:rPr>
              <a:t>Headphone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24400" y="99060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ooper Black" pitchFamily="18" charset="0"/>
              </a:rPr>
              <a:t>Test Setup</a:t>
            </a:r>
          </a:p>
        </p:txBody>
      </p:sp>
      <p:pic>
        <p:nvPicPr>
          <p:cNvPr id="14" name="Picture 13" descr="u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04875" cy="952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14400" y="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A Case Study by Kerala Water Authority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AC784D0-E262-4106-8198-96B493A39CF7}"/>
              </a:ext>
            </a:extLst>
          </p:cNvPr>
          <p:cNvSpPr txBox="1"/>
          <p:nvPr/>
        </p:nvSpPr>
        <p:spPr>
          <a:xfrm>
            <a:off x="7848600" y="6364861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002060"/>
                </a:solidFill>
                <a:latin typeface="Arial Black" panose="020B0A04020102020204" pitchFamily="34" charset="0"/>
              </a:rPr>
              <a:t>6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838200"/>
            <a:ext cx="5791200" cy="533400"/>
          </a:xfrm>
        </p:spPr>
        <p:txBody>
          <a:bodyPr/>
          <a:lstStyle/>
          <a:p>
            <a:r>
              <a:rPr lang="en-US" sz="3600" u="sng" dirty="0">
                <a:latin typeface="Aharoni" pitchFamily="2" charset="-79"/>
                <a:cs typeface="Aharoni" pitchFamily="2" charset="-79"/>
              </a:rPr>
              <a:t>THE ANALYSIS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8001000" cy="5105400"/>
          </a:xfrm>
        </p:spPr>
        <p:txBody>
          <a:bodyPr/>
          <a:lstStyle/>
          <a:p>
            <a:pPr algn="just"/>
            <a:r>
              <a:rPr lang="en-US" sz="2200" b="1" dirty="0">
                <a:latin typeface="Aharoni" pitchFamily="2" charset="-79"/>
                <a:cs typeface="Aharoni" pitchFamily="2" charset="-79"/>
              </a:rPr>
              <a:t>The technique involves positioning the microphone on the ground at intervals along the line of the pipe and noting changes in sound amplification as the microphone nears the leak position. </a:t>
            </a:r>
          </a:p>
          <a:p>
            <a:pPr algn="just"/>
            <a:r>
              <a:rPr lang="en-US" sz="2200" b="1" dirty="0">
                <a:latin typeface="Aharoni" pitchFamily="2" charset="-79"/>
                <a:cs typeface="Aharoni" pitchFamily="2" charset="-79"/>
              </a:rPr>
              <a:t>The accuracy and the time to identify the leak point, highly depends on the detection skills of the personnel. Hence, strong analytical skills and sharp judgement skills are extremely important.</a:t>
            </a:r>
          </a:p>
          <a:p>
            <a:pPr algn="just"/>
            <a:r>
              <a:rPr lang="en-US" sz="2200" b="1" dirty="0">
                <a:latin typeface="Aharoni" pitchFamily="2" charset="-79"/>
                <a:cs typeface="Aharoni" pitchFamily="2" charset="-79"/>
              </a:rPr>
              <a:t> An experienced expert can distinguish water leakage sound from other background disturbances and environmental noises by correlating his past experiences with the present situation.</a:t>
            </a:r>
          </a:p>
          <a:p>
            <a:pPr algn="just">
              <a:buNone/>
            </a:pPr>
            <a:endParaRPr lang="en-US" sz="22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Picture 3" descr="u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4875" cy="952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A Case Study by Kerala Water Authority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F10359-D122-4B15-820B-13FEFC40B0F3}"/>
              </a:ext>
            </a:extLst>
          </p:cNvPr>
          <p:cNvSpPr txBox="1"/>
          <p:nvPr/>
        </p:nvSpPr>
        <p:spPr>
          <a:xfrm>
            <a:off x="7848600" y="6364861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002060"/>
                </a:solidFill>
                <a:latin typeface="Arial Black" panose="020B0A04020102020204" pitchFamily="34" charset="0"/>
              </a:rPr>
              <a:t>7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533400"/>
          </a:xfrm>
        </p:spPr>
        <p:txBody>
          <a:bodyPr/>
          <a:lstStyle/>
          <a:p>
            <a:pPr algn="ctr"/>
            <a:r>
              <a:rPr lang="en-US" sz="3600" b="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  <a:hlinkClick r:id="rId2" action="ppaction://hlinkfile"/>
              </a:rPr>
              <a:t>WATER LEAK PINPOINTING</a:t>
            </a:r>
            <a:endParaRPr lang="en-US" sz="36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" name="Content Placeholder 6" descr="Leak detection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914401"/>
            <a:ext cx="9144000" cy="5943599"/>
          </a:xfrm>
        </p:spPr>
      </p:pic>
      <p:sp>
        <p:nvSpPr>
          <p:cNvPr id="4" name="TextBox 3"/>
          <p:cNvSpPr txBox="1"/>
          <p:nvPr/>
        </p:nvSpPr>
        <p:spPr>
          <a:xfrm>
            <a:off x="914400" y="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latin typeface="Monotype Corsiva" pitchFamily="66" charset="0"/>
              </a:rPr>
              <a:t>A Case Study by Kerala Water Authority</a:t>
            </a:r>
          </a:p>
        </p:txBody>
      </p:sp>
      <p:pic>
        <p:nvPicPr>
          <p:cNvPr id="5" name="Picture 4" descr="u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04875" cy="9525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5410200" y="5867400"/>
            <a:ext cx="381000" cy="76200"/>
          </a:xfrm>
          <a:prstGeom prst="straightConnector1">
            <a:avLst/>
          </a:prstGeom>
          <a:ln w="22225" cmpd="sng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5562600" y="5867400"/>
            <a:ext cx="457200" cy="457200"/>
          </a:xfrm>
          <a:prstGeom prst="arc">
            <a:avLst/>
          </a:prstGeom>
          <a:ln w="254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572000" y="5943600"/>
            <a:ext cx="685800" cy="76200"/>
          </a:xfrm>
          <a:prstGeom prst="straightConnector1">
            <a:avLst/>
          </a:prstGeom>
          <a:ln w="254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886200" y="6019800"/>
            <a:ext cx="609600" cy="0"/>
          </a:xfrm>
          <a:prstGeom prst="straightConnector1">
            <a:avLst/>
          </a:prstGeom>
          <a:ln w="254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0FD4849-78AC-4ED2-9C34-B77956477A3D}"/>
              </a:ext>
            </a:extLst>
          </p:cNvPr>
          <p:cNvSpPr txBox="1"/>
          <p:nvPr/>
        </p:nvSpPr>
        <p:spPr>
          <a:xfrm>
            <a:off x="7848600" y="6364861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002060"/>
                </a:solidFill>
                <a:latin typeface="Arial Black" panose="020B0A04020102020204" pitchFamily="34" charset="0"/>
              </a:rPr>
              <a:t>8</a:t>
            </a: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838200"/>
            <a:ext cx="5791200" cy="533400"/>
          </a:xfrm>
        </p:spPr>
        <p:txBody>
          <a:bodyPr/>
          <a:lstStyle/>
          <a:p>
            <a:r>
              <a:rPr lang="en-US" sz="3600" u="sng" dirty="0">
                <a:latin typeface="Aharoni" pitchFamily="2" charset="-79"/>
                <a:cs typeface="Aharoni" pitchFamily="2" charset="-79"/>
              </a:rPr>
              <a:t>THE</a:t>
            </a:r>
            <a:r>
              <a:rPr lang="en-US" u="sng" dirty="0"/>
              <a:t> </a:t>
            </a:r>
            <a:r>
              <a:rPr lang="en-US" sz="3600" u="sng" dirty="0">
                <a:latin typeface="Aharoni" pitchFamily="2" charset="-79"/>
                <a:cs typeface="Aharoni" pitchFamily="2" charset="-79"/>
              </a:rPr>
              <a:t>SOLUTION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77200" cy="5257800"/>
          </a:xfrm>
        </p:spPr>
        <p:txBody>
          <a:bodyPr/>
          <a:lstStyle/>
          <a:p>
            <a:pPr algn="just"/>
            <a:r>
              <a:rPr lang="en-US" sz="2200" b="1" dirty="0">
                <a:latin typeface="Aharoni" pitchFamily="2" charset="-79"/>
                <a:cs typeface="Aharoni" pitchFamily="2" charset="-79"/>
              </a:rPr>
              <a:t>Selected </a:t>
            </a:r>
            <a:r>
              <a:rPr lang="en-US" sz="2200" b="1" dirty="0">
                <a:latin typeface="Berlin Sans FB Demi" pitchFamily="34" charset="0"/>
                <a:cs typeface="Aharoni" pitchFamily="2" charset="-79"/>
              </a:rPr>
              <a:t>300</a:t>
            </a:r>
            <a:r>
              <a:rPr lang="en-US" sz="2200" b="1" dirty="0">
                <a:latin typeface="Aharoni" pitchFamily="2" charset="-79"/>
                <a:cs typeface="Aharoni" pitchFamily="2" charset="-79"/>
              </a:rPr>
              <a:t>m around the suspected area for the survey.</a:t>
            </a:r>
          </a:p>
          <a:p>
            <a:pPr algn="just"/>
            <a:r>
              <a:rPr lang="en-US" sz="2200" b="1" dirty="0">
                <a:latin typeface="Aharoni" pitchFamily="2" charset="-79"/>
                <a:cs typeface="Aharoni" pitchFamily="2" charset="-79"/>
              </a:rPr>
              <a:t>Identified the alignment of the pipeline.</a:t>
            </a:r>
          </a:p>
          <a:p>
            <a:pPr algn="just"/>
            <a:r>
              <a:rPr lang="en-US" sz="2200" b="1" dirty="0">
                <a:latin typeface="Aharoni" pitchFamily="2" charset="-79"/>
                <a:cs typeface="Aharoni" pitchFamily="2" charset="-79"/>
              </a:rPr>
              <a:t>Survey carried out along the alignment with strides of </a:t>
            </a:r>
            <a:r>
              <a:rPr lang="en-US" sz="2200" b="1" dirty="0">
                <a:latin typeface="Berlin Sans FB Demi" pitchFamily="34" charset="0"/>
                <a:cs typeface="Aharoni" pitchFamily="2" charset="-79"/>
              </a:rPr>
              <a:t>15c</a:t>
            </a:r>
            <a:r>
              <a:rPr lang="en-US" sz="2200" b="1" dirty="0">
                <a:latin typeface="Aharoni" pitchFamily="2" charset="-79"/>
                <a:cs typeface="Aharoni" pitchFamily="2" charset="-79"/>
              </a:rPr>
              <a:t>m to </a:t>
            </a:r>
            <a:r>
              <a:rPr lang="en-US" sz="2200" b="1" dirty="0">
                <a:latin typeface="Berlin Sans FB Demi" pitchFamily="34" charset="0"/>
                <a:cs typeface="Aharoni" pitchFamily="2" charset="-79"/>
              </a:rPr>
              <a:t>30c</a:t>
            </a:r>
            <a:r>
              <a:rPr lang="en-US" sz="2200" b="1" dirty="0">
                <a:latin typeface="Aharoni" pitchFamily="2" charset="-79"/>
                <a:cs typeface="Aharoni" pitchFamily="2" charset="-79"/>
              </a:rPr>
              <a:t>m.</a:t>
            </a:r>
          </a:p>
          <a:p>
            <a:pPr algn="just"/>
            <a:r>
              <a:rPr lang="en-US" sz="2200" b="1" dirty="0">
                <a:latin typeface="Aharoni" pitchFamily="2" charset="-79"/>
                <a:cs typeface="Aharoni" pitchFamily="2" charset="-79"/>
              </a:rPr>
              <a:t>Clear howling sound start hearing from a particular location.</a:t>
            </a:r>
          </a:p>
          <a:p>
            <a:pPr algn="just"/>
            <a:r>
              <a:rPr lang="en-US" sz="2200" b="1" dirty="0">
                <a:latin typeface="Aharoni" pitchFamily="2" charset="-79"/>
                <a:cs typeface="Aharoni" pitchFamily="2" charset="-79"/>
              </a:rPr>
              <a:t>Point confirmed by rescanning a stretch of </a:t>
            </a:r>
            <a:r>
              <a:rPr lang="en-US" sz="2200" b="1" dirty="0">
                <a:latin typeface="Berlin Sans FB Demi" pitchFamily="34" charset="0"/>
                <a:cs typeface="Aharoni" pitchFamily="2" charset="-79"/>
              </a:rPr>
              <a:t>5</a:t>
            </a:r>
            <a:r>
              <a:rPr lang="en-US" sz="2200" b="1" dirty="0">
                <a:latin typeface="Aharoni" pitchFamily="2" charset="-79"/>
                <a:cs typeface="Aharoni" pitchFamily="2" charset="-79"/>
              </a:rPr>
              <a:t>m both upstream and downstream direction of flow.</a:t>
            </a:r>
          </a:p>
          <a:p>
            <a:pPr algn="just"/>
            <a:r>
              <a:rPr lang="en-US" sz="2200" b="1" dirty="0">
                <a:latin typeface="Aharoni" pitchFamily="2" charset="-79"/>
                <a:cs typeface="Aharoni" pitchFamily="2" charset="-79"/>
              </a:rPr>
              <a:t>The point exposed, leak found at the exact point identified in the survey.</a:t>
            </a:r>
          </a:p>
          <a:p>
            <a:pPr algn="just"/>
            <a:r>
              <a:rPr lang="en-US" sz="2200" b="1" dirty="0">
                <a:latin typeface="Aharoni" pitchFamily="2" charset="-79"/>
                <a:cs typeface="Aharoni" pitchFamily="2" charset="-79"/>
              </a:rPr>
              <a:t>The leak rectified and pressure in the pipeline restored.</a:t>
            </a:r>
          </a:p>
        </p:txBody>
      </p:sp>
      <p:pic>
        <p:nvPicPr>
          <p:cNvPr id="4" name="Picture 3" descr="u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4875" cy="952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A Case Study by Kerala Water Authority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AA7179A-5A4D-46D0-B34C-99DF1CCD770D}"/>
              </a:ext>
            </a:extLst>
          </p:cNvPr>
          <p:cNvSpPr txBox="1"/>
          <p:nvPr/>
        </p:nvSpPr>
        <p:spPr>
          <a:xfrm>
            <a:off x="7848600" y="6364861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002060"/>
                </a:solidFill>
                <a:latin typeface="Arial Black" panose="020B0A04020102020204" pitchFamily="34" charset="0"/>
              </a:rPr>
              <a:t>9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Presentation on brainstorming">
  <a:themeElements>
    <a:clrScheme name="Default Design 1">
      <a:dk1>
        <a:srgbClr val="FFCC00"/>
      </a:dk1>
      <a:lt1>
        <a:srgbClr val="F8F8F8"/>
      </a:lt1>
      <a:dk2>
        <a:srgbClr val="000000"/>
      </a:dk2>
      <a:lt2>
        <a:srgbClr val="6666FF"/>
      </a:lt2>
      <a:accent1>
        <a:srgbClr val="669900"/>
      </a:accent1>
      <a:accent2>
        <a:srgbClr val="006600"/>
      </a:accent2>
      <a:accent3>
        <a:srgbClr val="AAAAAA"/>
      </a:accent3>
      <a:accent4>
        <a:srgbClr val="D4D4D4"/>
      </a:accent4>
      <a:accent5>
        <a:srgbClr val="B8CAAA"/>
      </a:accent5>
      <a:accent6>
        <a:srgbClr val="005C00"/>
      </a:accent6>
      <a:hlink>
        <a:srgbClr val="0099FF"/>
      </a:hlink>
      <a:folHlink>
        <a:srgbClr val="6699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FFCC00"/>
        </a:dk1>
        <a:lt1>
          <a:srgbClr val="F8F8F8"/>
        </a:lt1>
        <a:dk2>
          <a:srgbClr val="000000"/>
        </a:dk2>
        <a:lt2>
          <a:srgbClr val="6666FF"/>
        </a:lt2>
        <a:accent1>
          <a:srgbClr val="669900"/>
        </a:accent1>
        <a:accent2>
          <a:srgbClr val="006600"/>
        </a:accent2>
        <a:accent3>
          <a:srgbClr val="AAAAAA"/>
        </a:accent3>
        <a:accent4>
          <a:srgbClr val="D4D4D4"/>
        </a:accent4>
        <a:accent5>
          <a:srgbClr val="B8CAAA"/>
        </a:accent5>
        <a:accent6>
          <a:srgbClr val="005C00"/>
        </a:accent6>
        <a:hlink>
          <a:srgbClr val="0099FF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68686"/>
        </a:dk1>
        <a:lt1>
          <a:srgbClr val="FFFFFF"/>
        </a:lt1>
        <a:dk2>
          <a:srgbClr val="009999"/>
        </a:dk2>
        <a:lt2>
          <a:srgbClr val="6600FF"/>
        </a:lt2>
        <a:accent1>
          <a:srgbClr val="9999FF"/>
        </a:accent1>
        <a:accent2>
          <a:srgbClr val="CBCBCB"/>
        </a:accent2>
        <a:accent3>
          <a:srgbClr val="FFFFFF"/>
        </a:accent3>
        <a:accent4>
          <a:srgbClr val="727272"/>
        </a:accent4>
        <a:accent5>
          <a:srgbClr val="CACAFF"/>
        </a:accent5>
        <a:accent6>
          <a:srgbClr val="B8B8B8"/>
        </a:accent6>
        <a:hlink>
          <a:srgbClr val="6600FF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C1C1C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CBCBCB"/>
        </a:accent2>
        <a:accent3>
          <a:srgbClr val="FFFFFF"/>
        </a:accent3>
        <a:accent4>
          <a:srgbClr val="161616"/>
        </a:accent4>
        <a:accent5>
          <a:srgbClr val="EBEBEB"/>
        </a:accent5>
        <a:accent6>
          <a:srgbClr val="B8B8B8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FFCC00"/>
        </a:dk1>
        <a:lt1>
          <a:srgbClr val="FFFFCC"/>
        </a:lt1>
        <a:dk2>
          <a:srgbClr val="000099"/>
        </a:dk2>
        <a:lt2>
          <a:srgbClr val="00CC00"/>
        </a:lt2>
        <a:accent1>
          <a:srgbClr val="3333FF"/>
        </a:accent1>
        <a:accent2>
          <a:srgbClr val="3333CC"/>
        </a:accent2>
        <a:accent3>
          <a:srgbClr val="AAAACA"/>
        </a:accent3>
        <a:accent4>
          <a:srgbClr val="DADAAE"/>
        </a:accent4>
        <a:accent5>
          <a:srgbClr val="ADADFF"/>
        </a:accent5>
        <a:accent6>
          <a:srgbClr val="2D2DB9"/>
        </a:accent6>
        <a:hlink>
          <a:srgbClr val="0099FF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FFFF00"/>
        </a:dk1>
        <a:lt1>
          <a:srgbClr val="FFFFFF"/>
        </a:lt1>
        <a:dk2>
          <a:srgbClr val="FF0033"/>
        </a:dk2>
        <a:lt2>
          <a:srgbClr val="000000"/>
        </a:lt2>
        <a:accent1>
          <a:srgbClr val="330099"/>
        </a:accent1>
        <a:accent2>
          <a:srgbClr val="CC0000"/>
        </a:accent2>
        <a:accent3>
          <a:srgbClr val="FFAAAD"/>
        </a:accent3>
        <a:accent4>
          <a:srgbClr val="DADADA"/>
        </a:accent4>
        <a:accent5>
          <a:srgbClr val="ADAACA"/>
        </a:accent5>
        <a:accent6>
          <a:srgbClr val="B90000"/>
        </a:accent6>
        <a:hlink>
          <a:srgbClr val="0099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on brainstorming</Template>
  <TotalTime>713</TotalTime>
  <Words>568</Words>
  <Application>Microsoft Office PowerPoint</Application>
  <PresentationFormat>On-screen Show (4:3)</PresentationFormat>
  <Paragraphs>92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Presentation on brainstorming</vt:lpstr>
      <vt:lpstr>Case Study on Leak Detection in Water-supply network using Ground Microphone Methodology</vt:lpstr>
      <vt:lpstr>SUMMARY</vt:lpstr>
      <vt:lpstr>THE ISSUE</vt:lpstr>
      <vt:lpstr>THE ISSUE</vt:lpstr>
      <vt:lpstr>THE METHODOLOGY</vt:lpstr>
      <vt:lpstr>Slide 6</vt:lpstr>
      <vt:lpstr>THE ANALYSIS</vt:lpstr>
      <vt:lpstr>WATER LEAK PINPOINTING</vt:lpstr>
      <vt:lpstr>THE SOLUTION</vt:lpstr>
      <vt:lpstr>Slide 10</vt:lpstr>
      <vt:lpstr>BENEFITS</vt:lpstr>
      <vt:lpstr>LIMITATIONS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Study of Locating a Leak Point using Ground Microphone at Kerala</dc:title>
  <dc:creator>KWA</dc:creator>
  <cp:lastModifiedBy>user</cp:lastModifiedBy>
  <cp:revision>125</cp:revision>
  <cp:lastPrinted>2018-07-25T05:57:25Z</cp:lastPrinted>
  <dcterms:created xsi:type="dcterms:W3CDTF">2018-07-02T05:48:48Z</dcterms:created>
  <dcterms:modified xsi:type="dcterms:W3CDTF">2018-07-26T03:14:19Z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TC010184371033</vt:lpwstr>
  </property>
</Properties>
</file>