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9" r:id="rId2"/>
    <p:sldMasterId id="2147483683" r:id="rId3"/>
    <p:sldMasterId id="2147483851" r:id="rId4"/>
  </p:sldMasterIdLst>
  <p:notesMasterIdLst>
    <p:notesMasterId r:id="rId19"/>
  </p:notesMasterIdLst>
  <p:handoutMasterIdLst>
    <p:handoutMasterId r:id="rId20"/>
  </p:handoutMasterIdLst>
  <p:sldIdLst>
    <p:sldId id="556" r:id="rId5"/>
    <p:sldId id="1847" r:id="rId6"/>
    <p:sldId id="1848" r:id="rId7"/>
    <p:sldId id="1845" r:id="rId8"/>
    <p:sldId id="1846" r:id="rId9"/>
    <p:sldId id="1814" r:id="rId10"/>
    <p:sldId id="1842" r:id="rId11"/>
    <p:sldId id="1794" r:id="rId12"/>
    <p:sldId id="1777" r:id="rId13"/>
    <p:sldId id="1838" r:id="rId14"/>
    <p:sldId id="1840" r:id="rId15"/>
    <p:sldId id="1841" r:id="rId16"/>
    <p:sldId id="1849" r:id="rId17"/>
    <p:sldId id="1802" r:id="rId18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744">
          <p15:clr>
            <a:srgbClr val="A4A3A4"/>
          </p15:clr>
        </p15:guide>
        <p15:guide id="2" pos="4272">
          <p15:clr>
            <a:srgbClr val="A4A3A4"/>
          </p15:clr>
        </p15:guide>
        <p15:guide id="3" pos="2880">
          <p15:clr>
            <a:srgbClr val="A4A3A4"/>
          </p15:clr>
        </p15:guide>
        <p15:guide id="4" pos="1488">
          <p15:clr>
            <a:srgbClr val="A4A3A4"/>
          </p15:clr>
        </p15:guide>
        <p15:guide id="5" pos="5616">
          <p15:clr>
            <a:srgbClr val="A4A3A4"/>
          </p15:clr>
        </p15:guide>
        <p15:guide id="6" pos="192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saxena5" initials="a" lastIdx="2" clrIdx="0"/>
  <p:cmAuthor id="1" name="Trilegal" initials="S" lastIdx="18" clrIdx="1"/>
  <p:cmAuthor id="2" name="Trilegal" initials="L" lastIdx="1" clrIdx="2"/>
  <p:cmAuthor id="3" name="Anshum Saxena" initials="AS" lastIdx="10" clrIdx="3"/>
  <p:cmAuthor id="4" name="Trilegal" initials="Trilegal" lastIdx="2" clrIdx="4"/>
  <p:cmAuthor id="5" name="Nag, Nayantara:CO (DL)" initials="NN(" lastIdx="3" clrIdx="5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05C"/>
    <a:srgbClr val="004D6C"/>
    <a:srgbClr val="006600"/>
    <a:srgbClr val="00395C"/>
    <a:srgbClr val="004168"/>
    <a:srgbClr val="9F2936"/>
    <a:srgbClr val="1B587C"/>
    <a:srgbClr val="003366"/>
    <a:srgbClr val="00458A"/>
    <a:srgbClr val="3369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051" autoAdjust="0"/>
    <p:restoredTop sz="94434" autoAdjust="0"/>
  </p:normalViewPr>
  <p:slideViewPr>
    <p:cSldViewPr showGuides="1">
      <p:cViewPr varScale="1">
        <p:scale>
          <a:sx n="64" d="100"/>
          <a:sy n="64" d="100"/>
        </p:scale>
        <p:origin x="1482" y="66"/>
      </p:cViewPr>
      <p:guideLst>
        <p:guide orient="horz" pos="3744"/>
        <p:guide pos="4272"/>
        <p:guide pos="2880"/>
        <p:guide pos="1488"/>
        <p:guide pos="5616"/>
        <p:guide pos="19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commentAuthors" Target="comment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101661\Desktop\November%202017\A\Details%20required%20for%20trip%20creation%20for%20consultant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vert="horz"/>
          <a:lstStyle/>
          <a:p>
            <a:pPr>
              <a:defRPr lang="en-IN"/>
            </a:pPr>
            <a:r>
              <a:rPr lang="en-US"/>
              <a:t>Sewage Generation Vs. Treatment Capacity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Sheet1!$B$3:$B$8</c:f>
              <c:strCache>
                <c:ptCount val="6"/>
                <c:pt idx="0">
                  <c:v>Existing Capacity</c:v>
                </c:pt>
                <c:pt idx="1">
                  <c:v>Approved Projects</c:v>
                </c:pt>
                <c:pt idx="2">
                  <c:v>Pipeline Projects</c:v>
                </c:pt>
                <c:pt idx="3">
                  <c:v>Sewage Generation (2016)</c:v>
                </c:pt>
                <c:pt idx="4">
                  <c:v>Sanctioned Capacity by Nov-17</c:v>
                </c:pt>
                <c:pt idx="5">
                  <c:v>Sewage Generation (2035)</c:v>
                </c:pt>
              </c:strCache>
            </c:strRef>
          </c:cat>
          <c:val>
            <c:numRef>
              <c:f>Sheet1!$B$3:$B$8</c:f>
              <c:numCache>
                <c:formatCode>General</c:formatCode>
                <c:ptCount val="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</c:numCache>
            </c:numRef>
          </c:val>
        </c:ser>
        <c:ser>
          <c:idx val="1"/>
          <c:order val="1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>
                        <a:solidFill>
                          <a:schemeClr val="bg1"/>
                        </a:solidFill>
                      </a:rPr>
                      <a:t>1580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lang="en-IN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Sheet1!$B$3:$B$8</c:f>
              <c:strCache>
                <c:ptCount val="6"/>
                <c:pt idx="0">
                  <c:v>Existing Capacity</c:v>
                </c:pt>
                <c:pt idx="1">
                  <c:v>Approved Projects</c:v>
                </c:pt>
                <c:pt idx="2">
                  <c:v>Pipeline Projects</c:v>
                </c:pt>
                <c:pt idx="3">
                  <c:v>Sewage Generation (2016)</c:v>
                </c:pt>
                <c:pt idx="4">
                  <c:v>Sanctioned Capacity by Nov-17</c:v>
                </c:pt>
                <c:pt idx="5">
                  <c:v>Sewage Generation (2035)</c:v>
                </c:pt>
              </c:strCache>
            </c:strRef>
          </c:cat>
          <c:val>
            <c:numRef>
              <c:f>Sheet1!$C$3:$C$8</c:f>
              <c:numCache>
                <c:formatCode>General</c:formatCode>
                <c:ptCount val="6"/>
                <c:pt idx="0">
                  <c:v>1580</c:v>
                </c:pt>
              </c:numCache>
            </c:numRef>
          </c:val>
        </c:ser>
        <c:ser>
          <c:idx val="2"/>
          <c:order val="2"/>
          <c:spPr>
            <a:noFill/>
            <a:ln>
              <a:noFill/>
            </a:ln>
            <a:effectLst/>
          </c:spPr>
          <c:invertIfNegative val="0"/>
          <c:cat>
            <c:strRef>
              <c:f>Sheet1!$B$3:$B$8</c:f>
              <c:strCache>
                <c:ptCount val="6"/>
                <c:pt idx="0">
                  <c:v>Existing Capacity</c:v>
                </c:pt>
                <c:pt idx="1">
                  <c:v>Approved Projects</c:v>
                </c:pt>
                <c:pt idx="2">
                  <c:v>Pipeline Projects</c:v>
                </c:pt>
                <c:pt idx="3">
                  <c:v>Sewage Generation (2016)</c:v>
                </c:pt>
                <c:pt idx="4">
                  <c:v>Sanctioned Capacity by Nov-17</c:v>
                </c:pt>
                <c:pt idx="5">
                  <c:v>Sewage Generation (2035)</c:v>
                </c:pt>
              </c:strCache>
            </c:strRef>
          </c:cat>
          <c:val>
            <c:numRef>
              <c:f>Sheet1!$D$3:$D$8</c:f>
              <c:numCache>
                <c:formatCode>General</c:formatCode>
                <c:ptCount val="6"/>
                <c:pt idx="1">
                  <c:v>1580</c:v>
                </c:pt>
              </c:numCache>
            </c:numRef>
          </c:val>
        </c:ser>
        <c:ser>
          <c:idx val="3"/>
          <c:order val="3"/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dirty="0" smtClean="0">
                        <a:solidFill>
                          <a:schemeClr val="bg1"/>
                        </a:solidFill>
                      </a:rPr>
                      <a:t>1494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lang="en-IN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Sheet1!$B$3:$B$8</c:f>
              <c:strCache>
                <c:ptCount val="6"/>
                <c:pt idx="0">
                  <c:v>Existing Capacity</c:v>
                </c:pt>
                <c:pt idx="1">
                  <c:v>Approved Projects</c:v>
                </c:pt>
                <c:pt idx="2">
                  <c:v>Pipeline Projects</c:v>
                </c:pt>
                <c:pt idx="3">
                  <c:v>Sewage Generation (2016)</c:v>
                </c:pt>
                <c:pt idx="4">
                  <c:v>Sanctioned Capacity by Nov-17</c:v>
                </c:pt>
                <c:pt idx="5">
                  <c:v>Sewage Generation (2035)</c:v>
                </c:pt>
              </c:strCache>
            </c:strRef>
          </c:cat>
          <c:val>
            <c:numRef>
              <c:f>Sheet1!$E$3:$E$8</c:f>
              <c:numCache>
                <c:formatCode>General</c:formatCode>
                <c:ptCount val="6"/>
                <c:pt idx="1">
                  <c:v>1494</c:v>
                </c:pt>
              </c:numCache>
            </c:numRef>
          </c:val>
        </c:ser>
        <c:ser>
          <c:idx val="4"/>
          <c:order val="4"/>
          <c:spPr>
            <a:noFill/>
            <a:ln>
              <a:noFill/>
            </a:ln>
            <a:effectLst/>
          </c:spPr>
          <c:invertIfNegative val="0"/>
          <c:cat>
            <c:strRef>
              <c:f>Sheet1!$B$3:$B$8</c:f>
              <c:strCache>
                <c:ptCount val="6"/>
                <c:pt idx="0">
                  <c:v>Existing Capacity</c:v>
                </c:pt>
                <c:pt idx="1">
                  <c:v>Approved Projects</c:v>
                </c:pt>
                <c:pt idx="2">
                  <c:v>Pipeline Projects</c:v>
                </c:pt>
                <c:pt idx="3">
                  <c:v>Sewage Generation (2016)</c:v>
                </c:pt>
                <c:pt idx="4">
                  <c:v>Sanctioned Capacity by Nov-17</c:v>
                </c:pt>
                <c:pt idx="5">
                  <c:v>Sewage Generation (2035)</c:v>
                </c:pt>
              </c:strCache>
            </c:strRef>
          </c:cat>
          <c:val>
            <c:numRef>
              <c:f>Sheet1!$F$3:$F$8</c:f>
              <c:numCache>
                <c:formatCode>General</c:formatCode>
                <c:ptCount val="6"/>
                <c:pt idx="2">
                  <c:v>3074</c:v>
                </c:pt>
              </c:numCache>
            </c:numRef>
          </c:val>
        </c:ser>
        <c:ser>
          <c:idx val="5"/>
          <c:order val="5"/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dLbl>
              <c:idx val="2"/>
              <c:layout>
                <c:manualLayout>
                  <c:x val="-1.4581366666720247E-3"/>
                  <c:y val="-3.30470801938142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lang="en-IN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Sheet1!$B$3:$B$8</c:f>
              <c:strCache>
                <c:ptCount val="6"/>
                <c:pt idx="0">
                  <c:v>Existing Capacity</c:v>
                </c:pt>
                <c:pt idx="1">
                  <c:v>Approved Projects</c:v>
                </c:pt>
                <c:pt idx="2">
                  <c:v>Pipeline Projects</c:v>
                </c:pt>
                <c:pt idx="3">
                  <c:v>Sewage Generation (2016)</c:v>
                </c:pt>
                <c:pt idx="4">
                  <c:v>Sanctioned Capacity by Nov-17</c:v>
                </c:pt>
                <c:pt idx="5">
                  <c:v>Sewage Generation (2035)</c:v>
                </c:pt>
              </c:strCache>
            </c:strRef>
          </c:cat>
          <c:val>
            <c:numRef>
              <c:f>Sheet1!$G$3:$G$8</c:f>
              <c:numCache>
                <c:formatCode>General</c:formatCode>
                <c:ptCount val="6"/>
                <c:pt idx="2">
                  <c:v>17</c:v>
                </c:pt>
              </c:numCache>
            </c:numRef>
          </c:val>
        </c:ser>
        <c:ser>
          <c:idx val="6"/>
          <c:order val="6"/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dirty="0" smtClean="0">
                        <a:solidFill>
                          <a:schemeClr val="bg1"/>
                        </a:solidFill>
                      </a:rPr>
                      <a:t>2953</a:t>
                    </a:r>
                    <a:endParaRPr lang="en-US" dirty="0">
                      <a:solidFill>
                        <a:schemeClr val="bg1"/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lang="en-IN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Sheet1!$B$3:$B$8</c:f>
              <c:strCache>
                <c:ptCount val="6"/>
                <c:pt idx="0">
                  <c:v>Existing Capacity</c:v>
                </c:pt>
                <c:pt idx="1">
                  <c:v>Approved Projects</c:v>
                </c:pt>
                <c:pt idx="2">
                  <c:v>Pipeline Projects</c:v>
                </c:pt>
                <c:pt idx="3">
                  <c:v>Sewage Generation (2016)</c:v>
                </c:pt>
                <c:pt idx="4">
                  <c:v>Sanctioned Capacity by Nov-17</c:v>
                </c:pt>
                <c:pt idx="5">
                  <c:v>Sewage Generation (2035)</c:v>
                </c:pt>
              </c:strCache>
            </c:strRef>
          </c:cat>
          <c:val>
            <c:numRef>
              <c:f>Sheet1!$H$3:$H$8</c:f>
              <c:numCache>
                <c:formatCode>General</c:formatCode>
                <c:ptCount val="6"/>
                <c:pt idx="3">
                  <c:v>2954</c:v>
                </c:pt>
              </c:numCache>
            </c:numRef>
          </c:val>
        </c:ser>
        <c:ser>
          <c:idx val="7"/>
          <c:order val="7"/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dirty="0" smtClean="0">
                        <a:solidFill>
                          <a:schemeClr val="bg1"/>
                        </a:solidFill>
                      </a:rPr>
                      <a:t>3091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lang="en-IN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Sheet1!$B$3:$B$8</c:f>
              <c:strCache>
                <c:ptCount val="6"/>
                <c:pt idx="0">
                  <c:v>Existing Capacity</c:v>
                </c:pt>
                <c:pt idx="1">
                  <c:v>Approved Projects</c:v>
                </c:pt>
                <c:pt idx="2">
                  <c:v>Pipeline Projects</c:v>
                </c:pt>
                <c:pt idx="3">
                  <c:v>Sewage Generation (2016)</c:v>
                </c:pt>
                <c:pt idx="4">
                  <c:v>Sanctioned Capacity by Nov-17</c:v>
                </c:pt>
                <c:pt idx="5">
                  <c:v>Sewage Generation (2035)</c:v>
                </c:pt>
              </c:strCache>
            </c:strRef>
          </c:cat>
          <c:val>
            <c:numRef>
              <c:f>Sheet1!$I$3:$I$8</c:f>
              <c:numCache>
                <c:formatCode>General</c:formatCode>
                <c:ptCount val="6"/>
                <c:pt idx="4">
                  <c:v>3091</c:v>
                </c:pt>
              </c:numCache>
            </c:numRef>
          </c:val>
        </c:ser>
        <c:ser>
          <c:idx val="8"/>
          <c:order val="8"/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5"/>
              <c:layout/>
              <c:tx>
                <c:rich>
                  <a:bodyPr/>
                  <a:lstStyle/>
                  <a:p>
                    <a:r>
                      <a:rPr lang="en-US" dirty="0" smtClean="0">
                        <a:solidFill>
                          <a:schemeClr val="bg1"/>
                        </a:solidFill>
                      </a:rPr>
                      <a:t>3603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lang="en-IN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Sheet1!$B$3:$B$8</c:f>
              <c:strCache>
                <c:ptCount val="6"/>
                <c:pt idx="0">
                  <c:v>Existing Capacity</c:v>
                </c:pt>
                <c:pt idx="1">
                  <c:v>Approved Projects</c:v>
                </c:pt>
                <c:pt idx="2">
                  <c:v>Pipeline Projects</c:v>
                </c:pt>
                <c:pt idx="3">
                  <c:v>Sewage Generation (2016)</c:v>
                </c:pt>
                <c:pt idx="4">
                  <c:v>Sanctioned Capacity by Nov-17</c:v>
                </c:pt>
                <c:pt idx="5">
                  <c:v>Sewage Generation (2035)</c:v>
                </c:pt>
              </c:strCache>
            </c:strRef>
          </c:cat>
          <c:val>
            <c:numRef>
              <c:f>Sheet1!$J$3:$J$8</c:f>
              <c:numCache>
                <c:formatCode>General</c:formatCode>
                <c:ptCount val="6"/>
                <c:pt idx="5">
                  <c:v>3603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80026968"/>
        <c:axId val="280057544"/>
      </c:barChart>
      <c:catAx>
        <c:axId val="2800269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 lang="en-IN"/>
            </a:pPr>
            <a:endParaRPr lang="en-US"/>
          </a:p>
        </c:txPr>
        <c:crossAx val="280057544"/>
        <c:crosses val="autoZero"/>
        <c:auto val="1"/>
        <c:lblAlgn val="ctr"/>
        <c:lblOffset val="100"/>
        <c:noMultiLvlLbl val="0"/>
      </c:catAx>
      <c:valAx>
        <c:axId val="2800575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vert="horz"/>
              <a:lstStyle/>
              <a:p>
                <a:pPr>
                  <a:defRPr lang="en-IN"/>
                </a:pPr>
                <a:r>
                  <a:rPr lang="en-US"/>
                  <a:t>MLD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 lang="en-IN"/>
            </a:pPr>
            <a:endParaRPr lang="en-US"/>
          </a:p>
        </c:txPr>
        <c:crossAx val="2800269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 b="1">
          <a:solidFill>
            <a:schemeClr val="tx1"/>
          </a:solidFill>
        </a:defRPr>
      </a:pPr>
      <a:endParaRPr lang="en-US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4.433741747897909E-2"/>
          <c:y val="2.8082252347921832E-2"/>
          <c:w val="0.93280791121226558"/>
          <c:h val="0.80232007896378565"/>
        </c:manualLayout>
      </c:layout>
      <c:barChart>
        <c:barDir val="col"/>
        <c:grouping val="stacked"/>
        <c:varyColors val="0"/>
        <c:ser>
          <c:idx val="1"/>
          <c:order val="0"/>
          <c:tx>
            <c:v>Sewage Generation, 2035(MLD)</c:v>
          </c:tx>
          <c:spPr>
            <a:solidFill>
              <a:schemeClr val="accent2">
                <a:lumMod val="40000"/>
                <a:lumOff val="6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n-IN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'Chart_Focus on Large Towns_CH'!$H$4:$H$32</c:f>
              <c:strCache>
                <c:ptCount val="28"/>
                <c:pt idx="0">
                  <c:v>Haridwar</c:v>
                </c:pt>
                <c:pt idx="3">
                  <c:v>Kanpur</c:v>
                </c:pt>
                <c:pt idx="6">
                  <c:v>Allahabad</c:v>
                </c:pt>
                <c:pt idx="9">
                  <c:v>Varanasi</c:v>
                </c:pt>
                <c:pt idx="12">
                  <c:v>Farrukhabad</c:v>
                </c:pt>
                <c:pt idx="15">
                  <c:v>Patna</c:v>
                </c:pt>
                <c:pt idx="18">
                  <c:v>Bhagalpur</c:v>
                </c:pt>
                <c:pt idx="21">
                  <c:v>Kolkata</c:v>
                </c:pt>
                <c:pt idx="24">
                  <c:v>Howrah</c:v>
                </c:pt>
                <c:pt idx="27">
                  <c:v>Bally</c:v>
                </c:pt>
              </c:strCache>
            </c:strRef>
          </c:cat>
          <c:val>
            <c:numRef>
              <c:f>'Chart_Focus on Large Towns_CH'!$I$4:$I$32</c:f>
              <c:numCache>
                <c:formatCode>General</c:formatCode>
                <c:ptCount val="29"/>
                <c:pt idx="0" formatCode="0">
                  <c:v>150</c:v>
                </c:pt>
                <c:pt idx="3" formatCode="0">
                  <c:v>457</c:v>
                </c:pt>
                <c:pt idx="6" formatCode="0">
                  <c:v>234</c:v>
                </c:pt>
                <c:pt idx="9" formatCode="0">
                  <c:v>310</c:v>
                </c:pt>
                <c:pt idx="12" formatCode="0">
                  <c:v>45</c:v>
                </c:pt>
                <c:pt idx="15" formatCode="0">
                  <c:v>320</c:v>
                </c:pt>
                <c:pt idx="18" formatCode="0">
                  <c:v>60</c:v>
                </c:pt>
                <c:pt idx="21" formatCode="0">
                  <c:v>615</c:v>
                </c:pt>
                <c:pt idx="24" formatCode="0">
                  <c:v>160</c:v>
                </c:pt>
                <c:pt idx="27" formatCode="0">
                  <c:v>41</c:v>
                </c:pt>
              </c:numCache>
            </c:numRef>
          </c:val>
        </c:ser>
        <c:ser>
          <c:idx val="2"/>
          <c:order val="1"/>
          <c:tx>
            <c:v>Existing STPs</c:v>
          </c:tx>
          <c:invertIfNegative val="0"/>
          <c:dLbls>
            <c:dLbl>
              <c:idx val="1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6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9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2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5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8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'Chart_Focus on Large Towns_CH'!$H$4:$H$32</c:f>
              <c:strCache>
                <c:ptCount val="28"/>
                <c:pt idx="0">
                  <c:v>Haridwar</c:v>
                </c:pt>
                <c:pt idx="3">
                  <c:v>Kanpur</c:v>
                </c:pt>
                <c:pt idx="6">
                  <c:v>Allahabad</c:v>
                </c:pt>
                <c:pt idx="9">
                  <c:v>Varanasi</c:v>
                </c:pt>
                <c:pt idx="12">
                  <c:v>Farrukhabad</c:v>
                </c:pt>
                <c:pt idx="15">
                  <c:v>Patna</c:v>
                </c:pt>
                <c:pt idx="18">
                  <c:v>Bhagalpur</c:v>
                </c:pt>
                <c:pt idx="21">
                  <c:v>Kolkata</c:v>
                </c:pt>
                <c:pt idx="24">
                  <c:v>Howrah</c:v>
                </c:pt>
                <c:pt idx="27">
                  <c:v>Bally</c:v>
                </c:pt>
              </c:strCache>
            </c:strRef>
          </c:cat>
          <c:val>
            <c:numRef>
              <c:f>'Chart_Focus on Large Towns_CH'!$J$4:$J$32</c:f>
              <c:numCache>
                <c:formatCode>0</c:formatCode>
                <c:ptCount val="29"/>
                <c:pt idx="1">
                  <c:v>63</c:v>
                </c:pt>
                <c:pt idx="4">
                  <c:v>414</c:v>
                </c:pt>
                <c:pt idx="7">
                  <c:v>268</c:v>
                </c:pt>
                <c:pt idx="10">
                  <c:v>102</c:v>
                </c:pt>
                <c:pt idx="13">
                  <c:v>2.5</c:v>
                </c:pt>
                <c:pt idx="22">
                  <c:v>589</c:v>
                </c:pt>
                <c:pt idx="25">
                  <c:v>27</c:v>
                </c:pt>
                <c:pt idx="28">
                  <c:v>30</c:v>
                </c:pt>
              </c:numCache>
            </c:numRef>
          </c:val>
        </c:ser>
        <c:ser>
          <c:idx val="3"/>
          <c:order val="2"/>
          <c:tx>
            <c:v>Ongoing Pojects</c:v>
          </c:tx>
          <c:spPr>
            <a:solidFill>
              <a:schemeClr val="accent4">
                <a:lumMod val="60000"/>
                <a:lumOff val="4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n-IN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'Chart_Focus on Large Towns_CH'!$H$4:$H$27</c:f>
              <c:strCache>
                <c:ptCount val="22"/>
                <c:pt idx="0">
                  <c:v>Haridwar</c:v>
                </c:pt>
                <c:pt idx="3">
                  <c:v>Kanpur</c:v>
                </c:pt>
                <c:pt idx="6">
                  <c:v>Allahabad</c:v>
                </c:pt>
                <c:pt idx="9">
                  <c:v>Varanasi</c:v>
                </c:pt>
                <c:pt idx="12">
                  <c:v>Farrukhabad</c:v>
                </c:pt>
                <c:pt idx="15">
                  <c:v>Patna</c:v>
                </c:pt>
                <c:pt idx="18">
                  <c:v>Bhagalpur</c:v>
                </c:pt>
                <c:pt idx="21">
                  <c:v>Kolkata</c:v>
                </c:pt>
              </c:strCache>
            </c:strRef>
          </c:cat>
          <c:val>
            <c:numRef>
              <c:f>'Chart_Focus on Large Towns_CH'!$K$4:$K$32</c:f>
              <c:numCache>
                <c:formatCode>General</c:formatCode>
                <c:ptCount val="29"/>
                <c:pt idx="4" formatCode="0">
                  <c:v>58</c:v>
                </c:pt>
                <c:pt idx="10" formatCode="0">
                  <c:v>260</c:v>
                </c:pt>
                <c:pt idx="16" formatCode="0">
                  <c:v>140</c:v>
                </c:pt>
              </c:numCache>
            </c:numRef>
          </c:val>
        </c:ser>
        <c:ser>
          <c:idx val="5"/>
          <c:order val="3"/>
          <c:tx>
            <c:v>Approved Projects</c:v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n-IN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val>
            <c:numRef>
              <c:f>'Chart_Focus on Large Towns_CH'!$L$4:$L$32</c:f>
              <c:numCache>
                <c:formatCode>0</c:formatCode>
                <c:ptCount val="29"/>
                <c:pt idx="1">
                  <c:v>82</c:v>
                </c:pt>
                <c:pt idx="7" formatCode="General">
                  <c:v>72</c:v>
                </c:pt>
                <c:pt idx="10" formatCode="General">
                  <c:v>50</c:v>
                </c:pt>
                <c:pt idx="13">
                  <c:v>35</c:v>
                </c:pt>
                <c:pt idx="16" formatCode="General">
                  <c:v>210</c:v>
                </c:pt>
                <c:pt idx="19" formatCode="General">
                  <c:v>65</c:v>
                </c:pt>
                <c:pt idx="22" formatCode="General">
                  <c:v>26</c:v>
                </c:pt>
                <c:pt idx="25" formatCode="General">
                  <c:v>45</c:v>
                </c:pt>
                <c:pt idx="28" formatCode="General">
                  <c:v>40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3"/>
        <c:overlap val="100"/>
        <c:axId val="280029712"/>
        <c:axId val="280054800"/>
      </c:barChart>
      <c:catAx>
        <c:axId val="28002971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lang="en-IN"/>
            </a:pPr>
            <a:endParaRPr lang="en-US"/>
          </a:p>
        </c:txPr>
        <c:crossAx val="280054800"/>
        <c:crosses val="autoZero"/>
        <c:auto val="1"/>
        <c:lblAlgn val="ctr"/>
        <c:lblOffset val="100"/>
        <c:tickLblSkip val="1"/>
        <c:tickMarkSkip val="2"/>
        <c:noMultiLvlLbl val="0"/>
      </c:catAx>
      <c:valAx>
        <c:axId val="280054800"/>
        <c:scaling>
          <c:orientation val="minMax"/>
          <c:max val="800"/>
        </c:scaling>
        <c:delete val="0"/>
        <c:axPos val="l"/>
        <c:majorGridlines/>
        <c:numFmt formatCode="0" sourceLinked="1"/>
        <c:majorTickMark val="out"/>
        <c:minorTickMark val="none"/>
        <c:tickLblPos val="nextTo"/>
        <c:txPr>
          <a:bodyPr/>
          <a:lstStyle/>
          <a:p>
            <a:pPr>
              <a:defRPr lang="en-IN"/>
            </a:pPr>
            <a:endParaRPr lang="en-US"/>
          </a:p>
        </c:txPr>
        <c:crossAx val="280029712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 lang="en-IN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200"/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4" y="2"/>
            <a:ext cx="2946400" cy="496888"/>
          </a:xfrm>
          <a:prstGeom prst="rect">
            <a:avLst/>
          </a:prstGeom>
        </p:spPr>
        <p:txBody>
          <a:bodyPr vert="horz" lIns="92108" tIns="46054" rIns="92108" bIns="46054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90" y="2"/>
            <a:ext cx="2946400" cy="496888"/>
          </a:xfrm>
          <a:prstGeom prst="rect">
            <a:avLst/>
          </a:prstGeom>
        </p:spPr>
        <p:txBody>
          <a:bodyPr vert="horz" lIns="92108" tIns="46054" rIns="92108" bIns="46054" rtlCol="0"/>
          <a:lstStyle>
            <a:lvl1pPr algn="r">
              <a:defRPr sz="1200"/>
            </a:lvl1pPr>
          </a:lstStyle>
          <a:p>
            <a:fld id="{03F1A488-859A-4B96-ABA7-7021A053F601}" type="datetimeFigureOut">
              <a:rPr lang="en-GB" smtClean="0"/>
              <a:pPr/>
              <a:t>26/07/2018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4" y="9428164"/>
            <a:ext cx="2946400" cy="496888"/>
          </a:xfrm>
          <a:prstGeom prst="rect">
            <a:avLst/>
          </a:prstGeom>
        </p:spPr>
        <p:txBody>
          <a:bodyPr vert="horz" lIns="92108" tIns="46054" rIns="92108" bIns="46054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90" y="9428164"/>
            <a:ext cx="2946400" cy="496888"/>
          </a:xfrm>
          <a:prstGeom prst="rect">
            <a:avLst/>
          </a:prstGeom>
        </p:spPr>
        <p:txBody>
          <a:bodyPr vert="horz" lIns="92108" tIns="46054" rIns="92108" bIns="46054" rtlCol="0" anchor="b"/>
          <a:lstStyle>
            <a:lvl1pPr algn="r">
              <a:defRPr sz="1200"/>
            </a:lvl1pPr>
          </a:lstStyle>
          <a:p>
            <a:fld id="{743C0F48-2EBF-42F0-9094-B2811575FABA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66895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4" y="0"/>
            <a:ext cx="2945659" cy="496332"/>
          </a:xfrm>
          <a:prstGeom prst="rect">
            <a:avLst/>
          </a:prstGeom>
        </p:spPr>
        <p:txBody>
          <a:bodyPr vert="horz" lIns="92108" tIns="46054" rIns="92108" bIns="46054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6" y="0"/>
            <a:ext cx="2945659" cy="496332"/>
          </a:xfrm>
          <a:prstGeom prst="rect">
            <a:avLst/>
          </a:prstGeom>
        </p:spPr>
        <p:txBody>
          <a:bodyPr vert="horz" lIns="92108" tIns="46054" rIns="92108" bIns="46054" rtlCol="0"/>
          <a:lstStyle>
            <a:lvl1pPr algn="r">
              <a:defRPr sz="1200"/>
            </a:lvl1pPr>
          </a:lstStyle>
          <a:p>
            <a:fld id="{0441C5BD-BA4B-40F3-8729-BE7942616219}" type="datetimeFigureOut">
              <a:rPr lang="en-US" smtClean="0"/>
              <a:pPr/>
              <a:t>7/26/2018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108" tIns="46054" rIns="92108" bIns="46054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6"/>
            <a:ext cx="5438140" cy="4466987"/>
          </a:xfrm>
          <a:prstGeom prst="rect">
            <a:avLst/>
          </a:prstGeom>
        </p:spPr>
        <p:txBody>
          <a:bodyPr vert="horz" lIns="92108" tIns="46054" rIns="92108" bIns="46054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4" y="9428584"/>
            <a:ext cx="2945659" cy="496332"/>
          </a:xfrm>
          <a:prstGeom prst="rect">
            <a:avLst/>
          </a:prstGeom>
        </p:spPr>
        <p:txBody>
          <a:bodyPr vert="horz" lIns="92108" tIns="46054" rIns="92108" bIns="46054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6" y="9428584"/>
            <a:ext cx="2945659" cy="496332"/>
          </a:xfrm>
          <a:prstGeom prst="rect">
            <a:avLst/>
          </a:prstGeom>
        </p:spPr>
        <p:txBody>
          <a:bodyPr vert="horz" lIns="92108" tIns="46054" rIns="92108" bIns="46054" rtlCol="0" anchor="b"/>
          <a:lstStyle>
            <a:lvl1pPr algn="r">
              <a:defRPr sz="1200"/>
            </a:lvl1pPr>
          </a:lstStyle>
          <a:p>
            <a:fld id="{2776D6C6-EBC8-4A10-B2A5-DF01706B028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06839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445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latin typeface="Arial" pitchFamily="34" charset="0"/>
            </a:endParaRPr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0600790-C4DA-4B4D-BBD5-5A2A18CCCB63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10955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617663" y="1101725"/>
            <a:ext cx="3970337" cy="29781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lvl="1" eaLnBrk="1" hangingPunct="1">
              <a:lnSpc>
                <a:spcPct val="150000"/>
              </a:lnSpc>
              <a:spcBef>
                <a:spcPct val="0"/>
              </a:spcBef>
              <a:buClr>
                <a:srgbClr val="9FB8CD"/>
              </a:buClr>
              <a:buSzPct val="60000"/>
              <a:buFont typeface="Wingdings" panose="05000000000000000000" pitchFamily="2" charset="2"/>
              <a:buNone/>
            </a:pPr>
            <a:r>
              <a:rPr lang="en-US" altLang="en-US" sz="1400" b="1">
                <a:latin typeface="Arial" panose="020B0604020202020204" pitchFamily="34" charset="0"/>
                <a:cs typeface="Arial" panose="020B0604020202020204" pitchFamily="34" charset="0"/>
              </a:rPr>
              <a:t>4 ghats completed in Patna out of 12. the has increased the space for the community to connect with the river</a:t>
            </a:r>
          </a:p>
          <a:p>
            <a:pPr lvl="1" eaLnBrk="1" hangingPunct="1">
              <a:lnSpc>
                <a:spcPct val="150000"/>
              </a:lnSpc>
              <a:spcBef>
                <a:spcPct val="0"/>
              </a:spcBef>
              <a:buClr>
                <a:srgbClr val="9FB8CD"/>
              </a:buClr>
              <a:buSzPct val="60000"/>
              <a:buFont typeface="Wingdings" panose="05000000000000000000" pitchFamily="2" charset="2"/>
              <a:buNone/>
            </a:pPr>
            <a:r>
              <a:rPr lang="en-US" altLang="en-US" sz="1400" b="1">
                <a:latin typeface="Arial" panose="020B0604020202020204" pitchFamily="34" charset="0"/>
                <a:cs typeface="Arial" panose="020B0604020202020204" pitchFamily="34" charset="0"/>
              </a:rPr>
              <a:t>Similar projects proposed in several other cities such as Kanpur, Kolkata, rishikesh, Sultanganj, etc.</a:t>
            </a:r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8374" indent="-287836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51344" indent="-230269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11881" indent="-230269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72419" indent="-230269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32957" indent="-230269" defTabSz="4605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93494" indent="-230269" defTabSz="4605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54032" indent="-230269" defTabSz="4605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914569" indent="-230269" defTabSz="4605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C8AC67BD-E8EF-4119-A292-BE916372855A}" type="slidenum">
              <a:rPr lang="en-US" altLang="en-US" smtClean="0"/>
              <a:pPr>
                <a:spcBef>
                  <a:spcPct val="0"/>
                </a:spcBef>
              </a:pPr>
              <a:t>3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1499290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31863" y="749300"/>
            <a:ext cx="4995862" cy="37465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8FB67D-965E-4D13-9013-6536C95991E5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38908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76D6C6-EBC8-4A10-B2A5-DF01706B028B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93963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426"/>
          <p:cNvGrpSpPr>
            <a:grpSpLocks/>
          </p:cNvGrpSpPr>
          <p:nvPr userDrawn="1"/>
        </p:nvGrpSpPr>
        <p:grpSpPr bwMode="auto">
          <a:xfrm>
            <a:off x="384175" y="385763"/>
            <a:ext cx="2989263" cy="412750"/>
            <a:chOff x="257" y="242"/>
            <a:chExt cx="1674" cy="231"/>
          </a:xfrm>
        </p:grpSpPr>
        <p:sp>
          <p:nvSpPr>
            <p:cNvPr id="5" name="Freeform 1427"/>
            <p:cNvSpPr>
              <a:spLocks/>
            </p:cNvSpPr>
            <p:nvPr userDrawn="1"/>
          </p:nvSpPr>
          <p:spPr bwMode="auto">
            <a:xfrm>
              <a:off x="938" y="246"/>
              <a:ext cx="10" cy="219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106"/>
                </a:cxn>
                <a:cxn ang="0">
                  <a:pos x="2" y="109"/>
                </a:cxn>
                <a:cxn ang="0">
                  <a:pos x="5" y="106"/>
                </a:cxn>
                <a:cxn ang="0">
                  <a:pos x="5" y="2"/>
                </a:cxn>
                <a:cxn ang="0">
                  <a:pos x="2" y="0"/>
                </a:cxn>
                <a:cxn ang="0">
                  <a:pos x="0" y="2"/>
                </a:cxn>
              </a:cxnLst>
              <a:rect l="0" t="0" r="r" b="b"/>
              <a:pathLst>
                <a:path w="5" h="109">
                  <a:moveTo>
                    <a:pt x="0" y="2"/>
                  </a:moveTo>
                  <a:cubicBezTo>
                    <a:pt x="0" y="106"/>
                    <a:pt x="0" y="106"/>
                    <a:pt x="0" y="106"/>
                  </a:cubicBezTo>
                  <a:cubicBezTo>
                    <a:pt x="0" y="108"/>
                    <a:pt x="1" y="109"/>
                    <a:pt x="2" y="109"/>
                  </a:cubicBezTo>
                  <a:cubicBezTo>
                    <a:pt x="4" y="109"/>
                    <a:pt x="5" y="108"/>
                    <a:pt x="5" y="106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1"/>
                    <a:pt x="4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6" name="Rectangle 1428"/>
            <p:cNvSpPr>
              <a:spLocks noChangeArrowheads="1"/>
            </p:cNvSpPr>
            <p:nvPr userDrawn="1"/>
          </p:nvSpPr>
          <p:spPr bwMode="auto">
            <a:xfrm>
              <a:off x="492" y="248"/>
              <a:ext cx="68" cy="211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7" name="Freeform 1429"/>
            <p:cNvSpPr>
              <a:spLocks/>
            </p:cNvSpPr>
            <p:nvPr userDrawn="1"/>
          </p:nvSpPr>
          <p:spPr bwMode="auto">
            <a:xfrm>
              <a:off x="582" y="248"/>
              <a:ext cx="148" cy="21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50" y="0"/>
                </a:cxn>
                <a:cxn ang="0">
                  <a:pos x="150" y="52"/>
                </a:cxn>
                <a:cxn ang="0">
                  <a:pos x="66" y="52"/>
                </a:cxn>
                <a:cxn ang="0">
                  <a:pos x="66" y="86"/>
                </a:cxn>
                <a:cxn ang="0">
                  <a:pos x="140" y="86"/>
                </a:cxn>
                <a:cxn ang="0">
                  <a:pos x="140" y="139"/>
                </a:cxn>
                <a:cxn ang="0">
                  <a:pos x="66" y="139"/>
                </a:cxn>
                <a:cxn ang="0">
                  <a:pos x="66" y="213"/>
                </a:cxn>
                <a:cxn ang="0">
                  <a:pos x="0" y="213"/>
                </a:cxn>
                <a:cxn ang="0">
                  <a:pos x="0" y="0"/>
                </a:cxn>
              </a:cxnLst>
              <a:rect l="0" t="0" r="r" b="b"/>
              <a:pathLst>
                <a:path w="150" h="213">
                  <a:moveTo>
                    <a:pt x="0" y="0"/>
                  </a:moveTo>
                  <a:lnTo>
                    <a:pt x="150" y="0"/>
                  </a:lnTo>
                  <a:lnTo>
                    <a:pt x="150" y="52"/>
                  </a:lnTo>
                  <a:lnTo>
                    <a:pt x="66" y="52"/>
                  </a:lnTo>
                  <a:lnTo>
                    <a:pt x="66" y="86"/>
                  </a:lnTo>
                  <a:lnTo>
                    <a:pt x="140" y="86"/>
                  </a:lnTo>
                  <a:lnTo>
                    <a:pt x="140" y="139"/>
                  </a:lnTo>
                  <a:lnTo>
                    <a:pt x="66" y="139"/>
                  </a:lnTo>
                  <a:lnTo>
                    <a:pt x="66" y="213"/>
                  </a:lnTo>
                  <a:lnTo>
                    <a:pt x="0" y="2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8" name="Freeform 1430"/>
            <p:cNvSpPr>
              <a:spLocks/>
            </p:cNvSpPr>
            <p:nvPr userDrawn="1"/>
          </p:nvSpPr>
          <p:spPr bwMode="auto">
            <a:xfrm>
              <a:off x="740" y="244"/>
              <a:ext cx="152" cy="221"/>
            </a:xfrm>
            <a:custGeom>
              <a:avLst/>
              <a:gdLst/>
              <a:ahLst/>
              <a:cxnLst>
                <a:cxn ang="0">
                  <a:pos x="76" y="106"/>
                </a:cxn>
                <a:cxn ang="0">
                  <a:pos x="52" y="110"/>
                </a:cxn>
                <a:cxn ang="0">
                  <a:pos x="0" y="54"/>
                </a:cxn>
                <a:cxn ang="0">
                  <a:pos x="52" y="0"/>
                </a:cxn>
                <a:cxn ang="0">
                  <a:pos x="76" y="4"/>
                </a:cxn>
                <a:cxn ang="0">
                  <a:pos x="76" y="32"/>
                </a:cxn>
                <a:cxn ang="0">
                  <a:pos x="59" y="28"/>
                </a:cxn>
                <a:cxn ang="0">
                  <a:pos x="34" y="54"/>
                </a:cxn>
                <a:cxn ang="0">
                  <a:pos x="58" y="82"/>
                </a:cxn>
                <a:cxn ang="0">
                  <a:pos x="76" y="78"/>
                </a:cxn>
                <a:cxn ang="0">
                  <a:pos x="76" y="106"/>
                </a:cxn>
              </a:cxnLst>
              <a:rect l="0" t="0" r="r" b="b"/>
              <a:pathLst>
                <a:path w="76" h="110">
                  <a:moveTo>
                    <a:pt x="76" y="106"/>
                  </a:moveTo>
                  <a:cubicBezTo>
                    <a:pt x="70" y="108"/>
                    <a:pt x="61" y="110"/>
                    <a:pt x="52" y="110"/>
                  </a:cubicBezTo>
                  <a:cubicBezTo>
                    <a:pt x="23" y="110"/>
                    <a:pt x="0" y="91"/>
                    <a:pt x="0" y="54"/>
                  </a:cubicBezTo>
                  <a:cubicBezTo>
                    <a:pt x="0" y="18"/>
                    <a:pt x="24" y="0"/>
                    <a:pt x="52" y="0"/>
                  </a:cubicBezTo>
                  <a:cubicBezTo>
                    <a:pt x="61" y="0"/>
                    <a:pt x="67" y="2"/>
                    <a:pt x="76" y="4"/>
                  </a:cubicBezTo>
                  <a:cubicBezTo>
                    <a:pt x="76" y="32"/>
                    <a:pt x="76" y="32"/>
                    <a:pt x="76" y="32"/>
                  </a:cubicBezTo>
                  <a:cubicBezTo>
                    <a:pt x="70" y="29"/>
                    <a:pt x="65" y="28"/>
                    <a:pt x="59" y="28"/>
                  </a:cubicBezTo>
                  <a:cubicBezTo>
                    <a:pt x="45" y="28"/>
                    <a:pt x="34" y="37"/>
                    <a:pt x="34" y="54"/>
                  </a:cubicBezTo>
                  <a:cubicBezTo>
                    <a:pt x="34" y="72"/>
                    <a:pt x="44" y="82"/>
                    <a:pt x="58" y="82"/>
                  </a:cubicBezTo>
                  <a:cubicBezTo>
                    <a:pt x="64" y="82"/>
                    <a:pt x="70" y="80"/>
                    <a:pt x="76" y="78"/>
                  </a:cubicBezTo>
                  <a:lnTo>
                    <a:pt x="76" y="10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9" name="Rectangle 1431"/>
            <p:cNvSpPr>
              <a:spLocks noChangeArrowheads="1"/>
            </p:cNvSpPr>
            <p:nvPr userDrawn="1"/>
          </p:nvSpPr>
          <p:spPr bwMode="auto">
            <a:xfrm>
              <a:off x="994" y="246"/>
              <a:ext cx="16" cy="64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0" name="Freeform 1432"/>
            <p:cNvSpPr>
              <a:spLocks/>
            </p:cNvSpPr>
            <p:nvPr userDrawn="1"/>
          </p:nvSpPr>
          <p:spPr bwMode="auto">
            <a:xfrm>
              <a:off x="1022" y="262"/>
              <a:ext cx="50" cy="4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0"/>
                </a:cxn>
                <a:cxn ang="0">
                  <a:pos x="7" y="5"/>
                </a:cxn>
                <a:cxn ang="0">
                  <a:pos x="7" y="5"/>
                </a:cxn>
                <a:cxn ang="0">
                  <a:pos x="16" y="0"/>
                </a:cxn>
                <a:cxn ang="0">
                  <a:pos x="25" y="9"/>
                </a:cxn>
                <a:cxn ang="0">
                  <a:pos x="25" y="24"/>
                </a:cxn>
                <a:cxn ang="0">
                  <a:pos x="17" y="24"/>
                </a:cxn>
                <a:cxn ang="0">
                  <a:pos x="17" y="13"/>
                </a:cxn>
                <a:cxn ang="0">
                  <a:pos x="13" y="7"/>
                </a:cxn>
                <a:cxn ang="0">
                  <a:pos x="8" y="14"/>
                </a:cxn>
                <a:cxn ang="0">
                  <a:pos x="8" y="24"/>
                </a:cxn>
                <a:cxn ang="0">
                  <a:pos x="0" y="24"/>
                </a:cxn>
                <a:cxn ang="0">
                  <a:pos x="0" y="0"/>
                </a:cxn>
              </a:cxnLst>
              <a:rect l="0" t="0" r="r" b="b"/>
              <a:pathLst>
                <a:path w="25" h="24">
                  <a:moveTo>
                    <a:pt x="0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9" y="1"/>
                    <a:pt x="12" y="0"/>
                    <a:pt x="16" y="0"/>
                  </a:cubicBezTo>
                  <a:cubicBezTo>
                    <a:pt x="22" y="0"/>
                    <a:pt x="25" y="4"/>
                    <a:pt x="25" y="9"/>
                  </a:cubicBezTo>
                  <a:cubicBezTo>
                    <a:pt x="25" y="24"/>
                    <a:pt x="25" y="24"/>
                    <a:pt x="25" y="24"/>
                  </a:cubicBezTo>
                  <a:cubicBezTo>
                    <a:pt x="17" y="24"/>
                    <a:pt x="17" y="24"/>
                    <a:pt x="17" y="24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7" y="8"/>
                    <a:pt x="15" y="7"/>
                    <a:pt x="13" y="7"/>
                  </a:cubicBezTo>
                  <a:cubicBezTo>
                    <a:pt x="10" y="7"/>
                    <a:pt x="8" y="9"/>
                    <a:pt x="8" y="14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0" y="24"/>
                    <a:pt x="0" y="24"/>
                    <a:pt x="0" y="2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1" name="Freeform 1433"/>
            <p:cNvSpPr>
              <a:spLocks/>
            </p:cNvSpPr>
            <p:nvPr userDrawn="1"/>
          </p:nvSpPr>
          <p:spPr bwMode="auto">
            <a:xfrm>
              <a:off x="1078" y="248"/>
              <a:ext cx="36" cy="64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4" y="7"/>
                </a:cxn>
                <a:cxn ang="0">
                  <a:pos x="4" y="2"/>
                </a:cxn>
                <a:cxn ang="0">
                  <a:pos x="13" y="0"/>
                </a:cxn>
                <a:cxn ang="0">
                  <a:pos x="13" y="7"/>
                </a:cxn>
                <a:cxn ang="0">
                  <a:pos x="18" y="7"/>
                </a:cxn>
                <a:cxn ang="0">
                  <a:pos x="18" y="13"/>
                </a:cxn>
                <a:cxn ang="0">
                  <a:pos x="13" y="13"/>
                </a:cxn>
                <a:cxn ang="0">
                  <a:pos x="13" y="22"/>
                </a:cxn>
                <a:cxn ang="0">
                  <a:pos x="16" y="26"/>
                </a:cxn>
                <a:cxn ang="0">
                  <a:pos x="18" y="26"/>
                </a:cxn>
                <a:cxn ang="0">
                  <a:pos x="19" y="31"/>
                </a:cxn>
                <a:cxn ang="0">
                  <a:pos x="13" y="32"/>
                </a:cxn>
                <a:cxn ang="0">
                  <a:pos x="4" y="23"/>
                </a:cxn>
                <a:cxn ang="0">
                  <a:pos x="4" y="13"/>
                </a:cxn>
                <a:cxn ang="0">
                  <a:pos x="0" y="13"/>
                </a:cxn>
                <a:cxn ang="0">
                  <a:pos x="0" y="7"/>
                </a:cxn>
              </a:cxnLst>
              <a:rect l="0" t="0" r="r" b="b"/>
              <a:pathLst>
                <a:path w="19" h="32">
                  <a:moveTo>
                    <a:pt x="0" y="7"/>
                  </a:moveTo>
                  <a:cubicBezTo>
                    <a:pt x="4" y="7"/>
                    <a:pt x="4" y="7"/>
                    <a:pt x="4" y="7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5"/>
                    <a:pt x="13" y="26"/>
                    <a:pt x="16" y="26"/>
                  </a:cubicBezTo>
                  <a:cubicBezTo>
                    <a:pt x="17" y="26"/>
                    <a:pt x="18" y="26"/>
                    <a:pt x="18" y="26"/>
                  </a:cubicBezTo>
                  <a:cubicBezTo>
                    <a:pt x="19" y="31"/>
                    <a:pt x="19" y="31"/>
                    <a:pt x="19" y="31"/>
                  </a:cubicBezTo>
                  <a:cubicBezTo>
                    <a:pt x="17" y="31"/>
                    <a:pt x="16" y="32"/>
                    <a:pt x="13" y="32"/>
                  </a:cubicBezTo>
                  <a:cubicBezTo>
                    <a:pt x="6" y="32"/>
                    <a:pt x="4" y="29"/>
                    <a:pt x="4" y="23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0" y="13"/>
                    <a:pt x="0" y="13"/>
                    <a:pt x="0" y="13"/>
                  </a:cubicBezTo>
                  <a:lnTo>
                    <a:pt x="0" y="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2" name="Freeform 1434"/>
            <p:cNvSpPr>
              <a:spLocks noEditPoints="1"/>
            </p:cNvSpPr>
            <p:nvPr userDrawn="1"/>
          </p:nvSpPr>
          <p:spPr bwMode="auto">
            <a:xfrm>
              <a:off x="1118" y="262"/>
              <a:ext cx="52" cy="50"/>
            </a:xfrm>
            <a:custGeom>
              <a:avLst/>
              <a:gdLst/>
              <a:ahLst/>
              <a:cxnLst>
                <a:cxn ang="0">
                  <a:pos x="9" y="15"/>
                </a:cxn>
                <a:cxn ang="0">
                  <a:pos x="16" y="19"/>
                </a:cxn>
                <a:cxn ang="0">
                  <a:pos x="23" y="17"/>
                </a:cxn>
                <a:cxn ang="0">
                  <a:pos x="23" y="23"/>
                </a:cxn>
                <a:cxn ang="0">
                  <a:pos x="14" y="25"/>
                </a:cxn>
                <a:cxn ang="0">
                  <a:pos x="0" y="12"/>
                </a:cxn>
                <a:cxn ang="0">
                  <a:pos x="13" y="0"/>
                </a:cxn>
                <a:cxn ang="0">
                  <a:pos x="25" y="13"/>
                </a:cxn>
                <a:cxn ang="0">
                  <a:pos x="25" y="15"/>
                </a:cxn>
                <a:cxn ang="0">
                  <a:pos x="9" y="15"/>
                </a:cxn>
                <a:cxn ang="0">
                  <a:pos x="18" y="10"/>
                </a:cxn>
                <a:cxn ang="0">
                  <a:pos x="13" y="5"/>
                </a:cxn>
                <a:cxn ang="0">
                  <a:pos x="9" y="10"/>
                </a:cxn>
                <a:cxn ang="0">
                  <a:pos x="18" y="10"/>
                </a:cxn>
              </a:cxnLst>
              <a:rect l="0" t="0" r="r" b="b"/>
              <a:pathLst>
                <a:path w="25" h="25">
                  <a:moveTo>
                    <a:pt x="9" y="15"/>
                  </a:moveTo>
                  <a:cubicBezTo>
                    <a:pt x="9" y="18"/>
                    <a:pt x="12" y="19"/>
                    <a:pt x="16" y="19"/>
                  </a:cubicBezTo>
                  <a:cubicBezTo>
                    <a:pt x="18" y="19"/>
                    <a:pt x="20" y="19"/>
                    <a:pt x="23" y="17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20" y="24"/>
                    <a:pt x="17" y="25"/>
                    <a:pt x="14" y="25"/>
                  </a:cubicBezTo>
                  <a:cubicBezTo>
                    <a:pt x="6" y="25"/>
                    <a:pt x="0" y="20"/>
                    <a:pt x="0" y="12"/>
                  </a:cubicBezTo>
                  <a:cubicBezTo>
                    <a:pt x="0" y="4"/>
                    <a:pt x="6" y="0"/>
                    <a:pt x="13" y="0"/>
                  </a:cubicBezTo>
                  <a:cubicBezTo>
                    <a:pt x="22" y="0"/>
                    <a:pt x="25" y="6"/>
                    <a:pt x="25" y="13"/>
                  </a:cubicBezTo>
                  <a:cubicBezTo>
                    <a:pt x="25" y="15"/>
                    <a:pt x="25" y="15"/>
                    <a:pt x="25" y="15"/>
                  </a:cubicBezTo>
                  <a:lnTo>
                    <a:pt x="9" y="15"/>
                  </a:lnTo>
                  <a:close/>
                  <a:moveTo>
                    <a:pt x="18" y="10"/>
                  </a:moveTo>
                  <a:cubicBezTo>
                    <a:pt x="18" y="7"/>
                    <a:pt x="16" y="5"/>
                    <a:pt x="13" y="5"/>
                  </a:cubicBezTo>
                  <a:cubicBezTo>
                    <a:pt x="10" y="5"/>
                    <a:pt x="9" y="7"/>
                    <a:pt x="9" y="10"/>
                  </a:cubicBezTo>
                  <a:lnTo>
                    <a:pt x="18" y="1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3" name="Freeform 1435"/>
            <p:cNvSpPr>
              <a:spLocks/>
            </p:cNvSpPr>
            <p:nvPr userDrawn="1"/>
          </p:nvSpPr>
          <p:spPr bwMode="auto">
            <a:xfrm>
              <a:off x="1176" y="262"/>
              <a:ext cx="34" cy="48"/>
            </a:xfrm>
            <a:custGeom>
              <a:avLst/>
              <a:gdLst/>
              <a:ahLst/>
              <a:cxnLst>
                <a:cxn ang="0">
                  <a:pos x="17" y="7"/>
                </a:cxn>
                <a:cxn ang="0">
                  <a:pos x="14" y="7"/>
                </a:cxn>
                <a:cxn ang="0">
                  <a:pos x="8" y="14"/>
                </a:cxn>
                <a:cxn ang="0">
                  <a:pos x="8" y="24"/>
                </a:cxn>
                <a:cxn ang="0">
                  <a:pos x="0" y="24"/>
                </a:cxn>
                <a:cxn ang="0">
                  <a:pos x="0" y="0"/>
                </a:cxn>
                <a:cxn ang="0">
                  <a:pos x="7" y="0"/>
                </a:cxn>
                <a:cxn ang="0">
                  <a:pos x="7" y="5"/>
                </a:cxn>
                <a:cxn ang="0">
                  <a:pos x="8" y="5"/>
                </a:cxn>
                <a:cxn ang="0">
                  <a:pos x="15" y="0"/>
                </a:cxn>
                <a:cxn ang="0">
                  <a:pos x="17" y="0"/>
                </a:cxn>
                <a:cxn ang="0">
                  <a:pos x="17" y="7"/>
                </a:cxn>
              </a:cxnLst>
              <a:rect l="0" t="0" r="r" b="b"/>
              <a:pathLst>
                <a:path w="17" h="24">
                  <a:moveTo>
                    <a:pt x="17" y="7"/>
                  </a:moveTo>
                  <a:cubicBezTo>
                    <a:pt x="16" y="7"/>
                    <a:pt x="15" y="7"/>
                    <a:pt x="14" y="7"/>
                  </a:cubicBezTo>
                  <a:cubicBezTo>
                    <a:pt x="10" y="7"/>
                    <a:pt x="8" y="10"/>
                    <a:pt x="8" y="14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9" y="2"/>
                    <a:pt x="11" y="0"/>
                    <a:pt x="15" y="0"/>
                  </a:cubicBezTo>
                  <a:cubicBezTo>
                    <a:pt x="16" y="0"/>
                    <a:pt x="17" y="0"/>
                    <a:pt x="17" y="0"/>
                  </a:cubicBezTo>
                  <a:lnTo>
                    <a:pt x="17" y="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4" name="Freeform 1436"/>
            <p:cNvSpPr>
              <a:spLocks/>
            </p:cNvSpPr>
            <p:nvPr userDrawn="1"/>
          </p:nvSpPr>
          <p:spPr bwMode="auto">
            <a:xfrm>
              <a:off x="1218" y="262"/>
              <a:ext cx="50" cy="4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0"/>
                </a:cxn>
                <a:cxn ang="0">
                  <a:pos x="7" y="5"/>
                </a:cxn>
                <a:cxn ang="0">
                  <a:pos x="7" y="5"/>
                </a:cxn>
                <a:cxn ang="0">
                  <a:pos x="16" y="0"/>
                </a:cxn>
                <a:cxn ang="0">
                  <a:pos x="25" y="9"/>
                </a:cxn>
                <a:cxn ang="0">
                  <a:pos x="25" y="24"/>
                </a:cxn>
                <a:cxn ang="0">
                  <a:pos x="17" y="24"/>
                </a:cxn>
                <a:cxn ang="0">
                  <a:pos x="17" y="13"/>
                </a:cxn>
                <a:cxn ang="0">
                  <a:pos x="13" y="7"/>
                </a:cxn>
                <a:cxn ang="0">
                  <a:pos x="8" y="14"/>
                </a:cxn>
                <a:cxn ang="0">
                  <a:pos x="8" y="24"/>
                </a:cxn>
                <a:cxn ang="0">
                  <a:pos x="0" y="24"/>
                </a:cxn>
                <a:cxn ang="0">
                  <a:pos x="0" y="0"/>
                </a:cxn>
              </a:cxnLst>
              <a:rect l="0" t="0" r="r" b="b"/>
              <a:pathLst>
                <a:path w="25" h="24">
                  <a:moveTo>
                    <a:pt x="0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9" y="1"/>
                    <a:pt x="12" y="0"/>
                    <a:pt x="16" y="0"/>
                  </a:cubicBezTo>
                  <a:cubicBezTo>
                    <a:pt x="22" y="0"/>
                    <a:pt x="25" y="4"/>
                    <a:pt x="25" y="9"/>
                  </a:cubicBezTo>
                  <a:cubicBezTo>
                    <a:pt x="25" y="24"/>
                    <a:pt x="25" y="24"/>
                    <a:pt x="25" y="24"/>
                  </a:cubicBezTo>
                  <a:cubicBezTo>
                    <a:pt x="17" y="24"/>
                    <a:pt x="17" y="24"/>
                    <a:pt x="17" y="24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7" y="8"/>
                    <a:pt x="15" y="7"/>
                    <a:pt x="13" y="7"/>
                  </a:cubicBezTo>
                  <a:cubicBezTo>
                    <a:pt x="10" y="7"/>
                    <a:pt x="8" y="9"/>
                    <a:pt x="8" y="14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0" y="24"/>
                    <a:pt x="0" y="24"/>
                    <a:pt x="0" y="2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5" name="Freeform 1437"/>
            <p:cNvSpPr>
              <a:spLocks noEditPoints="1"/>
            </p:cNvSpPr>
            <p:nvPr userDrawn="1"/>
          </p:nvSpPr>
          <p:spPr bwMode="auto">
            <a:xfrm>
              <a:off x="1274" y="262"/>
              <a:ext cx="50" cy="50"/>
            </a:xfrm>
            <a:custGeom>
              <a:avLst/>
              <a:gdLst/>
              <a:ahLst/>
              <a:cxnLst>
                <a:cxn ang="0">
                  <a:pos x="17" y="24"/>
                </a:cxn>
                <a:cxn ang="0">
                  <a:pos x="17" y="20"/>
                </a:cxn>
                <a:cxn ang="0">
                  <a:pos x="17" y="20"/>
                </a:cxn>
                <a:cxn ang="0">
                  <a:pos x="9" y="25"/>
                </a:cxn>
                <a:cxn ang="0">
                  <a:pos x="0" y="17"/>
                </a:cxn>
                <a:cxn ang="0">
                  <a:pos x="13" y="9"/>
                </a:cxn>
                <a:cxn ang="0">
                  <a:pos x="17" y="9"/>
                </a:cxn>
                <a:cxn ang="0">
                  <a:pos x="11" y="5"/>
                </a:cxn>
                <a:cxn ang="0">
                  <a:pos x="4" y="7"/>
                </a:cxn>
                <a:cxn ang="0">
                  <a:pos x="3" y="2"/>
                </a:cxn>
                <a:cxn ang="0">
                  <a:pos x="13" y="0"/>
                </a:cxn>
                <a:cxn ang="0">
                  <a:pos x="24" y="10"/>
                </a:cxn>
                <a:cxn ang="0">
                  <a:pos x="24" y="19"/>
                </a:cxn>
                <a:cxn ang="0">
                  <a:pos x="25" y="24"/>
                </a:cxn>
                <a:cxn ang="0">
                  <a:pos x="17" y="24"/>
                </a:cxn>
                <a:cxn ang="0">
                  <a:pos x="11" y="19"/>
                </a:cxn>
                <a:cxn ang="0">
                  <a:pos x="17" y="14"/>
                </a:cxn>
                <a:cxn ang="0">
                  <a:pos x="13" y="14"/>
                </a:cxn>
                <a:cxn ang="0">
                  <a:pos x="8" y="17"/>
                </a:cxn>
                <a:cxn ang="0">
                  <a:pos x="11" y="19"/>
                </a:cxn>
              </a:cxnLst>
              <a:rect l="0" t="0" r="r" b="b"/>
              <a:pathLst>
                <a:path w="25" h="25">
                  <a:moveTo>
                    <a:pt x="17" y="24"/>
                  </a:moveTo>
                  <a:cubicBezTo>
                    <a:pt x="17" y="23"/>
                    <a:pt x="17" y="22"/>
                    <a:pt x="17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5" y="23"/>
                    <a:pt x="13" y="25"/>
                    <a:pt x="9" y="25"/>
                  </a:cubicBezTo>
                  <a:cubicBezTo>
                    <a:pt x="5" y="25"/>
                    <a:pt x="0" y="22"/>
                    <a:pt x="0" y="17"/>
                  </a:cubicBezTo>
                  <a:cubicBezTo>
                    <a:pt x="0" y="10"/>
                    <a:pt x="8" y="9"/>
                    <a:pt x="13" y="9"/>
                  </a:cubicBezTo>
                  <a:cubicBezTo>
                    <a:pt x="14" y="9"/>
                    <a:pt x="16" y="9"/>
                    <a:pt x="17" y="9"/>
                  </a:cubicBezTo>
                  <a:cubicBezTo>
                    <a:pt x="17" y="6"/>
                    <a:pt x="14" y="5"/>
                    <a:pt x="11" y="5"/>
                  </a:cubicBezTo>
                  <a:cubicBezTo>
                    <a:pt x="8" y="5"/>
                    <a:pt x="6" y="6"/>
                    <a:pt x="4" y="7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6" y="0"/>
                    <a:pt x="9" y="0"/>
                    <a:pt x="13" y="0"/>
                  </a:cubicBezTo>
                  <a:cubicBezTo>
                    <a:pt x="19" y="0"/>
                    <a:pt x="24" y="2"/>
                    <a:pt x="24" y="10"/>
                  </a:cubicBezTo>
                  <a:cubicBezTo>
                    <a:pt x="24" y="19"/>
                    <a:pt x="24" y="19"/>
                    <a:pt x="24" y="19"/>
                  </a:cubicBezTo>
                  <a:cubicBezTo>
                    <a:pt x="24" y="20"/>
                    <a:pt x="24" y="22"/>
                    <a:pt x="25" y="24"/>
                  </a:cubicBezTo>
                  <a:lnTo>
                    <a:pt x="17" y="24"/>
                  </a:lnTo>
                  <a:close/>
                  <a:moveTo>
                    <a:pt x="11" y="19"/>
                  </a:moveTo>
                  <a:cubicBezTo>
                    <a:pt x="15" y="19"/>
                    <a:pt x="17" y="16"/>
                    <a:pt x="17" y="14"/>
                  </a:cubicBezTo>
                  <a:cubicBezTo>
                    <a:pt x="16" y="14"/>
                    <a:pt x="14" y="14"/>
                    <a:pt x="13" y="14"/>
                  </a:cubicBezTo>
                  <a:cubicBezTo>
                    <a:pt x="10" y="14"/>
                    <a:pt x="8" y="14"/>
                    <a:pt x="8" y="17"/>
                  </a:cubicBezTo>
                  <a:cubicBezTo>
                    <a:pt x="8" y="18"/>
                    <a:pt x="10" y="19"/>
                    <a:pt x="11" y="19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6" name="Freeform 1438"/>
            <p:cNvSpPr>
              <a:spLocks/>
            </p:cNvSpPr>
            <p:nvPr userDrawn="1"/>
          </p:nvSpPr>
          <p:spPr bwMode="auto">
            <a:xfrm>
              <a:off x="1328" y="248"/>
              <a:ext cx="36" cy="64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5" y="7"/>
                </a:cxn>
                <a:cxn ang="0">
                  <a:pos x="5" y="2"/>
                </a:cxn>
                <a:cxn ang="0">
                  <a:pos x="13" y="0"/>
                </a:cxn>
                <a:cxn ang="0">
                  <a:pos x="13" y="7"/>
                </a:cxn>
                <a:cxn ang="0">
                  <a:pos x="19" y="7"/>
                </a:cxn>
                <a:cxn ang="0">
                  <a:pos x="19" y="13"/>
                </a:cxn>
                <a:cxn ang="0">
                  <a:pos x="13" y="13"/>
                </a:cxn>
                <a:cxn ang="0">
                  <a:pos x="13" y="22"/>
                </a:cxn>
                <a:cxn ang="0">
                  <a:pos x="16" y="26"/>
                </a:cxn>
                <a:cxn ang="0">
                  <a:pos x="19" y="26"/>
                </a:cxn>
                <a:cxn ang="0">
                  <a:pos x="19" y="31"/>
                </a:cxn>
                <a:cxn ang="0">
                  <a:pos x="14" y="32"/>
                </a:cxn>
                <a:cxn ang="0">
                  <a:pos x="5" y="23"/>
                </a:cxn>
                <a:cxn ang="0">
                  <a:pos x="5" y="13"/>
                </a:cxn>
                <a:cxn ang="0">
                  <a:pos x="0" y="13"/>
                </a:cxn>
                <a:cxn ang="0">
                  <a:pos x="0" y="7"/>
                </a:cxn>
              </a:cxnLst>
              <a:rect l="0" t="0" r="r" b="b"/>
              <a:pathLst>
                <a:path w="19" h="32">
                  <a:moveTo>
                    <a:pt x="0" y="7"/>
                  </a:moveTo>
                  <a:cubicBezTo>
                    <a:pt x="5" y="7"/>
                    <a:pt x="5" y="7"/>
                    <a:pt x="5" y="7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9" y="13"/>
                    <a:pt x="19" y="13"/>
                    <a:pt x="19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5"/>
                    <a:pt x="14" y="26"/>
                    <a:pt x="16" y="26"/>
                  </a:cubicBezTo>
                  <a:cubicBezTo>
                    <a:pt x="17" y="26"/>
                    <a:pt x="18" y="26"/>
                    <a:pt x="19" y="26"/>
                  </a:cubicBezTo>
                  <a:cubicBezTo>
                    <a:pt x="19" y="31"/>
                    <a:pt x="19" y="31"/>
                    <a:pt x="19" y="31"/>
                  </a:cubicBezTo>
                  <a:cubicBezTo>
                    <a:pt x="17" y="31"/>
                    <a:pt x="16" y="32"/>
                    <a:pt x="14" y="32"/>
                  </a:cubicBezTo>
                  <a:cubicBezTo>
                    <a:pt x="6" y="32"/>
                    <a:pt x="5" y="29"/>
                    <a:pt x="5" y="2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0" y="13"/>
                    <a:pt x="0" y="13"/>
                    <a:pt x="0" y="13"/>
                  </a:cubicBezTo>
                  <a:lnTo>
                    <a:pt x="0" y="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7" name="Freeform 1439"/>
            <p:cNvSpPr>
              <a:spLocks noEditPoints="1"/>
            </p:cNvSpPr>
            <p:nvPr userDrawn="1"/>
          </p:nvSpPr>
          <p:spPr bwMode="auto">
            <a:xfrm>
              <a:off x="1374" y="244"/>
              <a:ext cx="16" cy="68"/>
            </a:xfrm>
            <a:custGeom>
              <a:avLst/>
              <a:gdLst/>
              <a:ahLst/>
              <a:cxnLst>
                <a:cxn ang="0">
                  <a:pos x="16" y="12"/>
                </a:cxn>
                <a:cxn ang="0">
                  <a:pos x="0" y="12"/>
                </a:cxn>
                <a:cxn ang="0">
                  <a:pos x="0" y="0"/>
                </a:cxn>
                <a:cxn ang="0">
                  <a:pos x="16" y="0"/>
                </a:cxn>
                <a:cxn ang="0">
                  <a:pos x="16" y="12"/>
                </a:cxn>
                <a:cxn ang="0">
                  <a:pos x="0" y="18"/>
                </a:cxn>
                <a:cxn ang="0">
                  <a:pos x="16" y="18"/>
                </a:cxn>
                <a:cxn ang="0">
                  <a:pos x="16" y="66"/>
                </a:cxn>
                <a:cxn ang="0">
                  <a:pos x="0" y="66"/>
                </a:cxn>
                <a:cxn ang="0">
                  <a:pos x="0" y="18"/>
                </a:cxn>
              </a:cxnLst>
              <a:rect l="0" t="0" r="r" b="b"/>
              <a:pathLst>
                <a:path w="16" h="66">
                  <a:moveTo>
                    <a:pt x="16" y="12"/>
                  </a:moveTo>
                  <a:lnTo>
                    <a:pt x="0" y="12"/>
                  </a:lnTo>
                  <a:lnTo>
                    <a:pt x="0" y="0"/>
                  </a:lnTo>
                  <a:lnTo>
                    <a:pt x="16" y="0"/>
                  </a:lnTo>
                  <a:lnTo>
                    <a:pt x="16" y="12"/>
                  </a:lnTo>
                  <a:close/>
                  <a:moveTo>
                    <a:pt x="0" y="18"/>
                  </a:moveTo>
                  <a:lnTo>
                    <a:pt x="16" y="18"/>
                  </a:lnTo>
                  <a:lnTo>
                    <a:pt x="16" y="66"/>
                  </a:lnTo>
                  <a:lnTo>
                    <a:pt x="0" y="66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8" name="Freeform 1440"/>
            <p:cNvSpPr>
              <a:spLocks noEditPoints="1"/>
            </p:cNvSpPr>
            <p:nvPr userDrawn="1"/>
          </p:nvSpPr>
          <p:spPr bwMode="auto">
            <a:xfrm>
              <a:off x="1398" y="262"/>
              <a:ext cx="60" cy="50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14" y="0"/>
                </a:cxn>
                <a:cxn ang="0">
                  <a:pos x="28" y="12"/>
                </a:cxn>
                <a:cxn ang="0">
                  <a:pos x="14" y="25"/>
                </a:cxn>
                <a:cxn ang="0">
                  <a:pos x="0" y="12"/>
                </a:cxn>
                <a:cxn ang="0">
                  <a:pos x="20" y="12"/>
                </a:cxn>
                <a:cxn ang="0">
                  <a:pos x="14" y="6"/>
                </a:cxn>
                <a:cxn ang="0">
                  <a:pos x="9" y="12"/>
                </a:cxn>
                <a:cxn ang="0">
                  <a:pos x="14" y="19"/>
                </a:cxn>
                <a:cxn ang="0">
                  <a:pos x="20" y="12"/>
                </a:cxn>
              </a:cxnLst>
              <a:rect l="0" t="0" r="r" b="b"/>
              <a:pathLst>
                <a:path w="28" h="25">
                  <a:moveTo>
                    <a:pt x="0" y="12"/>
                  </a:moveTo>
                  <a:cubicBezTo>
                    <a:pt x="0" y="4"/>
                    <a:pt x="6" y="0"/>
                    <a:pt x="14" y="0"/>
                  </a:cubicBezTo>
                  <a:cubicBezTo>
                    <a:pt x="22" y="0"/>
                    <a:pt x="28" y="4"/>
                    <a:pt x="28" y="12"/>
                  </a:cubicBezTo>
                  <a:cubicBezTo>
                    <a:pt x="28" y="20"/>
                    <a:pt x="22" y="25"/>
                    <a:pt x="14" y="25"/>
                  </a:cubicBezTo>
                  <a:cubicBezTo>
                    <a:pt x="6" y="25"/>
                    <a:pt x="0" y="20"/>
                    <a:pt x="0" y="12"/>
                  </a:cubicBezTo>
                  <a:close/>
                  <a:moveTo>
                    <a:pt x="20" y="12"/>
                  </a:moveTo>
                  <a:cubicBezTo>
                    <a:pt x="20" y="9"/>
                    <a:pt x="18" y="6"/>
                    <a:pt x="14" y="6"/>
                  </a:cubicBezTo>
                  <a:cubicBezTo>
                    <a:pt x="11" y="6"/>
                    <a:pt x="9" y="9"/>
                    <a:pt x="9" y="12"/>
                  </a:cubicBezTo>
                  <a:cubicBezTo>
                    <a:pt x="9" y="16"/>
                    <a:pt x="11" y="19"/>
                    <a:pt x="14" y="19"/>
                  </a:cubicBezTo>
                  <a:cubicBezTo>
                    <a:pt x="18" y="19"/>
                    <a:pt x="20" y="16"/>
                    <a:pt x="20" y="12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9" name="Freeform 1441"/>
            <p:cNvSpPr>
              <a:spLocks/>
            </p:cNvSpPr>
            <p:nvPr userDrawn="1"/>
          </p:nvSpPr>
          <p:spPr bwMode="auto">
            <a:xfrm>
              <a:off x="1463" y="262"/>
              <a:ext cx="50" cy="4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0"/>
                </a:cxn>
                <a:cxn ang="0">
                  <a:pos x="7" y="5"/>
                </a:cxn>
                <a:cxn ang="0">
                  <a:pos x="7" y="5"/>
                </a:cxn>
                <a:cxn ang="0">
                  <a:pos x="16" y="0"/>
                </a:cxn>
                <a:cxn ang="0">
                  <a:pos x="25" y="9"/>
                </a:cxn>
                <a:cxn ang="0">
                  <a:pos x="25" y="24"/>
                </a:cxn>
                <a:cxn ang="0">
                  <a:pos x="17" y="24"/>
                </a:cxn>
                <a:cxn ang="0">
                  <a:pos x="17" y="13"/>
                </a:cxn>
                <a:cxn ang="0">
                  <a:pos x="13" y="7"/>
                </a:cxn>
                <a:cxn ang="0">
                  <a:pos x="8" y="14"/>
                </a:cxn>
                <a:cxn ang="0">
                  <a:pos x="8" y="24"/>
                </a:cxn>
                <a:cxn ang="0">
                  <a:pos x="0" y="24"/>
                </a:cxn>
                <a:cxn ang="0">
                  <a:pos x="0" y="0"/>
                </a:cxn>
              </a:cxnLst>
              <a:rect l="0" t="0" r="r" b="b"/>
              <a:pathLst>
                <a:path w="25" h="24">
                  <a:moveTo>
                    <a:pt x="0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9" y="1"/>
                    <a:pt x="12" y="0"/>
                    <a:pt x="16" y="0"/>
                  </a:cubicBezTo>
                  <a:cubicBezTo>
                    <a:pt x="22" y="0"/>
                    <a:pt x="25" y="4"/>
                    <a:pt x="25" y="9"/>
                  </a:cubicBezTo>
                  <a:cubicBezTo>
                    <a:pt x="25" y="24"/>
                    <a:pt x="25" y="24"/>
                    <a:pt x="25" y="24"/>
                  </a:cubicBezTo>
                  <a:cubicBezTo>
                    <a:pt x="17" y="24"/>
                    <a:pt x="17" y="24"/>
                    <a:pt x="17" y="24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7" y="8"/>
                    <a:pt x="15" y="7"/>
                    <a:pt x="13" y="7"/>
                  </a:cubicBezTo>
                  <a:cubicBezTo>
                    <a:pt x="10" y="7"/>
                    <a:pt x="8" y="9"/>
                    <a:pt x="8" y="14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0" y="24"/>
                    <a:pt x="0" y="24"/>
                    <a:pt x="0" y="2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20" name="Freeform 1442"/>
            <p:cNvSpPr>
              <a:spLocks noEditPoints="1"/>
            </p:cNvSpPr>
            <p:nvPr userDrawn="1"/>
          </p:nvSpPr>
          <p:spPr bwMode="auto">
            <a:xfrm>
              <a:off x="1519" y="262"/>
              <a:ext cx="50" cy="50"/>
            </a:xfrm>
            <a:custGeom>
              <a:avLst/>
              <a:gdLst/>
              <a:ahLst/>
              <a:cxnLst>
                <a:cxn ang="0">
                  <a:pos x="17" y="24"/>
                </a:cxn>
                <a:cxn ang="0">
                  <a:pos x="17" y="20"/>
                </a:cxn>
                <a:cxn ang="0">
                  <a:pos x="17" y="20"/>
                </a:cxn>
                <a:cxn ang="0">
                  <a:pos x="9" y="25"/>
                </a:cxn>
                <a:cxn ang="0">
                  <a:pos x="0" y="17"/>
                </a:cxn>
                <a:cxn ang="0">
                  <a:pos x="13" y="9"/>
                </a:cxn>
                <a:cxn ang="0">
                  <a:pos x="17" y="9"/>
                </a:cxn>
                <a:cxn ang="0">
                  <a:pos x="11" y="5"/>
                </a:cxn>
                <a:cxn ang="0">
                  <a:pos x="4" y="7"/>
                </a:cxn>
                <a:cxn ang="0">
                  <a:pos x="3" y="2"/>
                </a:cxn>
                <a:cxn ang="0">
                  <a:pos x="13" y="0"/>
                </a:cxn>
                <a:cxn ang="0">
                  <a:pos x="24" y="10"/>
                </a:cxn>
                <a:cxn ang="0">
                  <a:pos x="24" y="19"/>
                </a:cxn>
                <a:cxn ang="0">
                  <a:pos x="25" y="24"/>
                </a:cxn>
                <a:cxn ang="0">
                  <a:pos x="17" y="24"/>
                </a:cxn>
                <a:cxn ang="0">
                  <a:pos x="12" y="19"/>
                </a:cxn>
                <a:cxn ang="0">
                  <a:pos x="17" y="14"/>
                </a:cxn>
                <a:cxn ang="0">
                  <a:pos x="13" y="14"/>
                </a:cxn>
                <a:cxn ang="0">
                  <a:pos x="8" y="17"/>
                </a:cxn>
                <a:cxn ang="0">
                  <a:pos x="12" y="19"/>
                </a:cxn>
              </a:cxnLst>
              <a:rect l="0" t="0" r="r" b="b"/>
              <a:pathLst>
                <a:path w="25" h="25">
                  <a:moveTo>
                    <a:pt x="17" y="24"/>
                  </a:moveTo>
                  <a:cubicBezTo>
                    <a:pt x="17" y="23"/>
                    <a:pt x="17" y="22"/>
                    <a:pt x="17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5" y="23"/>
                    <a:pt x="13" y="25"/>
                    <a:pt x="9" y="25"/>
                  </a:cubicBezTo>
                  <a:cubicBezTo>
                    <a:pt x="5" y="25"/>
                    <a:pt x="0" y="22"/>
                    <a:pt x="0" y="17"/>
                  </a:cubicBezTo>
                  <a:cubicBezTo>
                    <a:pt x="0" y="10"/>
                    <a:pt x="8" y="9"/>
                    <a:pt x="13" y="9"/>
                  </a:cubicBezTo>
                  <a:cubicBezTo>
                    <a:pt x="14" y="9"/>
                    <a:pt x="16" y="9"/>
                    <a:pt x="17" y="9"/>
                  </a:cubicBezTo>
                  <a:cubicBezTo>
                    <a:pt x="17" y="6"/>
                    <a:pt x="14" y="5"/>
                    <a:pt x="11" y="5"/>
                  </a:cubicBezTo>
                  <a:cubicBezTo>
                    <a:pt x="9" y="5"/>
                    <a:pt x="6" y="6"/>
                    <a:pt x="4" y="7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6" y="0"/>
                    <a:pt x="9" y="0"/>
                    <a:pt x="13" y="0"/>
                  </a:cubicBezTo>
                  <a:cubicBezTo>
                    <a:pt x="19" y="0"/>
                    <a:pt x="24" y="2"/>
                    <a:pt x="24" y="10"/>
                  </a:cubicBezTo>
                  <a:cubicBezTo>
                    <a:pt x="24" y="19"/>
                    <a:pt x="24" y="19"/>
                    <a:pt x="24" y="19"/>
                  </a:cubicBezTo>
                  <a:cubicBezTo>
                    <a:pt x="24" y="20"/>
                    <a:pt x="24" y="22"/>
                    <a:pt x="25" y="24"/>
                  </a:cubicBezTo>
                  <a:lnTo>
                    <a:pt x="17" y="24"/>
                  </a:lnTo>
                  <a:close/>
                  <a:moveTo>
                    <a:pt x="12" y="19"/>
                  </a:moveTo>
                  <a:cubicBezTo>
                    <a:pt x="15" y="19"/>
                    <a:pt x="17" y="16"/>
                    <a:pt x="17" y="14"/>
                  </a:cubicBezTo>
                  <a:cubicBezTo>
                    <a:pt x="16" y="14"/>
                    <a:pt x="14" y="14"/>
                    <a:pt x="13" y="14"/>
                  </a:cubicBezTo>
                  <a:cubicBezTo>
                    <a:pt x="10" y="14"/>
                    <a:pt x="8" y="14"/>
                    <a:pt x="8" y="17"/>
                  </a:cubicBezTo>
                  <a:cubicBezTo>
                    <a:pt x="8" y="18"/>
                    <a:pt x="10" y="19"/>
                    <a:pt x="12" y="19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21" name="Rectangle 1443"/>
            <p:cNvSpPr>
              <a:spLocks noChangeArrowheads="1"/>
            </p:cNvSpPr>
            <p:nvPr userDrawn="1"/>
          </p:nvSpPr>
          <p:spPr bwMode="auto">
            <a:xfrm>
              <a:off x="1579" y="242"/>
              <a:ext cx="16" cy="6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22" name="Freeform 1444"/>
            <p:cNvSpPr>
              <a:spLocks/>
            </p:cNvSpPr>
            <p:nvPr userDrawn="1"/>
          </p:nvSpPr>
          <p:spPr bwMode="auto">
            <a:xfrm>
              <a:off x="994" y="334"/>
              <a:ext cx="42" cy="6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2" y="0"/>
                </a:cxn>
                <a:cxn ang="0">
                  <a:pos x="42" y="13"/>
                </a:cxn>
                <a:cxn ang="0">
                  <a:pos x="16" y="13"/>
                </a:cxn>
                <a:cxn ang="0">
                  <a:pos x="16" y="27"/>
                </a:cxn>
                <a:cxn ang="0">
                  <a:pos x="42" y="27"/>
                </a:cxn>
                <a:cxn ang="0">
                  <a:pos x="42" y="39"/>
                </a:cxn>
                <a:cxn ang="0">
                  <a:pos x="16" y="39"/>
                </a:cxn>
                <a:cxn ang="0">
                  <a:pos x="16" y="65"/>
                </a:cxn>
                <a:cxn ang="0">
                  <a:pos x="0" y="65"/>
                </a:cxn>
                <a:cxn ang="0">
                  <a:pos x="0" y="0"/>
                </a:cxn>
              </a:cxnLst>
              <a:rect l="0" t="0" r="r" b="b"/>
              <a:pathLst>
                <a:path w="42" h="65">
                  <a:moveTo>
                    <a:pt x="0" y="0"/>
                  </a:moveTo>
                  <a:lnTo>
                    <a:pt x="42" y="0"/>
                  </a:lnTo>
                  <a:lnTo>
                    <a:pt x="42" y="13"/>
                  </a:lnTo>
                  <a:lnTo>
                    <a:pt x="16" y="13"/>
                  </a:lnTo>
                  <a:lnTo>
                    <a:pt x="16" y="27"/>
                  </a:lnTo>
                  <a:lnTo>
                    <a:pt x="42" y="27"/>
                  </a:lnTo>
                  <a:lnTo>
                    <a:pt x="42" y="39"/>
                  </a:lnTo>
                  <a:lnTo>
                    <a:pt x="16" y="39"/>
                  </a:lnTo>
                  <a:lnTo>
                    <a:pt x="16" y="65"/>
                  </a:lnTo>
                  <a:lnTo>
                    <a:pt x="0" y="6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23" name="Freeform 1445"/>
            <p:cNvSpPr>
              <a:spLocks noEditPoints="1"/>
            </p:cNvSpPr>
            <p:nvPr userDrawn="1"/>
          </p:nvSpPr>
          <p:spPr bwMode="auto">
            <a:xfrm>
              <a:off x="1046" y="330"/>
              <a:ext cx="16" cy="69"/>
            </a:xfrm>
            <a:custGeom>
              <a:avLst/>
              <a:gdLst/>
              <a:ahLst/>
              <a:cxnLst>
                <a:cxn ang="0">
                  <a:pos x="16" y="13"/>
                </a:cxn>
                <a:cxn ang="0">
                  <a:pos x="0" y="13"/>
                </a:cxn>
                <a:cxn ang="0">
                  <a:pos x="0" y="0"/>
                </a:cxn>
                <a:cxn ang="0">
                  <a:pos x="16" y="0"/>
                </a:cxn>
                <a:cxn ang="0">
                  <a:pos x="16" y="13"/>
                </a:cxn>
                <a:cxn ang="0">
                  <a:pos x="0" y="21"/>
                </a:cxn>
                <a:cxn ang="0">
                  <a:pos x="16" y="21"/>
                </a:cxn>
                <a:cxn ang="0">
                  <a:pos x="16" y="69"/>
                </a:cxn>
                <a:cxn ang="0">
                  <a:pos x="0" y="69"/>
                </a:cxn>
                <a:cxn ang="0">
                  <a:pos x="0" y="21"/>
                </a:cxn>
              </a:cxnLst>
              <a:rect l="0" t="0" r="r" b="b"/>
              <a:pathLst>
                <a:path w="16" h="69">
                  <a:moveTo>
                    <a:pt x="16" y="13"/>
                  </a:moveTo>
                  <a:lnTo>
                    <a:pt x="0" y="13"/>
                  </a:lnTo>
                  <a:lnTo>
                    <a:pt x="0" y="0"/>
                  </a:lnTo>
                  <a:lnTo>
                    <a:pt x="16" y="0"/>
                  </a:lnTo>
                  <a:lnTo>
                    <a:pt x="16" y="13"/>
                  </a:lnTo>
                  <a:close/>
                  <a:moveTo>
                    <a:pt x="0" y="21"/>
                  </a:moveTo>
                  <a:lnTo>
                    <a:pt x="16" y="21"/>
                  </a:lnTo>
                  <a:lnTo>
                    <a:pt x="16" y="69"/>
                  </a:lnTo>
                  <a:lnTo>
                    <a:pt x="0" y="69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24" name="Freeform 1446"/>
            <p:cNvSpPr>
              <a:spLocks/>
            </p:cNvSpPr>
            <p:nvPr userDrawn="1"/>
          </p:nvSpPr>
          <p:spPr bwMode="auto">
            <a:xfrm>
              <a:off x="1072" y="349"/>
              <a:ext cx="52" cy="52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8" y="1"/>
                </a:cxn>
                <a:cxn ang="0">
                  <a:pos x="8" y="5"/>
                </a:cxn>
                <a:cxn ang="0">
                  <a:pos x="8" y="5"/>
                </a:cxn>
                <a:cxn ang="0">
                  <a:pos x="17" y="0"/>
                </a:cxn>
                <a:cxn ang="0">
                  <a:pos x="26" y="10"/>
                </a:cxn>
                <a:cxn ang="0">
                  <a:pos x="26" y="25"/>
                </a:cxn>
                <a:cxn ang="0">
                  <a:pos x="17" y="25"/>
                </a:cxn>
                <a:cxn ang="0">
                  <a:pos x="17" y="13"/>
                </a:cxn>
                <a:cxn ang="0">
                  <a:pos x="14" y="7"/>
                </a:cxn>
                <a:cxn ang="0">
                  <a:pos x="9" y="14"/>
                </a:cxn>
                <a:cxn ang="0">
                  <a:pos x="9" y="25"/>
                </a:cxn>
                <a:cxn ang="0">
                  <a:pos x="0" y="25"/>
                </a:cxn>
                <a:cxn ang="0">
                  <a:pos x="0" y="1"/>
                </a:cxn>
              </a:cxnLst>
              <a:rect l="0" t="0" r="r" b="b"/>
              <a:pathLst>
                <a:path w="26" h="25">
                  <a:moveTo>
                    <a:pt x="0" y="1"/>
                  </a:moveTo>
                  <a:cubicBezTo>
                    <a:pt x="8" y="1"/>
                    <a:pt x="8" y="1"/>
                    <a:pt x="8" y="1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10" y="2"/>
                    <a:pt x="13" y="0"/>
                    <a:pt x="17" y="0"/>
                  </a:cubicBezTo>
                  <a:cubicBezTo>
                    <a:pt x="23" y="0"/>
                    <a:pt x="26" y="5"/>
                    <a:pt x="26" y="10"/>
                  </a:cubicBezTo>
                  <a:cubicBezTo>
                    <a:pt x="26" y="25"/>
                    <a:pt x="26" y="25"/>
                    <a:pt x="26" y="25"/>
                  </a:cubicBezTo>
                  <a:cubicBezTo>
                    <a:pt x="17" y="25"/>
                    <a:pt x="17" y="25"/>
                    <a:pt x="17" y="25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7" y="9"/>
                    <a:pt x="16" y="7"/>
                    <a:pt x="14" y="7"/>
                  </a:cubicBezTo>
                  <a:cubicBezTo>
                    <a:pt x="10" y="7"/>
                    <a:pt x="9" y="9"/>
                    <a:pt x="9" y="14"/>
                  </a:cubicBezTo>
                  <a:cubicBezTo>
                    <a:pt x="9" y="25"/>
                    <a:pt x="9" y="25"/>
                    <a:pt x="9" y="25"/>
                  </a:cubicBezTo>
                  <a:cubicBezTo>
                    <a:pt x="0" y="25"/>
                    <a:pt x="0" y="25"/>
                    <a:pt x="0" y="25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25" name="Freeform 1447"/>
            <p:cNvSpPr>
              <a:spLocks noEditPoints="1"/>
            </p:cNvSpPr>
            <p:nvPr userDrawn="1"/>
          </p:nvSpPr>
          <p:spPr bwMode="auto">
            <a:xfrm>
              <a:off x="1130" y="349"/>
              <a:ext cx="48" cy="52"/>
            </a:xfrm>
            <a:custGeom>
              <a:avLst/>
              <a:gdLst/>
              <a:ahLst/>
              <a:cxnLst>
                <a:cxn ang="0">
                  <a:pos x="17" y="25"/>
                </a:cxn>
                <a:cxn ang="0">
                  <a:pos x="17" y="21"/>
                </a:cxn>
                <a:cxn ang="0">
                  <a:pos x="17" y="21"/>
                </a:cxn>
                <a:cxn ang="0">
                  <a:pos x="9" y="25"/>
                </a:cxn>
                <a:cxn ang="0">
                  <a:pos x="0" y="18"/>
                </a:cxn>
                <a:cxn ang="0">
                  <a:pos x="12" y="9"/>
                </a:cxn>
                <a:cxn ang="0">
                  <a:pos x="16" y="10"/>
                </a:cxn>
                <a:cxn ang="0">
                  <a:pos x="11" y="6"/>
                </a:cxn>
                <a:cxn ang="0">
                  <a:pos x="3" y="7"/>
                </a:cxn>
                <a:cxn ang="0">
                  <a:pos x="3" y="2"/>
                </a:cxn>
                <a:cxn ang="0">
                  <a:pos x="13" y="0"/>
                </a:cxn>
                <a:cxn ang="0">
                  <a:pos x="24" y="10"/>
                </a:cxn>
                <a:cxn ang="0">
                  <a:pos x="24" y="19"/>
                </a:cxn>
                <a:cxn ang="0">
                  <a:pos x="24" y="25"/>
                </a:cxn>
                <a:cxn ang="0">
                  <a:pos x="17" y="25"/>
                </a:cxn>
                <a:cxn ang="0">
                  <a:pos x="11" y="20"/>
                </a:cxn>
                <a:cxn ang="0">
                  <a:pos x="16" y="14"/>
                </a:cxn>
                <a:cxn ang="0">
                  <a:pos x="13" y="14"/>
                </a:cxn>
                <a:cxn ang="0">
                  <a:pos x="8" y="17"/>
                </a:cxn>
                <a:cxn ang="0">
                  <a:pos x="11" y="20"/>
                </a:cxn>
              </a:cxnLst>
              <a:rect l="0" t="0" r="r" b="b"/>
              <a:pathLst>
                <a:path w="24" h="25">
                  <a:moveTo>
                    <a:pt x="17" y="25"/>
                  </a:moveTo>
                  <a:cubicBezTo>
                    <a:pt x="17" y="23"/>
                    <a:pt x="17" y="22"/>
                    <a:pt x="17" y="21"/>
                  </a:cubicBezTo>
                  <a:cubicBezTo>
                    <a:pt x="17" y="21"/>
                    <a:pt x="17" y="21"/>
                    <a:pt x="17" y="21"/>
                  </a:cubicBezTo>
                  <a:cubicBezTo>
                    <a:pt x="15" y="24"/>
                    <a:pt x="12" y="25"/>
                    <a:pt x="9" y="25"/>
                  </a:cubicBezTo>
                  <a:cubicBezTo>
                    <a:pt x="4" y="25"/>
                    <a:pt x="0" y="23"/>
                    <a:pt x="0" y="18"/>
                  </a:cubicBezTo>
                  <a:cubicBezTo>
                    <a:pt x="0" y="10"/>
                    <a:pt x="8" y="9"/>
                    <a:pt x="12" y="9"/>
                  </a:cubicBezTo>
                  <a:cubicBezTo>
                    <a:pt x="14" y="9"/>
                    <a:pt x="15" y="10"/>
                    <a:pt x="16" y="10"/>
                  </a:cubicBezTo>
                  <a:cubicBezTo>
                    <a:pt x="16" y="7"/>
                    <a:pt x="14" y="6"/>
                    <a:pt x="11" y="6"/>
                  </a:cubicBezTo>
                  <a:cubicBezTo>
                    <a:pt x="8" y="6"/>
                    <a:pt x="6" y="6"/>
                    <a:pt x="3" y="7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6" y="1"/>
                    <a:pt x="9" y="0"/>
                    <a:pt x="13" y="0"/>
                  </a:cubicBezTo>
                  <a:cubicBezTo>
                    <a:pt x="19" y="0"/>
                    <a:pt x="24" y="3"/>
                    <a:pt x="24" y="10"/>
                  </a:cubicBezTo>
                  <a:cubicBezTo>
                    <a:pt x="24" y="19"/>
                    <a:pt x="24" y="19"/>
                    <a:pt x="24" y="19"/>
                  </a:cubicBezTo>
                  <a:cubicBezTo>
                    <a:pt x="24" y="21"/>
                    <a:pt x="24" y="23"/>
                    <a:pt x="24" y="25"/>
                  </a:cubicBezTo>
                  <a:lnTo>
                    <a:pt x="17" y="25"/>
                  </a:lnTo>
                  <a:close/>
                  <a:moveTo>
                    <a:pt x="11" y="20"/>
                  </a:moveTo>
                  <a:cubicBezTo>
                    <a:pt x="14" y="20"/>
                    <a:pt x="16" y="17"/>
                    <a:pt x="16" y="14"/>
                  </a:cubicBezTo>
                  <a:cubicBezTo>
                    <a:pt x="15" y="14"/>
                    <a:pt x="14" y="14"/>
                    <a:pt x="13" y="14"/>
                  </a:cubicBezTo>
                  <a:cubicBezTo>
                    <a:pt x="10" y="14"/>
                    <a:pt x="8" y="15"/>
                    <a:pt x="8" y="17"/>
                  </a:cubicBezTo>
                  <a:cubicBezTo>
                    <a:pt x="8" y="19"/>
                    <a:pt x="9" y="20"/>
                    <a:pt x="11" y="2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26" name="Freeform 1448"/>
            <p:cNvSpPr>
              <a:spLocks/>
            </p:cNvSpPr>
            <p:nvPr userDrawn="1"/>
          </p:nvSpPr>
          <p:spPr bwMode="auto">
            <a:xfrm>
              <a:off x="1188" y="349"/>
              <a:ext cx="50" cy="52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7" y="1"/>
                </a:cxn>
                <a:cxn ang="0">
                  <a:pos x="7" y="5"/>
                </a:cxn>
                <a:cxn ang="0">
                  <a:pos x="7" y="5"/>
                </a:cxn>
                <a:cxn ang="0">
                  <a:pos x="16" y="0"/>
                </a:cxn>
                <a:cxn ang="0">
                  <a:pos x="25" y="10"/>
                </a:cxn>
                <a:cxn ang="0">
                  <a:pos x="25" y="25"/>
                </a:cxn>
                <a:cxn ang="0">
                  <a:pos x="17" y="25"/>
                </a:cxn>
                <a:cxn ang="0">
                  <a:pos x="17" y="13"/>
                </a:cxn>
                <a:cxn ang="0">
                  <a:pos x="13" y="7"/>
                </a:cxn>
                <a:cxn ang="0">
                  <a:pos x="8" y="14"/>
                </a:cxn>
                <a:cxn ang="0">
                  <a:pos x="8" y="25"/>
                </a:cxn>
                <a:cxn ang="0">
                  <a:pos x="0" y="25"/>
                </a:cxn>
                <a:cxn ang="0">
                  <a:pos x="0" y="1"/>
                </a:cxn>
              </a:cxnLst>
              <a:rect l="0" t="0" r="r" b="b"/>
              <a:pathLst>
                <a:path w="25" h="25">
                  <a:moveTo>
                    <a:pt x="0" y="1"/>
                  </a:moveTo>
                  <a:cubicBezTo>
                    <a:pt x="7" y="1"/>
                    <a:pt x="7" y="1"/>
                    <a:pt x="7" y="1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9" y="2"/>
                    <a:pt x="12" y="0"/>
                    <a:pt x="16" y="0"/>
                  </a:cubicBezTo>
                  <a:cubicBezTo>
                    <a:pt x="23" y="0"/>
                    <a:pt x="25" y="5"/>
                    <a:pt x="25" y="10"/>
                  </a:cubicBezTo>
                  <a:cubicBezTo>
                    <a:pt x="25" y="25"/>
                    <a:pt x="25" y="25"/>
                    <a:pt x="25" y="25"/>
                  </a:cubicBezTo>
                  <a:cubicBezTo>
                    <a:pt x="17" y="25"/>
                    <a:pt x="17" y="25"/>
                    <a:pt x="17" y="25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7" y="9"/>
                    <a:pt x="15" y="7"/>
                    <a:pt x="13" y="7"/>
                  </a:cubicBezTo>
                  <a:cubicBezTo>
                    <a:pt x="10" y="7"/>
                    <a:pt x="8" y="9"/>
                    <a:pt x="8" y="14"/>
                  </a:cubicBezTo>
                  <a:cubicBezTo>
                    <a:pt x="8" y="25"/>
                    <a:pt x="8" y="25"/>
                    <a:pt x="8" y="25"/>
                  </a:cubicBezTo>
                  <a:cubicBezTo>
                    <a:pt x="0" y="25"/>
                    <a:pt x="0" y="25"/>
                    <a:pt x="0" y="25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27" name="Freeform 1449"/>
            <p:cNvSpPr>
              <a:spLocks/>
            </p:cNvSpPr>
            <p:nvPr userDrawn="1"/>
          </p:nvSpPr>
          <p:spPr bwMode="auto">
            <a:xfrm>
              <a:off x="1246" y="349"/>
              <a:ext cx="40" cy="52"/>
            </a:xfrm>
            <a:custGeom>
              <a:avLst/>
              <a:gdLst/>
              <a:ahLst/>
              <a:cxnLst>
                <a:cxn ang="0">
                  <a:pos x="19" y="8"/>
                </a:cxn>
                <a:cxn ang="0">
                  <a:pos x="14" y="6"/>
                </a:cxn>
                <a:cxn ang="0">
                  <a:pos x="8" y="13"/>
                </a:cxn>
                <a:cxn ang="0">
                  <a:pos x="15" y="19"/>
                </a:cxn>
                <a:cxn ang="0">
                  <a:pos x="20" y="18"/>
                </a:cxn>
                <a:cxn ang="0">
                  <a:pos x="20" y="24"/>
                </a:cxn>
                <a:cxn ang="0">
                  <a:pos x="13" y="25"/>
                </a:cxn>
                <a:cxn ang="0">
                  <a:pos x="0" y="13"/>
                </a:cxn>
                <a:cxn ang="0">
                  <a:pos x="13" y="0"/>
                </a:cxn>
                <a:cxn ang="0">
                  <a:pos x="20" y="1"/>
                </a:cxn>
                <a:cxn ang="0">
                  <a:pos x="19" y="8"/>
                </a:cxn>
              </a:cxnLst>
              <a:rect l="0" t="0" r="r" b="b"/>
              <a:pathLst>
                <a:path w="20" h="25">
                  <a:moveTo>
                    <a:pt x="19" y="8"/>
                  </a:moveTo>
                  <a:cubicBezTo>
                    <a:pt x="18" y="7"/>
                    <a:pt x="16" y="6"/>
                    <a:pt x="14" y="6"/>
                  </a:cubicBezTo>
                  <a:cubicBezTo>
                    <a:pt x="11" y="6"/>
                    <a:pt x="8" y="9"/>
                    <a:pt x="8" y="13"/>
                  </a:cubicBezTo>
                  <a:cubicBezTo>
                    <a:pt x="8" y="17"/>
                    <a:pt x="11" y="19"/>
                    <a:pt x="15" y="19"/>
                  </a:cubicBezTo>
                  <a:cubicBezTo>
                    <a:pt x="17" y="19"/>
                    <a:pt x="19" y="19"/>
                    <a:pt x="20" y="18"/>
                  </a:cubicBezTo>
                  <a:cubicBezTo>
                    <a:pt x="20" y="24"/>
                    <a:pt x="20" y="24"/>
                    <a:pt x="20" y="24"/>
                  </a:cubicBezTo>
                  <a:cubicBezTo>
                    <a:pt x="18" y="25"/>
                    <a:pt x="16" y="25"/>
                    <a:pt x="13" y="25"/>
                  </a:cubicBezTo>
                  <a:cubicBezTo>
                    <a:pt x="6" y="25"/>
                    <a:pt x="0" y="20"/>
                    <a:pt x="0" y="13"/>
                  </a:cubicBezTo>
                  <a:cubicBezTo>
                    <a:pt x="0" y="5"/>
                    <a:pt x="6" y="0"/>
                    <a:pt x="13" y="0"/>
                  </a:cubicBezTo>
                  <a:cubicBezTo>
                    <a:pt x="16" y="0"/>
                    <a:pt x="18" y="1"/>
                    <a:pt x="20" y="1"/>
                  </a:cubicBezTo>
                  <a:lnTo>
                    <a:pt x="19" y="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28" name="Freeform 1450"/>
            <p:cNvSpPr>
              <a:spLocks noEditPoints="1"/>
            </p:cNvSpPr>
            <p:nvPr userDrawn="1"/>
          </p:nvSpPr>
          <p:spPr bwMode="auto">
            <a:xfrm>
              <a:off x="1290" y="349"/>
              <a:ext cx="50" cy="52"/>
            </a:xfrm>
            <a:custGeom>
              <a:avLst/>
              <a:gdLst/>
              <a:ahLst/>
              <a:cxnLst>
                <a:cxn ang="0">
                  <a:pos x="8" y="15"/>
                </a:cxn>
                <a:cxn ang="0">
                  <a:pos x="15" y="20"/>
                </a:cxn>
                <a:cxn ang="0">
                  <a:pos x="23" y="18"/>
                </a:cxn>
                <a:cxn ang="0">
                  <a:pos x="23" y="24"/>
                </a:cxn>
                <a:cxn ang="0">
                  <a:pos x="14" y="25"/>
                </a:cxn>
                <a:cxn ang="0">
                  <a:pos x="0" y="13"/>
                </a:cxn>
                <a:cxn ang="0">
                  <a:pos x="13" y="0"/>
                </a:cxn>
                <a:cxn ang="0">
                  <a:pos x="25" y="14"/>
                </a:cxn>
                <a:cxn ang="0">
                  <a:pos x="25" y="15"/>
                </a:cxn>
                <a:cxn ang="0">
                  <a:pos x="8" y="15"/>
                </a:cxn>
                <a:cxn ang="0">
                  <a:pos x="17" y="10"/>
                </a:cxn>
                <a:cxn ang="0">
                  <a:pos x="13" y="5"/>
                </a:cxn>
                <a:cxn ang="0">
                  <a:pos x="8" y="10"/>
                </a:cxn>
                <a:cxn ang="0">
                  <a:pos x="17" y="10"/>
                </a:cxn>
              </a:cxnLst>
              <a:rect l="0" t="0" r="r" b="b"/>
              <a:pathLst>
                <a:path w="25" h="25">
                  <a:moveTo>
                    <a:pt x="8" y="15"/>
                  </a:moveTo>
                  <a:cubicBezTo>
                    <a:pt x="9" y="18"/>
                    <a:pt x="11" y="20"/>
                    <a:pt x="15" y="20"/>
                  </a:cubicBezTo>
                  <a:cubicBezTo>
                    <a:pt x="18" y="20"/>
                    <a:pt x="20" y="19"/>
                    <a:pt x="23" y="18"/>
                  </a:cubicBezTo>
                  <a:cubicBezTo>
                    <a:pt x="23" y="24"/>
                    <a:pt x="23" y="24"/>
                    <a:pt x="23" y="24"/>
                  </a:cubicBezTo>
                  <a:cubicBezTo>
                    <a:pt x="20" y="25"/>
                    <a:pt x="17" y="25"/>
                    <a:pt x="14" y="25"/>
                  </a:cubicBezTo>
                  <a:cubicBezTo>
                    <a:pt x="6" y="25"/>
                    <a:pt x="0" y="20"/>
                    <a:pt x="0" y="13"/>
                  </a:cubicBezTo>
                  <a:cubicBezTo>
                    <a:pt x="0" y="5"/>
                    <a:pt x="5" y="0"/>
                    <a:pt x="13" y="0"/>
                  </a:cubicBezTo>
                  <a:cubicBezTo>
                    <a:pt x="22" y="0"/>
                    <a:pt x="25" y="6"/>
                    <a:pt x="25" y="14"/>
                  </a:cubicBezTo>
                  <a:cubicBezTo>
                    <a:pt x="25" y="15"/>
                    <a:pt x="25" y="15"/>
                    <a:pt x="25" y="15"/>
                  </a:cubicBezTo>
                  <a:lnTo>
                    <a:pt x="8" y="15"/>
                  </a:lnTo>
                  <a:close/>
                  <a:moveTo>
                    <a:pt x="17" y="10"/>
                  </a:moveTo>
                  <a:cubicBezTo>
                    <a:pt x="17" y="8"/>
                    <a:pt x="16" y="5"/>
                    <a:pt x="13" y="5"/>
                  </a:cubicBezTo>
                  <a:cubicBezTo>
                    <a:pt x="10" y="5"/>
                    <a:pt x="8" y="8"/>
                    <a:pt x="8" y="10"/>
                  </a:cubicBezTo>
                  <a:lnTo>
                    <a:pt x="17" y="1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29" name="Freeform 1451"/>
            <p:cNvSpPr>
              <a:spLocks/>
            </p:cNvSpPr>
            <p:nvPr userDrawn="1"/>
          </p:nvSpPr>
          <p:spPr bwMode="auto">
            <a:xfrm>
              <a:off x="1372" y="332"/>
              <a:ext cx="56" cy="68"/>
            </a:xfrm>
            <a:custGeom>
              <a:avLst/>
              <a:gdLst/>
              <a:ahLst/>
              <a:cxnLst>
                <a:cxn ang="0">
                  <a:pos x="28" y="32"/>
                </a:cxn>
                <a:cxn ang="0">
                  <a:pos x="19" y="33"/>
                </a:cxn>
                <a:cxn ang="0">
                  <a:pos x="0" y="17"/>
                </a:cxn>
                <a:cxn ang="0">
                  <a:pos x="19" y="0"/>
                </a:cxn>
                <a:cxn ang="0">
                  <a:pos x="28" y="2"/>
                </a:cxn>
                <a:cxn ang="0">
                  <a:pos x="27" y="9"/>
                </a:cxn>
                <a:cxn ang="0">
                  <a:pos x="19" y="6"/>
                </a:cxn>
                <a:cxn ang="0">
                  <a:pos x="9" y="17"/>
                </a:cxn>
                <a:cxn ang="0">
                  <a:pos x="20" y="27"/>
                </a:cxn>
                <a:cxn ang="0">
                  <a:pos x="28" y="25"/>
                </a:cxn>
                <a:cxn ang="0">
                  <a:pos x="28" y="32"/>
                </a:cxn>
              </a:cxnLst>
              <a:rect l="0" t="0" r="r" b="b"/>
              <a:pathLst>
                <a:path w="28" h="33">
                  <a:moveTo>
                    <a:pt x="28" y="32"/>
                  </a:moveTo>
                  <a:cubicBezTo>
                    <a:pt x="26" y="32"/>
                    <a:pt x="23" y="33"/>
                    <a:pt x="19" y="33"/>
                  </a:cubicBezTo>
                  <a:cubicBezTo>
                    <a:pt x="10" y="33"/>
                    <a:pt x="0" y="29"/>
                    <a:pt x="0" y="17"/>
                  </a:cubicBezTo>
                  <a:cubicBezTo>
                    <a:pt x="0" y="6"/>
                    <a:pt x="8" y="0"/>
                    <a:pt x="19" y="0"/>
                  </a:cubicBezTo>
                  <a:cubicBezTo>
                    <a:pt x="22" y="0"/>
                    <a:pt x="25" y="1"/>
                    <a:pt x="28" y="2"/>
                  </a:cubicBezTo>
                  <a:cubicBezTo>
                    <a:pt x="27" y="9"/>
                    <a:pt x="27" y="9"/>
                    <a:pt x="27" y="9"/>
                  </a:cubicBezTo>
                  <a:cubicBezTo>
                    <a:pt x="25" y="7"/>
                    <a:pt x="22" y="6"/>
                    <a:pt x="19" y="6"/>
                  </a:cubicBezTo>
                  <a:cubicBezTo>
                    <a:pt x="13" y="6"/>
                    <a:pt x="9" y="11"/>
                    <a:pt x="9" y="17"/>
                  </a:cubicBezTo>
                  <a:cubicBezTo>
                    <a:pt x="9" y="23"/>
                    <a:pt x="13" y="27"/>
                    <a:pt x="20" y="27"/>
                  </a:cubicBezTo>
                  <a:cubicBezTo>
                    <a:pt x="22" y="27"/>
                    <a:pt x="25" y="26"/>
                    <a:pt x="28" y="25"/>
                  </a:cubicBezTo>
                  <a:lnTo>
                    <a:pt x="28" y="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30" name="Freeform 1452"/>
            <p:cNvSpPr>
              <a:spLocks noEditPoints="1"/>
            </p:cNvSpPr>
            <p:nvPr userDrawn="1"/>
          </p:nvSpPr>
          <p:spPr bwMode="auto">
            <a:xfrm>
              <a:off x="1432" y="349"/>
              <a:ext cx="57" cy="52"/>
            </a:xfrm>
            <a:custGeom>
              <a:avLst/>
              <a:gdLst/>
              <a:ahLst/>
              <a:cxnLst>
                <a:cxn ang="0">
                  <a:pos x="0" y="13"/>
                </a:cxn>
                <a:cxn ang="0">
                  <a:pos x="14" y="0"/>
                </a:cxn>
                <a:cxn ang="0">
                  <a:pos x="28" y="13"/>
                </a:cxn>
                <a:cxn ang="0">
                  <a:pos x="14" y="25"/>
                </a:cxn>
                <a:cxn ang="0">
                  <a:pos x="0" y="13"/>
                </a:cxn>
                <a:cxn ang="0">
                  <a:pos x="19" y="13"/>
                </a:cxn>
                <a:cxn ang="0">
                  <a:pos x="14" y="6"/>
                </a:cxn>
                <a:cxn ang="0">
                  <a:pos x="8" y="13"/>
                </a:cxn>
                <a:cxn ang="0">
                  <a:pos x="14" y="19"/>
                </a:cxn>
                <a:cxn ang="0">
                  <a:pos x="19" y="13"/>
                </a:cxn>
              </a:cxnLst>
              <a:rect l="0" t="0" r="r" b="b"/>
              <a:pathLst>
                <a:path w="28" h="25">
                  <a:moveTo>
                    <a:pt x="0" y="13"/>
                  </a:moveTo>
                  <a:cubicBezTo>
                    <a:pt x="0" y="5"/>
                    <a:pt x="6" y="0"/>
                    <a:pt x="14" y="0"/>
                  </a:cubicBezTo>
                  <a:cubicBezTo>
                    <a:pt x="22" y="0"/>
                    <a:pt x="28" y="5"/>
                    <a:pt x="28" y="13"/>
                  </a:cubicBezTo>
                  <a:cubicBezTo>
                    <a:pt x="28" y="20"/>
                    <a:pt x="22" y="25"/>
                    <a:pt x="14" y="25"/>
                  </a:cubicBezTo>
                  <a:cubicBezTo>
                    <a:pt x="6" y="25"/>
                    <a:pt x="0" y="20"/>
                    <a:pt x="0" y="13"/>
                  </a:cubicBezTo>
                  <a:close/>
                  <a:moveTo>
                    <a:pt x="19" y="13"/>
                  </a:moveTo>
                  <a:cubicBezTo>
                    <a:pt x="19" y="9"/>
                    <a:pt x="18" y="6"/>
                    <a:pt x="14" y="6"/>
                  </a:cubicBezTo>
                  <a:cubicBezTo>
                    <a:pt x="10" y="6"/>
                    <a:pt x="8" y="9"/>
                    <a:pt x="8" y="13"/>
                  </a:cubicBezTo>
                  <a:cubicBezTo>
                    <a:pt x="8" y="16"/>
                    <a:pt x="10" y="19"/>
                    <a:pt x="14" y="19"/>
                  </a:cubicBezTo>
                  <a:cubicBezTo>
                    <a:pt x="18" y="19"/>
                    <a:pt x="19" y="16"/>
                    <a:pt x="19" y="1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31" name="Freeform 1453"/>
            <p:cNvSpPr>
              <a:spLocks/>
            </p:cNvSpPr>
            <p:nvPr userDrawn="1"/>
          </p:nvSpPr>
          <p:spPr bwMode="auto">
            <a:xfrm>
              <a:off x="1495" y="349"/>
              <a:ext cx="34" cy="52"/>
            </a:xfrm>
            <a:custGeom>
              <a:avLst/>
              <a:gdLst/>
              <a:ahLst/>
              <a:cxnLst>
                <a:cxn ang="0">
                  <a:pos x="17" y="7"/>
                </a:cxn>
                <a:cxn ang="0">
                  <a:pos x="14" y="7"/>
                </a:cxn>
                <a:cxn ang="0">
                  <a:pos x="8" y="14"/>
                </a:cxn>
                <a:cxn ang="0">
                  <a:pos x="8" y="25"/>
                </a:cxn>
                <a:cxn ang="0">
                  <a:pos x="0" y="25"/>
                </a:cxn>
                <a:cxn ang="0">
                  <a:pos x="0" y="1"/>
                </a:cxn>
                <a:cxn ang="0">
                  <a:pos x="8" y="1"/>
                </a:cxn>
                <a:cxn ang="0">
                  <a:pos x="8" y="5"/>
                </a:cxn>
                <a:cxn ang="0">
                  <a:pos x="8" y="5"/>
                </a:cxn>
                <a:cxn ang="0">
                  <a:pos x="15" y="0"/>
                </a:cxn>
                <a:cxn ang="0">
                  <a:pos x="17" y="0"/>
                </a:cxn>
                <a:cxn ang="0">
                  <a:pos x="17" y="7"/>
                </a:cxn>
              </a:cxnLst>
              <a:rect l="0" t="0" r="r" b="b"/>
              <a:pathLst>
                <a:path w="17" h="25">
                  <a:moveTo>
                    <a:pt x="17" y="7"/>
                  </a:moveTo>
                  <a:cubicBezTo>
                    <a:pt x="16" y="7"/>
                    <a:pt x="15" y="7"/>
                    <a:pt x="14" y="7"/>
                  </a:cubicBezTo>
                  <a:cubicBezTo>
                    <a:pt x="10" y="7"/>
                    <a:pt x="8" y="10"/>
                    <a:pt x="8" y="14"/>
                  </a:cubicBezTo>
                  <a:cubicBezTo>
                    <a:pt x="8" y="25"/>
                    <a:pt x="8" y="25"/>
                    <a:pt x="8" y="2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9" y="2"/>
                    <a:pt x="11" y="0"/>
                    <a:pt x="15" y="0"/>
                  </a:cubicBezTo>
                  <a:cubicBezTo>
                    <a:pt x="16" y="0"/>
                    <a:pt x="17" y="0"/>
                    <a:pt x="17" y="0"/>
                  </a:cubicBezTo>
                  <a:lnTo>
                    <a:pt x="17" y="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32" name="Freeform 1454"/>
            <p:cNvSpPr>
              <a:spLocks noEditPoints="1"/>
            </p:cNvSpPr>
            <p:nvPr userDrawn="1"/>
          </p:nvSpPr>
          <p:spPr bwMode="auto">
            <a:xfrm>
              <a:off x="1535" y="349"/>
              <a:ext cx="52" cy="68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8" y="1"/>
                </a:cxn>
                <a:cxn ang="0">
                  <a:pos x="8" y="5"/>
                </a:cxn>
                <a:cxn ang="0">
                  <a:pos x="8" y="5"/>
                </a:cxn>
                <a:cxn ang="0">
                  <a:pos x="17" y="0"/>
                </a:cxn>
                <a:cxn ang="0">
                  <a:pos x="27" y="12"/>
                </a:cxn>
                <a:cxn ang="0">
                  <a:pos x="16" y="25"/>
                </a:cxn>
                <a:cxn ang="0">
                  <a:pos x="8" y="21"/>
                </a:cxn>
                <a:cxn ang="0">
                  <a:pos x="8" y="21"/>
                </a:cxn>
                <a:cxn ang="0">
                  <a:pos x="8" y="34"/>
                </a:cxn>
                <a:cxn ang="0">
                  <a:pos x="0" y="34"/>
                </a:cxn>
                <a:cxn ang="0">
                  <a:pos x="0" y="1"/>
                </a:cxn>
                <a:cxn ang="0">
                  <a:pos x="13" y="6"/>
                </a:cxn>
                <a:cxn ang="0">
                  <a:pos x="8" y="13"/>
                </a:cxn>
                <a:cxn ang="0">
                  <a:pos x="13" y="19"/>
                </a:cxn>
                <a:cxn ang="0">
                  <a:pos x="18" y="12"/>
                </a:cxn>
                <a:cxn ang="0">
                  <a:pos x="13" y="6"/>
                </a:cxn>
              </a:cxnLst>
              <a:rect l="0" t="0" r="r" b="b"/>
              <a:pathLst>
                <a:path w="27" h="34">
                  <a:moveTo>
                    <a:pt x="0" y="1"/>
                  </a:moveTo>
                  <a:cubicBezTo>
                    <a:pt x="8" y="1"/>
                    <a:pt x="8" y="1"/>
                    <a:pt x="8" y="1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9" y="2"/>
                    <a:pt x="13" y="0"/>
                    <a:pt x="17" y="0"/>
                  </a:cubicBezTo>
                  <a:cubicBezTo>
                    <a:pt x="23" y="0"/>
                    <a:pt x="27" y="6"/>
                    <a:pt x="27" y="12"/>
                  </a:cubicBezTo>
                  <a:cubicBezTo>
                    <a:pt x="27" y="19"/>
                    <a:pt x="23" y="25"/>
                    <a:pt x="16" y="25"/>
                  </a:cubicBezTo>
                  <a:cubicBezTo>
                    <a:pt x="13" y="25"/>
                    <a:pt x="10" y="24"/>
                    <a:pt x="8" y="21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8" y="34"/>
                    <a:pt x="8" y="34"/>
                    <a:pt x="8" y="34"/>
                  </a:cubicBezTo>
                  <a:cubicBezTo>
                    <a:pt x="0" y="34"/>
                    <a:pt x="0" y="34"/>
                    <a:pt x="0" y="34"/>
                  </a:cubicBezTo>
                  <a:lnTo>
                    <a:pt x="0" y="1"/>
                  </a:lnTo>
                  <a:close/>
                  <a:moveTo>
                    <a:pt x="13" y="6"/>
                  </a:moveTo>
                  <a:cubicBezTo>
                    <a:pt x="10" y="6"/>
                    <a:pt x="8" y="9"/>
                    <a:pt x="8" y="13"/>
                  </a:cubicBezTo>
                  <a:cubicBezTo>
                    <a:pt x="8" y="16"/>
                    <a:pt x="11" y="19"/>
                    <a:pt x="13" y="19"/>
                  </a:cubicBezTo>
                  <a:cubicBezTo>
                    <a:pt x="16" y="19"/>
                    <a:pt x="18" y="16"/>
                    <a:pt x="18" y="12"/>
                  </a:cubicBezTo>
                  <a:cubicBezTo>
                    <a:pt x="18" y="9"/>
                    <a:pt x="17" y="6"/>
                    <a:pt x="13" y="6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33" name="Freeform 1455"/>
            <p:cNvSpPr>
              <a:spLocks noEditPoints="1"/>
            </p:cNvSpPr>
            <p:nvPr userDrawn="1"/>
          </p:nvSpPr>
          <p:spPr bwMode="auto">
            <a:xfrm>
              <a:off x="1593" y="349"/>
              <a:ext cx="56" cy="52"/>
            </a:xfrm>
            <a:custGeom>
              <a:avLst/>
              <a:gdLst/>
              <a:ahLst/>
              <a:cxnLst>
                <a:cxn ang="0">
                  <a:pos x="0" y="13"/>
                </a:cxn>
                <a:cxn ang="0">
                  <a:pos x="14" y="0"/>
                </a:cxn>
                <a:cxn ang="0">
                  <a:pos x="28" y="13"/>
                </a:cxn>
                <a:cxn ang="0">
                  <a:pos x="14" y="25"/>
                </a:cxn>
                <a:cxn ang="0">
                  <a:pos x="0" y="13"/>
                </a:cxn>
                <a:cxn ang="0">
                  <a:pos x="19" y="13"/>
                </a:cxn>
                <a:cxn ang="0">
                  <a:pos x="14" y="6"/>
                </a:cxn>
                <a:cxn ang="0">
                  <a:pos x="9" y="13"/>
                </a:cxn>
                <a:cxn ang="0">
                  <a:pos x="14" y="19"/>
                </a:cxn>
                <a:cxn ang="0">
                  <a:pos x="19" y="13"/>
                </a:cxn>
              </a:cxnLst>
              <a:rect l="0" t="0" r="r" b="b"/>
              <a:pathLst>
                <a:path w="28" h="25">
                  <a:moveTo>
                    <a:pt x="0" y="13"/>
                  </a:moveTo>
                  <a:cubicBezTo>
                    <a:pt x="0" y="5"/>
                    <a:pt x="6" y="0"/>
                    <a:pt x="14" y="0"/>
                  </a:cubicBezTo>
                  <a:cubicBezTo>
                    <a:pt x="22" y="0"/>
                    <a:pt x="28" y="5"/>
                    <a:pt x="28" y="13"/>
                  </a:cubicBezTo>
                  <a:cubicBezTo>
                    <a:pt x="28" y="20"/>
                    <a:pt x="22" y="25"/>
                    <a:pt x="14" y="25"/>
                  </a:cubicBezTo>
                  <a:cubicBezTo>
                    <a:pt x="6" y="25"/>
                    <a:pt x="0" y="20"/>
                    <a:pt x="0" y="13"/>
                  </a:cubicBezTo>
                  <a:close/>
                  <a:moveTo>
                    <a:pt x="19" y="13"/>
                  </a:moveTo>
                  <a:cubicBezTo>
                    <a:pt x="19" y="9"/>
                    <a:pt x="18" y="6"/>
                    <a:pt x="14" y="6"/>
                  </a:cubicBezTo>
                  <a:cubicBezTo>
                    <a:pt x="10" y="6"/>
                    <a:pt x="9" y="9"/>
                    <a:pt x="9" y="13"/>
                  </a:cubicBezTo>
                  <a:cubicBezTo>
                    <a:pt x="9" y="16"/>
                    <a:pt x="10" y="19"/>
                    <a:pt x="14" y="19"/>
                  </a:cubicBezTo>
                  <a:cubicBezTo>
                    <a:pt x="18" y="19"/>
                    <a:pt x="19" y="16"/>
                    <a:pt x="19" y="1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34" name="Freeform 1456"/>
            <p:cNvSpPr>
              <a:spLocks/>
            </p:cNvSpPr>
            <p:nvPr userDrawn="1"/>
          </p:nvSpPr>
          <p:spPr bwMode="auto">
            <a:xfrm>
              <a:off x="1655" y="349"/>
              <a:ext cx="36" cy="52"/>
            </a:xfrm>
            <a:custGeom>
              <a:avLst/>
              <a:gdLst/>
              <a:ahLst/>
              <a:cxnLst>
                <a:cxn ang="0">
                  <a:pos x="17" y="7"/>
                </a:cxn>
                <a:cxn ang="0">
                  <a:pos x="15" y="7"/>
                </a:cxn>
                <a:cxn ang="0">
                  <a:pos x="9" y="14"/>
                </a:cxn>
                <a:cxn ang="0">
                  <a:pos x="9" y="25"/>
                </a:cxn>
                <a:cxn ang="0">
                  <a:pos x="0" y="25"/>
                </a:cxn>
                <a:cxn ang="0">
                  <a:pos x="0" y="1"/>
                </a:cxn>
                <a:cxn ang="0">
                  <a:pos x="8" y="1"/>
                </a:cxn>
                <a:cxn ang="0">
                  <a:pos x="8" y="5"/>
                </a:cxn>
                <a:cxn ang="0">
                  <a:pos x="8" y="5"/>
                </a:cxn>
                <a:cxn ang="0">
                  <a:pos x="15" y="0"/>
                </a:cxn>
                <a:cxn ang="0">
                  <a:pos x="18" y="0"/>
                </a:cxn>
                <a:cxn ang="0">
                  <a:pos x="17" y="7"/>
                </a:cxn>
              </a:cxnLst>
              <a:rect l="0" t="0" r="r" b="b"/>
              <a:pathLst>
                <a:path w="18" h="25">
                  <a:moveTo>
                    <a:pt x="17" y="7"/>
                  </a:moveTo>
                  <a:cubicBezTo>
                    <a:pt x="16" y="7"/>
                    <a:pt x="16" y="7"/>
                    <a:pt x="15" y="7"/>
                  </a:cubicBezTo>
                  <a:cubicBezTo>
                    <a:pt x="11" y="7"/>
                    <a:pt x="9" y="10"/>
                    <a:pt x="9" y="14"/>
                  </a:cubicBezTo>
                  <a:cubicBezTo>
                    <a:pt x="9" y="25"/>
                    <a:pt x="9" y="25"/>
                    <a:pt x="9" y="2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9" y="2"/>
                    <a:pt x="11" y="0"/>
                    <a:pt x="15" y="0"/>
                  </a:cubicBezTo>
                  <a:cubicBezTo>
                    <a:pt x="16" y="0"/>
                    <a:pt x="17" y="0"/>
                    <a:pt x="18" y="0"/>
                  </a:cubicBezTo>
                  <a:lnTo>
                    <a:pt x="17" y="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35" name="Freeform 1457"/>
            <p:cNvSpPr>
              <a:spLocks noEditPoints="1"/>
            </p:cNvSpPr>
            <p:nvPr userDrawn="1"/>
          </p:nvSpPr>
          <p:spPr bwMode="auto">
            <a:xfrm>
              <a:off x="1693" y="349"/>
              <a:ext cx="48" cy="52"/>
            </a:xfrm>
            <a:custGeom>
              <a:avLst/>
              <a:gdLst/>
              <a:ahLst/>
              <a:cxnLst>
                <a:cxn ang="0">
                  <a:pos x="17" y="25"/>
                </a:cxn>
                <a:cxn ang="0">
                  <a:pos x="17" y="21"/>
                </a:cxn>
                <a:cxn ang="0">
                  <a:pos x="16" y="21"/>
                </a:cxn>
                <a:cxn ang="0">
                  <a:pos x="9" y="25"/>
                </a:cxn>
                <a:cxn ang="0">
                  <a:pos x="0" y="18"/>
                </a:cxn>
                <a:cxn ang="0">
                  <a:pos x="12" y="9"/>
                </a:cxn>
                <a:cxn ang="0">
                  <a:pos x="16" y="10"/>
                </a:cxn>
                <a:cxn ang="0">
                  <a:pos x="11" y="6"/>
                </a:cxn>
                <a:cxn ang="0">
                  <a:pos x="3" y="7"/>
                </a:cxn>
                <a:cxn ang="0">
                  <a:pos x="3" y="2"/>
                </a:cxn>
                <a:cxn ang="0">
                  <a:pos x="13" y="0"/>
                </a:cxn>
                <a:cxn ang="0">
                  <a:pos x="24" y="10"/>
                </a:cxn>
                <a:cxn ang="0">
                  <a:pos x="24" y="19"/>
                </a:cxn>
                <a:cxn ang="0">
                  <a:pos x="24" y="25"/>
                </a:cxn>
                <a:cxn ang="0">
                  <a:pos x="17" y="25"/>
                </a:cxn>
                <a:cxn ang="0">
                  <a:pos x="11" y="20"/>
                </a:cxn>
                <a:cxn ang="0">
                  <a:pos x="16" y="14"/>
                </a:cxn>
                <a:cxn ang="0">
                  <a:pos x="13" y="14"/>
                </a:cxn>
                <a:cxn ang="0">
                  <a:pos x="8" y="17"/>
                </a:cxn>
                <a:cxn ang="0">
                  <a:pos x="11" y="20"/>
                </a:cxn>
              </a:cxnLst>
              <a:rect l="0" t="0" r="r" b="b"/>
              <a:pathLst>
                <a:path w="24" h="25">
                  <a:moveTo>
                    <a:pt x="17" y="25"/>
                  </a:moveTo>
                  <a:cubicBezTo>
                    <a:pt x="17" y="23"/>
                    <a:pt x="17" y="22"/>
                    <a:pt x="17" y="21"/>
                  </a:cubicBezTo>
                  <a:cubicBezTo>
                    <a:pt x="16" y="21"/>
                    <a:pt x="16" y="21"/>
                    <a:pt x="16" y="21"/>
                  </a:cubicBezTo>
                  <a:cubicBezTo>
                    <a:pt x="15" y="24"/>
                    <a:pt x="12" y="25"/>
                    <a:pt x="9" y="25"/>
                  </a:cubicBezTo>
                  <a:cubicBezTo>
                    <a:pt x="4" y="25"/>
                    <a:pt x="0" y="23"/>
                    <a:pt x="0" y="18"/>
                  </a:cubicBezTo>
                  <a:cubicBezTo>
                    <a:pt x="0" y="10"/>
                    <a:pt x="8" y="9"/>
                    <a:pt x="12" y="9"/>
                  </a:cubicBezTo>
                  <a:cubicBezTo>
                    <a:pt x="14" y="9"/>
                    <a:pt x="15" y="10"/>
                    <a:pt x="16" y="10"/>
                  </a:cubicBezTo>
                  <a:cubicBezTo>
                    <a:pt x="16" y="7"/>
                    <a:pt x="14" y="6"/>
                    <a:pt x="11" y="6"/>
                  </a:cubicBezTo>
                  <a:cubicBezTo>
                    <a:pt x="8" y="6"/>
                    <a:pt x="5" y="6"/>
                    <a:pt x="3" y="7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6" y="1"/>
                    <a:pt x="9" y="0"/>
                    <a:pt x="13" y="0"/>
                  </a:cubicBezTo>
                  <a:cubicBezTo>
                    <a:pt x="19" y="0"/>
                    <a:pt x="24" y="3"/>
                    <a:pt x="24" y="10"/>
                  </a:cubicBezTo>
                  <a:cubicBezTo>
                    <a:pt x="24" y="19"/>
                    <a:pt x="24" y="19"/>
                    <a:pt x="24" y="19"/>
                  </a:cubicBezTo>
                  <a:cubicBezTo>
                    <a:pt x="24" y="21"/>
                    <a:pt x="24" y="23"/>
                    <a:pt x="24" y="25"/>
                  </a:cubicBezTo>
                  <a:lnTo>
                    <a:pt x="17" y="25"/>
                  </a:lnTo>
                  <a:close/>
                  <a:moveTo>
                    <a:pt x="11" y="20"/>
                  </a:moveTo>
                  <a:cubicBezTo>
                    <a:pt x="14" y="20"/>
                    <a:pt x="16" y="17"/>
                    <a:pt x="16" y="14"/>
                  </a:cubicBezTo>
                  <a:cubicBezTo>
                    <a:pt x="15" y="14"/>
                    <a:pt x="14" y="14"/>
                    <a:pt x="13" y="14"/>
                  </a:cubicBezTo>
                  <a:cubicBezTo>
                    <a:pt x="10" y="14"/>
                    <a:pt x="8" y="15"/>
                    <a:pt x="8" y="17"/>
                  </a:cubicBezTo>
                  <a:cubicBezTo>
                    <a:pt x="8" y="19"/>
                    <a:pt x="9" y="20"/>
                    <a:pt x="11" y="2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36" name="Freeform 1458"/>
            <p:cNvSpPr>
              <a:spLocks/>
            </p:cNvSpPr>
            <p:nvPr userDrawn="1"/>
          </p:nvSpPr>
          <p:spPr bwMode="auto">
            <a:xfrm>
              <a:off x="1747" y="334"/>
              <a:ext cx="38" cy="65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4" y="8"/>
                </a:cxn>
                <a:cxn ang="0">
                  <a:pos x="4" y="2"/>
                </a:cxn>
                <a:cxn ang="0">
                  <a:pos x="12" y="0"/>
                </a:cxn>
                <a:cxn ang="0">
                  <a:pos x="12" y="8"/>
                </a:cxn>
                <a:cxn ang="0">
                  <a:pos x="18" y="8"/>
                </a:cxn>
                <a:cxn ang="0">
                  <a:pos x="18" y="13"/>
                </a:cxn>
                <a:cxn ang="0">
                  <a:pos x="12" y="13"/>
                </a:cxn>
                <a:cxn ang="0">
                  <a:pos x="12" y="22"/>
                </a:cxn>
                <a:cxn ang="0">
                  <a:pos x="16" y="27"/>
                </a:cxn>
                <a:cxn ang="0">
                  <a:pos x="18" y="26"/>
                </a:cxn>
                <a:cxn ang="0">
                  <a:pos x="19" y="32"/>
                </a:cxn>
                <a:cxn ang="0">
                  <a:pos x="13" y="32"/>
                </a:cxn>
                <a:cxn ang="0">
                  <a:pos x="4" y="23"/>
                </a:cxn>
                <a:cxn ang="0">
                  <a:pos x="4" y="13"/>
                </a:cxn>
                <a:cxn ang="0">
                  <a:pos x="0" y="13"/>
                </a:cxn>
                <a:cxn ang="0">
                  <a:pos x="0" y="8"/>
                </a:cxn>
              </a:cxnLst>
              <a:rect l="0" t="0" r="r" b="b"/>
              <a:pathLst>
                <a:path w="19" h="32">
                  <a:moveTo>
                    <a:pt x="0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5"/>
                    <a:pt x="13" y="27"/>
                    <a:pt x="16" y="27"/>
                  </a:cubicBezTo>
                  <a:cubicBezTo>
                    <a:pt x="17" y="27"/>
                    <a:pt x="17" y="26"/>
                    <a:pt x="18" y="26"/>
                  </a:cubicBezTo>
                  <a:cubicBezTo>
                    <a:pt x="19" y="32"/>
                    <a:pt x="19" y="32"/>
                    <a:pt x="19" y="32"/>
                  </a:cubicBezTo>
                  <a:cubicBezTo>
                    <a:pt x="17" y="32"/>
                    <a:pt x="15" y="32"/>
                    <a:pt x="13" y="32"/>
                  </a:cubicBezTo>
                  <a:cubicBezTo>
                    <a:pt x="6" y="32"/>
                    <a:pt x="4" y="29"/>
                    <a:pt x="4" y="23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0" y="13"/>
                    <a:pt x="0" y="13"/>
                    <a:pt x="0" y="13"/>
                  </a:cubicBezTo>
                  <a:lnTo>
                    <a:pt x="0" y="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37" name="Freeform 1459"/>
            <p:cNvSpPr>
              <a:spLocks noEditPoints="1"/>
            </p:cNvSpPr>
            <p:nvPr userDrawn="1"/>
          </p:nvSpPr>
          <p:spPr bwMode="auto">
            <a:xfrm>
              <a:off x="1791" y="330"/>
              <a:ext cx="18" cy="69"/>
            </a:xfrm>
            <a:custGeom>
              <a:avLst/>
              <a:gdLst/>
              <a:ahLst/>
              <a:cxnLst>
                <a:cxn ang="0">
                  <a:pos x="18" y="13"/>
                </a:cxn>
                <a:cxn ang="0">
                  <a:pos x="0" y="13"/>
                </a:cxn>
                <a:cxn ang="0">
                  <a:pos x="0" y="0"/>
                </a:cxn>
                <a:cxn ang="0">
                  <a:pos x="18" y="0"/>
                </a:cxn>
                <a:cxn ang="0">
                  <a:pos x="18" y="13"/>
                </a:cxn>
                <a:cxn ang="0">
                  <a:pos x="0" y="21"/>
                </a:cxn>
                <a:cxn ang="0">
                  <a:pos x="18" y="21"/>
                </a:cxn>
                <a:cxn ang="0">
                  <a:pos x="18" y="69"/>
                </a:cxn>
                <a:cxn ang="0">
                  <a:pos x="0" y="69"/>
                </a:cxn>
                <a:cxn ang="0">
                  <a:pos x="0" y="21"/>
                </a:cxn>
              </a:cxnLst>
              <a:rect l="0" t="0" r="r" b="b"/>
              <a:pathLst>
                <a:path w="18" h="69">
                  <a:moveTo>
                    <a:pt x="18" y="13"/>
                  </a:moveTo>
                  <a:lnTo>
                    <a:pt x="0" y="13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13"/>
                  </a:lnTo>
                  <a:close/>
                  <a:moveTo>
                    <a:pt x="0" y="21"/>
                  </a:moveTo>
                  <a:lnTo>
                    <a:pt x="18" y="21"/>
                  </a:lnTo>
                  <a:lnTo>
                    <a:pt x="18" y="69"/>
                  </a:lnTo>
                  <a:lnTo>
                    <a:pt x="0" y="69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38" name="Freeform 1460"/>
            <p:cNvSpPr>
              <a:spLocks noEditPoints="1"/>
            </p:cNvSpPr>
            <p:nvPr userDrawn="1"/>
          </p:nvSpPr>
          <p:spPr bwMode="auto">
            <a:xfrm>
              <a:off x="1817" y="349"/>
              <a:ext cx="56" cy="52"/>
            </a:xfrm>
            <a:custGeom>
              <a:avLst/>
              <a:gdLst/>
              <a:ahLst/>
              <a:cxnLst>
                <a:cxn ang="0">
                  <a:pos x="0" y="13"/>
                </a:cxn>
                <a:cxn ang="0">
                  <a:pos x="14" y="0"/>
                </a:cxn>
                <a:cxn ang="0">
                  <a:pos x="28" y="13"/>
                </a:cxn>
                <a:cxn ang="0">
                  <a:pos x="14" y="25"/>
                </a:cxn>
                <a:cxn ang="0">
                  <a:pos x="0" y="13"/>
                </a:cxn>
                <a:cxn ang="0">
                  <a:pos x="19" y="13"/>
                </a:cxn>
                <a:cxn ang="0">
                  <a:pos x="14" y="6"/>
                </a:cxn>
                <a:cxn ang="0">
                  <a:pos x="9" y="13"/>
                </a:cxn>
                <a:cxn ang="0">
                  <a:pos x="14" y="19"/>
                </a:cxn>
                <a:cxn ang="0">
                  <a:pos x="19" y="13"/>
                </a:cxn>
              </a:cxnLst>
              <a:rect l="0" t="0" r="r" b="b"/>
              <a:pathLst>
                <a:path w="28" h="25">
                  <a:moveTo>
                    <a:pt x="0" y="13"/>
                  </a:moveTo>
                  <a:cubicBezTo>
                    <a:pt x="0" y="5"/>
                    <a:pt x="6" y="0"/>
                    <a:pt x="14" y="0"/>
                  </a:cubicBezTo>
                  <a:cubicBezTo>
                    <a:pt x="22" y="0"/>
                    <a:pt x="28" y="5"/>
                    <a:pt x="28" y="13"/>
                  </a:cubicBezTo>
                  <a:cubicBezTo>
                    <a:pt x="28" y="20"/>
                    <a:pt x="22" y="25"/>
                    <a:pt x="14" y="25"/>
                  </a:cubicBezTo>
                  <a:cubicBezTo>
                    <a:pt x="6" y="25"/>
                    <a:pt x="0" y="20"/>
                    <a:pt x="0" y="13"/>
                  </a:cubicBezTo>
                  <a:close/>
                  <a:moveTo>
                    <a:pt x="19" y="13"/>
                  </a:moveTo>
                  <a:cubicBezTo>
                    <a:pt x="19" y="9"/>
                    <a:pt x="18" y="6"/>
                    <a:pt x="14" y="6"/>
                  </a:cubicBezTo>
                  <a:cubicBezTo>
                    <a:pt x="10" y="6"/>
                    <a:pt x="9" y="9"/>
                    <a:pt x="9" y="13"/>
                  </a:cubicBezTo>
                  <a:cubicBezTo>
                    <a:pt x="9" y="16"/>
                    <a:pt x="10" y="19"/>
                    <a:pt x="14" y="19"/>
                  </a:cubicBezTo>
                  <a:cubicBezTo>
                    <a:pt x="18" y="19"/>
                    <a:pt x="19" y="16"/>
                    <a:pt x="19" y="1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39" name="Freeform 1461"/>
            <p:cNvSpPr>
              <a:spLocks/>
            </p:cNvSpPr>
            <p:nvPr userDrawn="1"/>
          </p:nvSpPr>
          <p:spPr bwMode="auto">
            <a:xfrm>
              <a:off x="1879" y="349"/>
              <a:ext cx="52" cy="52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8" y="1"/>
                </a:cxn>
                <a:cxn ang="0">
                  <a:pos x="8" y="5"/>
                </a:cxn>
                <a:cxn ang="0">
                  <a:pos x="8" y="5"/>
                </a:cxn>
                <a:cxn ang="0">
                  <a:pos x="16" y="0"/>
                </a:cxn>
                <a:cxn ang="0">
                  <a:pos x="26" y="10"/>
                </a:cxn>
                <a:cxn ang="0">
                  <a:pos x="26" y="25"/>
                </a:cxn>
                <a:cxn ang="0">
                  <a:pos x="17" y="25"/>
                </a:cxn>
                <a:cxn ang="0">
                  <a:pos x="17" y="13"/>
                </a:cxn>
                <a:cxn ang="0">
                  <a:pos x="14" y="7"/>
                </a:cxn>
                <a:cxn ang="0">
                  <a:pos x="8" y="14"/>
                </a:cxn>
                <a:cxn ang="0">
                  <a:pos x="8" y="25"/>
                </a:cxn>
                <a:cxn ang="0">
                  <a:pos x="0" y="25"/>
                </a:cxn>
                <a:cxn ang="0">
                  <a:pos x="0" y="1"/>
                </a:cxn>
              </a:cxnLst>
              <a:rect l="0" t="0" r="r" b="b"/>
              <a:pathLst>
                <a:path w="26" h="25">
                  <a:moveTo>
                    <a:pt x="0" y="1"/>
                  </a:moveTo>
                  <a:cubicBezTo>
                    <a:pt x="8" y="1"/>
                    <a:pt x="8" y="1"/>
                    <a:pt x="8" y="1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9" y="2"/>
                    <a:pt x="13" y="0"/>
                    <a:pt x="16" y="0"/>
                  </a:cubicBezTo>
                  <a:cubicBezTo>
                    <a:pt x="23" y="0"/>
                    <a:pt x="26" y="5"/>
                    <a:pt x="26" y="10"/>
                  </a:cubicBezTo>
                  <a:cubicBezTo>
                    <a:pt x="26" y="25"/>
                    <a:pt x="26" y="25"/>
                    <a:pt x="26" y="25"/>
                  </a:cubicBezTo>
                  <a:cubicBezTo>
                    <a:pt x="17" y="25"/>
                    <a:pt x="17" y="25"/>
                    <a:pt x="17" y="25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7" y="9"/>
                    <a:pt x="16" y="7"/>
                    <a:pt x="14" y="7"/>
                  </a:cubicBezTo>
                  <a:cubicBezTo>
                    <a:pt x="10" y="7"/>
                    <a:pt x="8" y="9"/>
                    <a:pt x="8" y="14"/>
                  </a:cubicBezTo>
                  <a:cubicBezTo>
                    <a:pt x="8" y="25"/>
                    <a:pt x="8" y="25"/>
                    <a:pt x="8" y="25"/>
                  </a:cubicBezTo>
                  <a:cubicBezTo>
                    <a:pt x="0" y="25"/>
                    <a:pt x="0" y="25"/>
                    <a:pt x="0" y="25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40" name="Freeform 1462"/>
            <p:cNvSpPr>
              <a:spLocks/>
            </p:cNvSpPr>
            <p:nvPr userDrawn="1"/>
          </p:nvSpPr>
          <p:spPr bwMode="auto">
            <a:xfrm>
              <a:off x="990" y="425"/>
              <a:ext cx="48" cy="38"/>
            </a:xfrm>
            <a:custGeom>
              <a:avLst/>
              <a:gdLst/>
              <a:ahLst/>
              <a:cxnLst>
                <a:cxn ang="0">
                  <a:pos x="38" y="38"/>
                </a:cxn>
                <a:cxn ang="0">
                  <a:pos x="34" y="38"/>
                </a:cxn>
                <a:cxn ang="0">
                  <a:pos x="24" y="4"/>
                </a:cxn>
                <a:cxn ang="0">
                  <a:pos x="24" y="4"/>
                </a:cxn>
                <a:cxn ang="0">
                  <a:pos x="16" y="38"/>
                </a:cxn>
                <a:cxn ang="0">
                  <a:pos x="10" y="38"/>
                </a:cxn>
                <a:cxn ang="0">
                  <a:pos x="0" y="0"/>
                </a:cxn>
                <a:cxn ang="0">
                  <a:pos x="4" y="0"/>
                </a:cxn>
                <a:cxn ang="0">
                  <a:pos x="14" y="34"/>
                </a:cxn>
                <a:cxn ang="0">
                  <a:pos x="14" y="34"/>
                </a:cxn>
                <a:cxn ang="0">
                  <a:pos x="22" y="0"/>
                </a:cxn>
                <a:cxn ang="0">
                  <a:pos x="26" y="0"/>
                </a:cxn>
                <a:cxn ang="0">
                  <a:pos x="36" y="34"/>
                </a:cxn>
                <a:cxn ang="0">
                  <a:pos x="36" y="34"/>
                </a:cxn>
                <a:cxn ang="0">
                  <a:pos x="46" y="0"/>
                </a:cxn>
                <a:cxn ang="0">
                  <a:pos x="48" y="0"/>
                </a:cxn>
                <a:cxn ang="0">
                  <a:pos x="38" y="38"/>
                </a:cxn>
              </a:cxnLst>
              <a:rect l="0" t="0" r="r" b="b"/>
              <a:pathLst>
                <a:path w="48" h="38">
                  <a:moveTo>
                    <a:pt x="38" y="38"/>
                  </a:moveTo>
                  <a:lnTo>
                    <a:pt x="34" y="38"/>
                  </a:lnTo>
                  <a:lnTo>
                    <a:pt x="24" y="4"/>
                  </a:lnTo>
                  <a:lnTo>
                    <a:pt x="24" y="4"/>
                  </a:lnTo>
                  <a:lnTo>
                    <a:pt x="16" y="38"/>
                  </a:lnTo>
                  <a:lnTo>
                    <a:pt x="10" y="38"/>
                  </a:lnTo>
                  <a:lnTo>
                    <a:pt x="0" y="0"/>
                  </a:lnTo>
                  <a:lnTo>
                    <a:pt x="4" y="0"/>
                  </a:lnTo>
                  <a:lnTo>
                    <a:pt x="14" y="34"/>
                  </a:lnTo>
                  <a:lnTo>
                    <a:pt x="14" y="34"/>
                  </a:lnTo>
                  <a:lnTo>
                    <a:pt x="22" y="0"/>
                  </a:lnTo>
                  <a:lnTo>
                    <a:pt x="26" y="0"/>
                  </a:lnTo>
                  <a:lnTo>
                    <a:pt x="36" y="34"/>
                  </a:lnTo>
                  <a:lnTo>
                    <a:pt x="36" y="34"/>
                  </a:lnTo>
                  <a:lnTo>
                    <a:pt x="46" y="0"/>
                  </a:lnTo>
                  <a:lnTo>
                    <a:pt x="48" y="0"/>
                  </a:lnTo>
                  <a:lnTo>
                    <a:pt x="38" y="3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41" name="Freeform 1463"/>
            <p:cNvSpPr>
              <a:spLocks noEditPoints="1"/>
            </p:cNvSpPr>
            <p:nvPr userDrawn="1"/>
          </p:nvSpPr>
          <p:spPr bwMode="auto">
            <a:xfrm>
              <a:off x="1040" y="435"/>
              <a:ext cx="24" cy="28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2" y="7"/>
                </a:cxn>
                <a:cxn ang="0">
                  <a:pos x="6" y="14"/>
                </a:cxn>
                <a:cxn ang="0">
                  <a:pos x="0" y="7"/>
                </a:cxn>
                <a:cxn ang="0">
                  <a:pos x="6" y="0"/>
                </a:cxn>
                <a:cxn ang="0">
                  <a:pos x="6" y="13"/>
                </a:cxn>
                <a:cxn ang="0">
                  <a:pos x="11" y="7"/>
                </a:cxn>
                <a:cxn ang="0">
                  <a:pos x="6" y="1"/>
                </a:cxn>
                <a:cxn ang="0">
                  <a:pos x="2" y="7"/>
                </a:cxn>
                <a:cxn ang="0">
                  <a:pos x="6" y="13"/>
                </a:cxn>
              </a:cxnLst>
              <a:rect l="0" t="0" r="r" b="b"/>
              <a:pathLst>
                <a:path w="12" h="14">
                  <a:moveTo>
                    <a:pt x="6" y="0"/>
                  </a:moveTo>
                  <a:cubicBezTo>
                    <a:pt x="10" y="0"/>
                    <a:pt x="12" y="3"/>
                    <a:pt x="12" y="7"/>
                  </a:cubicBezTo>
                  <a:cubicBezTo>
                    <a:pt x="12" y="11"/>
                    <a:pt x="10" y="14"/>
                    <a:pt x="6" y="14"/>
                  </a:cubicBezTo>
                  <a:cubicBezTo>
                    <a:pt x="2" y="14"/>
                    <a:pt x="0" y="11"/>
                    <a:pt x="0" y="7"/>
                  </a:cubicBezTo>
                  <a:cubicBezTo>
                    <a:pt x="0" y="3"/>
                    <a:pt x="2" y="0"/>
                    <a:pt x="6" y="0"/>
                  </a:cubicBezTo>
                  <a:close/>
                  <a:moveTo>
                    <a:pt x="6" y="13"/>
                  </a:moveTo>
                  <a:cubicBezTo>
                    <a:pt x="9" y="13"/>
                    <a:pt x="11" y="10"/>
                    <a:pt x="11" y="7"/>
                  </a:cubicBezTo>
                  <a:cubicBezTo>
                    <a:pt x="11" y="4"/>
                    <a:pt x="9" y="1"/>
                    <a:pt x="6" y="1"/>
                  </a:cubicBezTo>
                  <a:cubicBezTo>
                    <a:pt x="3" y="1"/>
                    <a:pt x="2" y="4"/>
                    <a:pt x="2" y="7"/>
                  </a:cubicBezTo>
                  <a:cubicBezTo>
                    <a:pt x="2" y="10"/>
                    <a:pt x="3" y="13"/>
                    <a:pt x="6" y="1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42" name="Freeform 1464"/>
            <p:cNvSpPr>
              <a:spLocks/>
            </p:cNvSpPr>
            <p:nvPr userDrawn="1"/>
          </p:nvSpPr>
          <p:spPr bwMode="auto">
            <a:xfrm>
              <a:off x="1070" y="435"/>
              <a:ext cx="12" cy="28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5" y="0"/>
                </a:cxn>
                <a:cxn ang="0">
                  <a:pos x="6" y="0"/>
                </a:cxn>
                <a:cxn ang="0">
                  <a:pos x="6" y="2"/>
                </a:cxn>
                <a:cxn ang="0">
                  <a:pos x="5" y="2"/>
                </a:cxn>
                <a:cxn ang="0">
                  <a:pos x="2" y="7"/>
                </a:cxn>
                <a:cxn ang="0">
                  <a:pos x="2" y="14"/>
                </a:cxn>
                <a:cxn ang="0">
                  <a:pos x="0" y="14"/>
                </a:cxn>
                <a:cxn ang="0">
                  <a:pos x="0" y="3"/>
                </a:cxn>
              </a:cxnLst>
              <a:rect l="0" t="0" r="r" b="b"/>
              <a:pathLst>
                <a:path w="6" h="14">
                  <a:moveTo>
                    <a:pt x="0" y="3"/>
                  </a:moveTo>
                  <a:cubicBezTo>
                    <a:pt x="0" y="2"/>
                    <a:pt x="0" y="1"/>
                    <a:pt x="0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1"/>
                    <a:pt x="3" y="0"/>
                    <a:pt x="5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5" y="2"/>
                  </a:cubicBezTo>
                  <a:cubicBezTo>
                    <a:pt x="3" y="2"/>
                    <a:pt x="2" y="5"/>
                    <a:pt x="2" y="7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0" y="14"/>
                    <a:pt x="0" y="14"/>
                    <a:pt x="0" y="14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43" name="Rectangle 1465"/>
            <p:cNvSpPr>
              <a:spLocks noChangeArrowheads="1"/>
            </p:cNvSpPr>
            <p:nvPr userDrawn="1"/>
          </p:nvSpPr>
          <p:spPr bwMode="auto">
            <a:xfrm>
              <a:off x="1088" y="423"/>
              <a:ext cx="2" cy="4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44" name="Freeform 1466"/>
            <p:cNvSpPr>
              <a:spLocks noEditPoints="1"/>
            </p:cNvSpPr>
            <p:nvPr userDrawn="1"/>
          </p:nvSpPr>
          <p:spPr bwMode="auto">
            <a:xfrm>
              <a:off x="1096" y="423"/>
              <a:ext cx="24" cy="40"/>
            </a:xfrm>
            <a:custGeom>
              <a:avLst/>
              <a:gdLst/>
              <a:ahLst/>
              <a:cxnLst>
                <a:cxn ang="0">
                  <a:pos x="12" y="20"/>
                </a:cxn>
                <a:cxn ang="0">
                  <a:pos x="10" y="20"/>
                </a:cxn>
                <a:cxn ang="0">
                  <a:pos x="10" y="17"/>
                </a:cxn>
                <a:cxn ang="0">
                  <a:pos x="10" y="17"/>
                </a:cxn>
                <a:cxn ang="0">
                  <a:pos x="6" y="20"/>
                </a:cxn>
                <a:cxn ang="0">
                  <a:pos x="0" y="13"/>
                </a:cxn>
                <a:cxn ang="0">
                  <a:pos x="6" y="6"/>
                </a:cxn>
                <a:cxn ang="0">
                  <a:pos x="10" y="9"/>
                </a:cxn>
                <a:cxn ang="0">
                  <a:pos x="10" y="9"/>
                </a:cxn>
                <a:cxn ang="0">
                  <a:pos x="10" y="0"/>
                </a:cxn>
                <a:cxn ang="0">
                  <a:pos x="12" y="0"/>
                </a:cxn>
                <a:cxn ang="0">
                  <a:pos x="12" y="20"/>
                </a:cxn>
                <a:cxn ang="0">
                  <a:pos x="6" y="19"/>
                </a:cxn>
                <a:cxn ang="0">
                  <a:pos x="10" y="13"/>
                </a:cxn>
                <a:cxn ang="0">
                  <a:pos x="6" y="7"/>
                </a:cxn>
                <a:cxn ang="0">
                  <a:pos x="2" y="13"/>
                </a:cxn>
                <a:cxn ang="0">
                  <a:pos x="6" y="19"/>
                </a:cxn>
              </a:cxnLst>
              <a:rect l="0" t="0" r="r" b="b"/>
              <a:pathLst>
                <a:path w="12" h="20">
                  <a:moveTo>
                    <a:pt x="12" y="20"/>
                  </a:moveTo>
                  <a:cubicBezTo>
                    <a:pt x="10" y="20"/>
                    <a:pt x="10" y="20"/>
                    <a:pt x="10" y="20"/>
                  </a:cubicBezTo>
                  <a:cubicBezTo>
                    <a:pt x="10" y="17"/>
                    <a:pt x="10" y="17"/>
                    <a:pt x="10" y="17"/>
                  </a:cubicBezTo>
                  <a:cubicBezTo>
                    <a:pt x="10" y="17"/>
                    <a:pt x="10" y="17"/>
                    <a:pt x="10" y="17"/>
                  </a:cubicBezTo>
                  <a:cubicBezTo>
                    <a:pt x="9" y="19"/>
                    <a:pt x="8" y="20"/>
                    <a:pt x="6" y="20"/>
                  </a:cubicBezTo>
                  <a:cubicBezTo>
                    <a:pt x="2" y="20"/>
                    <a:pt x="0" y="17"/>
                    <a:pt x="0" y="13"/>
                  </a:cubicBezTo>
                  <a:cubicBezTo>
                    <a:pt x="0" y="9"/>
                    <a:pt x="2" y="6"/>
                    <a:pt x="6" y="6"/>
                  </a:cubicBezTo>
                  <a:cubicBezTo>
                    <a:pt x="8" y="6"/>
                    <a:pt x="10" y="8"/>
                    <a:pt x="10" y="9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2" y="0"/>
                    <a:pt x="12" y="0"/>
                    <a:pt x="12" y="0"/>
                  </a:cubicBezTo>
                  <a:lnTo>
                    <a:pt x="12" y="20"/>
                  </a:lnTo>
                  <a:close/>
                  <a:moveTo>
                    <a:pt x="6" y="19"/>
                  </a:moveTo>
                  <a:cubicBezTo>
                    <a:pt x="9" y="19"/>
                    <a:pt x="10" y="15"/>
                    <a:pt x="10" y="13"/>
                  </a:cubicBezTo>
                  <a:cubicBezTo>
                    <a:pt x="10" y="11"/>
                    <a:pt x="9" y="7"/>
                    <a:pt x="6" y="7"/>
                  </a:cubicBezTo>
                  <a:cubicBezTo>
                    <a:pt x="3" y="7"/>
                    <a:pt x="2" y="10"/>
                    <a:pt x="2" y="13"/>
                  </a:cubicBezTo>
                  <a:cubicBezTo>
                    <a:pt x="2" y="16"/>
                    <a:pt x="3" y="19"/>
                    <a:pt x="6" y="19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45" name="Freeform 1467"/>
            <p:cNvSpPr>
              <a:spLocks noEditPoints="1"/>
            </p:cNvSpPr>
            <p:nvPr userDrawn="1"/>
          </p:nvSpPr>
          <p:spPr bwMode="auto">
            <a:xfrm>
              <a:off x="1140" y="425"/>
              <a:ext cx="22" cy="3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0"/>
                </a:cxn>
                <a:cxn ang="0">
                  <a:pos x="10" y="5"/>
                </a:cxn>
                <a:cxn ang="0">
                  <a:pos x="7" y="9"/>
                </a:cxn>
                <a:cxn ang="0">
                  <a:pos x="7" y="9"/>
                </a:cxn>
                <a:cxn ang="0">
                  <a:pos x="11" y="13"/>
                </a:cxn>
                <a:cxn ang="0">
                  <a:pos x="4" y="19"/>
                </a:cxn>
                <a:cxn ang="0">
                  <a:pos x="0" y="19"/>
                </a:cxn>
                <a:cxn ang="0">
                  <a:pos x="0" y="0"/>
                </a:cxn>
                <a:cxn ang="0">
                  <a:pos x="2" y="17"/>
                </a:cxn>
                <a:cxn ang="0">
                  <a:pos x="4" y="17"/>
                </a:cxn>
                <a:cxn ang="0">
                  <a:pos x="9" y="13"/>
                </a:cxn>
                <a:cxn ang="0">
                  <a:pos x="4" y="10"/>
                </a:cxn>
                <a:cxn ang="0">
                  <a:pos x="2" y="10"/>
                </a:cxn>
                <a:cxn ang="0">
                  <a:pos x="2" y="17"/>
                </a:cxn>
                <a:cxn ang="0">
                  <a:pos x="2" y="8"/>
                </a:cxn>
                <a:cxn ang="0">
                  <a:pos x="4" y="8"/>
                </a:cxn>
                <a:cxn ang="0">
                  <a:pos x="9" y="5"/>
                </a:cxn>
                <a:cxn ang="0">
                  <a:pos x="5" y="2"/>
                </a:cxn>
                <a:cxn ang="0">
                  <a:pos x="2" y="2"/>
                </a:cxn>
                <a:cxn ang="0">
                  <a:pos x="2" y="8"/>
                </a:cxn>
              </a:cxnLst>
              <a:rect l="0" t="0" r="r" b="b"/>
              <a:pathLst>
                <a:path w="11" h="19">
                  <a:moveTo>
                    <a:pt x="0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8" y="0"/>
                    <a:pt x="10" y="1"/>
                    <a:pt x="10" y="5"/>
                  </a:cubicBezTo>
                  <a:cubicBezTo>
                    <a:pt x="10" y="7"/>
                    <a:pt x="9" y="9"/>
                    <a:pt x="7" y="9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9" y="9"/>
                    <a:pt x="11" y="11"/>
                    <a:pt x="11" y="13"/>
                  </a:cubicBezTo>
                  <a:cubicBezTo>
                    <a:pt x="11" y="17"/>
                    <a:pt x="8" y="19"/>
                    <a:pt x="4" y="19"/>
                  </a:cubicBezTo>
                  <a:cubicBezTo>
                    <a:pt x="0" y="19"/>
                    <a:pt x="0" y="19"/>
                    <a:pt x="0" y="19"/>
                  </a:cubicBezTo>
                  <a:lnTo>
                    <a:pt x="0" y="0"/>
                  </a:lnTo>
                  <a:close/>
                  <a:moveTo>
                    <a:pt x="2" y="17"/>
                  </a:moveTo>
                  <a:cubicBezTo>
                    <a:pt x="4" y="17"/>
                    <a:pt x="4" y="17"/>
                    <a:pt x="4" y="17"/>
                  </a:cubicBezTo>
                  <a:cubicBezTo>
                    <a:pt x="6" y="17"/>
                    <a:pt x="9" y="16"/>
                    <a:pt x="9" y="13"/>
                  </a:cubicBezTo>
                  <a:cubicBezTo>
                    <a:pt x="9" y="10"/>
                    <a:pt x="6" y="10"/>
                    <a:pt x="4" y="10"/>
                  </a:cubicBezTo>
                  <a:cubicBezTo>
                    <a:pt x="2" y="10"/>
                    <a:pt x="2" y="10"/>
                    <a:pt x="2" y="10"/>
                  </a:cubicBezTo>
                  <a:lnTo>
                    <a:pt x="2" y="17"/>
                  </a:lnTo>
                  <a:close/>
                  <a:moveTo>
                    <a:pt x="2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6" y="8"/>
                    <a:pt x="9" y="8"/>
                    <a:pt x="9" y="5"/>
                  </a:cubicBezTo>
                  <a:cubicBezTo>
                    <a:pt x="9" y="2"/>
                    <a:pt x="6" y="2"/>
                    <a:pt x="5" y="2"/>
                  </a:cubicBezTo>
                  <a:cubicBezTo>
                    <a:pt x="2" y="2"/>
                    <a:pt x="2" y="2"/>
                    <a:pt x="2" y="2"/>
                  </a:cubicBezTo>
                  <a:lnTo>
                    <a:pt x="2" y="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46" name="Freeform 1468"/>
            <p:cNvSpPr>
              <a:spLocks noEditPoints="1"/>
            </p:cNvSpPr>
            <p:nvPr userDrawn="1"/>
          </p:nvSpPr>
          <p:spPr bwMode="auto">
            <a:xfrm>
              <a:off x="1168" y="435"/>
              <a:ext cx="20" cy="28"/>
            </a:xfrm>
            <a:custGeom>
              <a:avLst/>
              <a:gdLst/>
              <a:ahLst/>
              <a:cxnLst>
                <a:cxn ang="0">
                  <a:pos x="8" y="11"/>
                </a:cxn>
                <a:cxn ang="0">
                  <a:pos x="8" y="11"/>
                </a:cxn>
                <a:cxn ang="0">
                  <a:pos x="4" y="14"/>
                </a:cxn>
                <a:cxn ang="0">
                  <a:pos x="0" y="10"/>
                </a:cxn>
                <a:cxn ang="0">
                  <a:pos x="8" y="5"/>
                </a:cxn>
                <a:cxn ang="0">
                  <a:pos x="8" y="5"/>
                </a:cxn>
                <a:cxn ang="0">
                  <a:pos x="8" y="5"/>
                </a:cxn>
                <a:cxn ang="0">
                  <a:pos x="5" y="1"/>
                </a:cxn>
                <a:cxn ang="0">
                  <a:pos x="1" y="2"/>
                </a:cxn>
                <a:cxn ang="0">
                  <a:pos x="1" y="1"/>
                </a:cxn>
                <a:cxn ang="0">
                  <a:pos x="5" y="0"/>
                </a:cxn>
                <a:cxn ang="0">
                  <a:pos x="10" y="5"/>
                </a:cxn>
                <a:cxn ang="0">
                  <a:pos x="10" y="11"/>
                </a:cxn>
                <a:cxn ang="0">
                  <a:pos x="10" y="14"/>
                </a:cxn>
                <a:cxn ang="0">
                  <a:pos x="8" y="14"/>
                </a:cxn>
                <a:cxn ang="0">
                  <a:pos x="8" y="11"/>
                </a:cxn>
                <a:cxn ang="0">
                  <a:pos x="8" y="7"/>
                </a:cxn>
                <a:cxn ang="0">
                  <a:pos x="8" y="7"/>
                </a:cxn>
                <a:cxn ang="0">
                  <a:pos x="1" y="10"/>
                </a:cxn>
                <a:cxn ang="0">
                  <a:pos x="4" y="13"/>
                </a:cxn>
                <a:cxn ang="0">
                  <a:pos x="8" y="8"/>
                </a:cxn>
                <a:cxn ang="0">
                  <a:pos x="8" y="7"/>
                </a:cxn>
              </a:cxnLst>
              <a:rect l="0" t="0" r="r" b="b"/>
              <a:pathLst>
                <a:path w="10" h="14">
                  <a:moveTo>
                    <a:pt x="8" y="11"/>
                  </a:moveTo>
                  <a:cubicBezTo>
                    <a:pt x="8" y="11"/>
                    <a:pt x="8" y="11"/>
                    <a:pt x="8" y="11"/>
                  </a:cubicBezTo>
                  <a:cubicBezTo>
                    <a:pt x="7" y="13"/>
                    <a:pt x="6" y="14"/>
                    <a:pt x="4" y="14"/>
                  </a:cubicBezTo>
                  <a:cubicBezTo>
                    <a:pt x="0" y="14"/>
                    <a:pt x="0" y="11"/>
                    <a:pt x="0" y="10"/>
                  </a:cubicBezTo>
                  <a:cubicBezTo>
                    <a:pt x="0" y="6"/>
                    <a:pt x="4" y="5"/>
                    <a:pt x="8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3"/>
                    <a:pt x="7" y="1"/>
                    <a:pt x="5" y="1"/>
                  </a:cubicBezTo>
                  <a:cubicBezTo>
                    <a:pt x="4" y="1"/>
                    <a:pt x="2" y="2"/>
                    <a:pt x="1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0"/>
                    <a:pt x="4" y="0"/>
                    <a:pt x="5" y="0"/>
                  </a:cubicBezTo>
                  <a:cubicBezTo>
                    <a:pt x="8" y="0"/>
                    <a:pt x="10" y="1"/>
                    <a:pt x="10" y="5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0" y="12"/>
                    <a:pt x="10" y="13"/>
                    <a:pt x="10" y="14"/>
                  </a:cubicBezTo>
                  <a:cubicBezTo>
                    <a:pt x="8" y="14"/>
                    <a:pt x="8" y="14"/>
                    <a:pt x="8" y="14"/>
                  </a:cubicBezTo>
                  <a:lnTo>
                    <a:pt x="8" y="11"/>
                  </a:lnTo>
                  <a:close/>
                  <a:moveTo>
                    <a:pt x="8" y="7"/>
                  </a:moveTo>
                  <a:cubicBezTo>
                    <a:pt x="8" y="7"/>
                    <a:pt x="8" y="7"/>
                    <a:pt x="8" y="7"/>
                  </a:cubicBezTo>
                  <a:cubicBezTo>
                    <a:pt x="5" y="7"/>
                    <a:pt x="1" y="7"/>
                    <a:pt x="1" y="10"/>
                  </a:cubicBezTo>
                  <a:cubicBezTo>
                    <a:pt x="1" y="12"/>
                    <a:pt x="3" y="13"/>
                    <a:pt x="4" y="13"/>
                  </a:cubicBezTo>
                  <a:cubicBezTo>
                    <a:pt x="8" y="13"/>
                    <a:pt x="8" y="9"/>
                    <a:pt x="8" y="8"/>
                  </a:cubicBezTo>
                  <a:lnTo>
                    <a:pt x="8" y="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47" name="Freeform 1469"/>
            <p:cNvSpPr>
              <a:spLocks/>
            </p:cNvSpPr>
            <p:nvPr userDrawn="1"/>
          </p:nvSpPr>
          <p:spPr bwMode="auto">
            <a:xfrm>
              <a:off x="1194" y="435"/>
              <a:ext cx="22" cy="28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6" y="0"/>
                </a:cxn>
                <a:cxn ang="0">
                  <a:pos x="11" y="5"/>
                </a:cxn>
                <a:cxn ang="0">
                  <a:pos x="11" y="14"/>
                </a:cxn>
                <a:cxn ang="0">
                  <a:pos x="9" y="14"/>
                </a:cxn>
                <a:cxn ang="0">
                  <a:pos x="9" y="6"/>
                </a:cxn>
                <a:cxn ang="0">
                  <a:pos x="6" y="1"/>
                </a:cxn>
                <a:cxn ang="0">
                  <a:pos x="2" y="6"/>
                </a:cxn>
                <a:cxn ang="0">
                  <a:pos x="2" y="14"/>
                </a:cxn>
                <a:cxn ang="0">
                  <a:pos x="0" y="14"/>
                </a:cxn>
                <a:cxn ang="0">
                  <a:pos x="0" y="3"/>
                </a:cxn>
              </a:cxnLst>
              <a:rect l="0" t="0" r="r" b="b"/>
              <a:pathLst>
                <a:path w="11" h="14">
                  <a:moveTo>
                    <a:pt x="0" y="3"/>
                  </a:moveTo>
                  <a:cubicBezTo>
                    <a:pt x="0" y="2"/>
                    <a:pt x="0" y="1"/>
                    <a:pt x="0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1"/>
                    <a:pt x="3" y="0"/>
                    <a:pt x="6" y="0"/>
                  </a:cubicBezTo>
                  <a:cubicBezTo>
                    <a:pt x="9" y="0"/>
                    <a:pt x="11" y="2"/>
                    <a:pt x="11" y="5"/>
                  </a:cubicBezTo>
                  <a:cubicBezTo>
                    <a:pt x="11" y="14"/>
                    <a:pt x="11" y="14"/>
                    <a:pt x="11" y="14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9" y="3"/>
                    <a:pt x="8" y="1"/>
                    <a:pt x="6" y="1"/>
                  </a:cubicBezTo>
                  <a:cubicBezTo>
                    <a:pt x="3" y="1"/>
                    <a:pt x="2" y="4"/>
                    <a:pt x="2" y="6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0" y="14"/>
                    <a:pt x="0" y="14"/>
                    <a:pt x="0" y="14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48" name="Freeform 1470"/>
            <p:cNvSpPr>
              <a:spLocks/>
            </p:cNvSpPr>
            <p:nvPr userDrawn="1"/>
          </p:nvSpPr>
          <p:spPr bwMode="auto">
            <a:xfrm>
              <a:off x="1224" y="423"/>
              <a:ext cx="20" cy="4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0"/>
                </a:cxn>
                <a:cxn ang="0">
                  <a:pos x="2" y="24"/>
                </a:cxn>
                <a:cxn ang="0">
                  <a:pos x="14" y="12"/>
                </a:cxn>
                <a:cxn ang="0">
                  <a:pos x="18" y="12"/>
                </a:cxn>
                <a:cxn ang="0">
                  <a:pos x="6" y="24"/>
                </a:cxn>
                <a:cxn ang="0">
                  <a:pos x="20" y="40"/>
                </a:cxn>
                <a:cxn ang="0">
                  <a:pos x="16" y="40"/>
                </a:cxn>
                <a:cxn ang="0">
                  <a:pos x="2" y="26"/>
                </a:cxn>
                <a:cxn ang="0">
                  <a:pos x="2" y="40"/>
                </a:cxn>
                <a:cxn ang="0">
                  <a:pos x="0" y="40"/>
                </a:cxn>
                <a:cxn ang="0">
                  <a:pos x="0" y="0"/>
                </a:cxn>
              </a:cxnLst>
              <a:rect l="0" t="0" r="r" b="b"/>
              <a:pathLst>
                <a:path w="20" h="40">
                  <a:moveTo>
                    <a:pt x="0" y="0"/>
                  </a:moveTo>
                  <a:lnTo>
                    <a:pt x="2" y="0"/>
                  </a:lnTo>
                  <a:lnTo>
                    <a:pt x="2" y="24"/>
                  </a:lnTo>
                  <a:lnTo>
                    <a:pt x="14" y="12"/>
                  </a:lnTo>
                  <a:lnTo>
                    <a:pt x="18" y="12"/>
                  </a:lnTo>
                  <a:lnTo>
                    <a:pt x="6" y="24"/>
                  </a:lnTo>
                  <a:lnTo>
                    <a:pt x="20" y="40"/>
                  </a:lnTo>
                  <a:lnTo>
                    <a:pt x="16" y="40"/>
                  </a:lnTo>
                  <a:lnTo>
                    <a:pt x="2" y="26"/>
                  </a:lnTo>
                  <a:lnTo>
                    <a:pt x="2" y="40"/>
                  </a:lnTo>
                  <a:lnTo>
                    <a:pt x="0" y="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49" name="Freeform 1471"/>
            <p:cNvSpPr>
              <a:spLocks/>
            </p:cNvSpPr>
            <p:nvPr userDrawn="1"/>
          </p:nvSpPr>
          <p:spPr bwMode="auto">
            <a:xfrm>
              <a:off x="1262" y="425"/>
              <a:ext cx="30" cy="38"/>
            </a:xfrm>
            <a:custGeom>
              <a:avLst/>
              <a:gdLst/>
              <a:ahLst/>
              <a:cxnLst>
                <a:cxn ang="0">
                  <a:pos x="13" y="10"/>
                </a:cxn>
                <a:cxn ang="0">
                  <a:pos x="9" y="10"/>
                </a:cxn>
                <a:cxn ang="0">
                  <a:pos x="9" y="9"/>
                </a:cxn>
                <a:cxn ang="0">
                  <a:pos x="15" y="9"/>
                </a:cxn>
                <a:cxn ang="0">
                  <a:pos x="15" y="18"/>
                </a:cxn>
                <a:cxn ang="0">
                  <a:pos x="9" y="19"/>
                </a:cxn>
                <a:cxn ang="0">
                  <a:pos x="0" y="9"/>
                </a:cxn>
                <a:cxn ang="0">
                  <a:pos x="9" y="0"/>
                </a:cxn>
                <a:cxn ang="0">
                  <a:pos x="14" y="1"/>
                </a:cxn>
                <a:cxn ang="0">
                  <a:pos x="14" y="3"/>
                </a:cxn>
                <a:cxn ang="0">
                  <a:pos x="9" y="2"/>
                </a:cxn>
                <a:cxn ang="0">
                  <a:pos x="2" y="9"/>
                </a:cxn>
                <a:cxn ang="0">
                  <a:pos x="9" y="17"/>
                </a:cxn>
                <a:cxn ang="0">
                  <a:pos x="13" y="17"/>
                </a:cxn>
                <a:cxn ang="0">
                  <a:pos x="13" y="10"/>
                </a:cxn>
              </a:cxnLst>
              <a:rect l="0" t="0" r="r" b="b"/>
              <a:pathLst>
                <a:path w="15" h="19">
                  <a:moveTo>
                    <a:pt x="13" y="10"/>
                  </a:moveTo>
                  <a:cubicBezTo>
                    <a:pt x="9" y="10"/>
                    <a:pt x="9" y="10"/>
                    <a:pt x="9" y="10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3" y="19"/>
                    <a:pt x="11" y="19"/>
                    <a:pt x="9" y="19"/>
                  </a:cubicBezTo>
                  <a:cubicBezTo>
                    <a:pt x="3" y="19"/>
                    <a:pt x="0" y="15"/>
                    <a:pt x="0" y="9"/>
                  </a:cubicBezTo>
                  <a:cubicBezTo>
                    <a:pt x="0" y="4"/>
                    <a:pt x="4" y="0"/>
                    <a:pt x="9" y="0"/>
                  </a:cubicBezTo>
                  <a:cubicBezTo>
                    <a:pt x="11" y="0"/>
                    <a:pt x="13" y="0"/>
                    <a:pt x="14" y="1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2" y="2"/>
                    <a:pt x="11" y="2"/>
                    <a:pt x="9" y="2"/>
                  </a:cubicBezTo>
                  <a:cubicBezTo>
                    <a:pt x="4" y="2"/>
                    <a:pt x="2" y="5"/>
                    <a:pt x="2" y="9"/>
                  </a:cubicBezTo>
                  <a:cubicBezTo>
                    <a:pt x="2" y="14"/>
                    <a:pt x="4" y="17"/>
                    <a:pt x="9" y="17"/>
                  </a:cubicBezTo>
                  <a:cubicBezTo>
                    <a:pt x="10" y="17"/>
                    <a:pt x="12" y="17"/>
                    <a:pt x="13" y="17"/>
                  </a:cubicBezTo>
                  <a:lnTo>
                    <a:pt x="13" y="1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50" name="Freeform 1472"/>
            <p:cNvSpPr>
              <a:spLocks/>
            </p:cNvSpPr>
            <p:nvPr userDrawn="1"/>
          </p:nvSpPr>
          <p:spPr bwMode="auto">
            <a:xfrm>
              <a:off x="1300" y="435"/>
              <a:ext cx="12" cy="28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1" y="3"/>
                </a:cxn>
                <a:cxn ang="0">
                  <a:pos x="2" y="3"/>
                </a:cxn>
                <a:cxn ang="0">
                  <a:pos x="5" y="0"/>
                </a:cxn>
                <a:cxn ang="0">
                  <a:pos x="6" y="0"/>
                </a:cxn>
                <a:cxn ang="0">
                  <a:pos x="6" y="2"/>
                </a:cxn>
                <a:cxn ang="0">
                  <a:pos x="5" y="2"/>
                </a:cxn>
                <a:cxn ang="0">
                  <a:pos x="2" y="7"/>
                </a:cxn>
                <a:cxn ang="0">
                  <a:pos x="2" y="14"/>
                </a:cxn>
                <a:cxn ang="0">
                  <a:pos x="0" y="14"/>
                </a:cxn>
                <a:cxn ang="0">
                  <a:pos x="0" y="3"/>
                </a:cxn>
              </a:cxnLst>
              <a:rect l="0" t="0" r="r" b="b"/>
              <a:pathLst>
                <a:path w="6" h="14">
                  <a:moveTo>
                    <a:pt x="0" y="3"/>
                  </a:moveTo>
                  <a:cubicBezTo>
                    <a:pt x="0" y="2"/>
                    <a:pt x="0" y="1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1"/>
                    <a:pt x="3" y="0"/>
                    <a:pt x="5" y="0"/>
                  </a:cubicBezTo>
                  <a:cubicBezTo>
                    <a:pt x="5" y="0"/>
                    <a:pt x="6" y="0"/>
                    <a:pt x="6" y="0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5" y="2"/>
                    <a:pt x="5" y="2"/>
                  </a:cubicBezTo>
                  <a:cubicBezTo>
                    <a:pt x="2" y="2"/>
                    <a:pt x="2" y="5"/>
                    <a:pt x="2" y="7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0" y="14"/>
                    <a:pt x="0" y="14"/>
                    <a:pt x="0" y="14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51" name="Freeform 1473"/>
            <p:cNvSpPr>
              <a:spLocks noEditPoints="1"/>
            </p:cNvSpPr>
            <p:nvPr userDrawn="1"/>
          </p:nvSpPr>
          <p:spPr bwMode="auto">
            <a:xfrm>
              <a:off x="1314" y="435"/>
              <a:ext cx="24" cy="28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2" y="7"/>
                </a:cxn>
                <a:cxn ang="0">
                  <a:pos x="6" y="14"/>
                </a:cxn>
                <a:cxn ang="0">
                  <a:pos x="0" y="7"/>
                </a:cxn>
                <a:cxn ang="0">
                  <a:pos x="6" y="0"/>
                </a:cxn>
                <a:cxn ang="0">
                  <a:pos x="6" y="13"/>
                </a:cxn>
                <a:cxn ang="0">
                  <a:pos x="10" y="7"/>
                </a:cxn>
                <a:cxn ang="0">
                  <a:pos x="6" y="1"/>
                </a:cxn>
                <a:cxn ang="0">
                  <a:pos x="2" y="7"/>
                </a:cxn>
                <a:cxn ang="0">
                  <a:pos x="6" y="13"/>
                </a:cxn>
              </a:cxnLst>
              <a:rect l="0" t="0" r="r" b="b"/>
              <a:pathLst>
                <a:path w="12" h="14">
                  <a:moveTo>
                    <a:pt x="6" y="0"/>
                  </a:moveTo>
                  <a:cubicBezTo>
                    <a:pt x="10" y="0"/>
                    <a:pt x="12" y="3"/>
                    <a:pt x="12" y="7"/>
                  </a:cubicBezTo>
                  <a:cubicBezTo>
                    <a:pt x="12" y="11"/>
                    <a:pt x="10" y="14"/>
                    <a:pt x="6" y="14"/>
                  </a:cubicBezTo>
                  <a:cubicBezTo>
                    <a:pt x="2" y="14"/>
                    <a:pt x="0" y="11"/>
                    <a:pt x="0" y="7"/>
                  </a:cubicBezTo>
                  <a:cubicBezTo>
                    <a:pt x="0" y="3"/>
                    <a:pt x="2" y="0"/>
                    <a:pt x="6" y="0"/>
                  </a:cubicBezTo>
                  <a:close/>
                  <a:moveTo>
                    <a:pt x="6" y="13"/>
                  </a:moveTo>
                  <a:cubicBezTo>
                    <a:pt x="9" y="13"/>
                    <a:pt x="10" y="10"/>
                    <a:pt x="10" y="7"/>
                  </a:cubicBezTo>
                  <a:cubicBezTo>
                    <a:pt x="10" y="4"/>
                    <a:pt x="9" y="1"/>
                    <a:pt x="6" y="1"/>
                  </a:cubicBezTo>
                  <a:cubicBezTo>
                    <a:pt x="3" y="1"/>
                    <a:pt x="2" y="4"/>
                    <a:pt x="2" y="7"/>
                  </a:cubicBezTo>
                  <a:cubicBezTo>
                    <a:pt x="2" y="10"/>
                    <a:pt x="3" y="13"/>
                    <a:pt x="6" y="1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52" name="Freeform 1474"/>
            <p:cNvSpPr>
              <a:spLocks/>
            </p:cNvSpPr>
            <p:nvPr userDrawn="1"/>
          </p:nvSpPr>
          <p:spPr bwMode="auto">
            <a:xfrm>
              <a:off x="1344" y="435"/>
              <a:ext cx="20" cy="28"/>
            </a:xfrm>
            <a:custGeom>
              <a:avLst/>
              <a:gdLst/>
              <a:ahLst/>
              <a:cxnLst>
                <a:cxn ang="0">
                  <a:pos x="11" y="10"/>
                </a:cxn>
                <a:cxn ang="0">
                  <a:pos x="11" y="14"/>
                </a:cxn>
                <a:cxn ang="0">
                  <a:pos x="9" y="14"/>
                </a:cxn>
                <a:cxn ang="0">
                  <a:pos x="9" y="11"/>
                </a:cxn>
                <a:cxn ang="0">
                  <a:pos x="9" y="11"/>
                </a:cxn>
                <a:cxn ang="0">
                  <a:pos x="5" y="14"/>
                </a:cxn>
                <a:cxn ang="0">
                  <a:pos x="0" y="9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8"/>
                </a:cxn>
                <a:cxn ang="0">
                  <a:pos x="5" y="13"/>
                </a:cxn>
                <a:cxn ang="0">
                  <a:pos x="9" y="8"/>
                </a:cxn>
                <a:cxn ang="0">
                  <a:pos x="9" y="0"/>
                </a:cxn>
                <a:cxn ang="0">
                  <a:pos x="11" y="0"/>
                </a:cxn>
                <a:cxn ang="0">
                  <a:pos x="11" y="10"/>
                </a:cxn>
              </a:cxnLst>
              <a:rect l="0" t="0" r="r" b="b"/>
              <a:pathLst>
                <a:path w="11" h="14">
                  <a:moveTo>
                    <a:pt x="11" y="10"/>
                  </a:moveTo>
                  <a:cubicBezTo>
                    <a:pt x="11" y="11"/>
                    <a:pt x="11" y="13"/>
                    <a:pt x="11" y="14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8" y="12"/>
                    <a:pt x="7" y="14"/>
                    <a:pt x="5" y="14"/>
                  </a:cubicBezTo>
                  <a:cubicBezTo>
                    <a:pt x="1" y="14"/>
                    <a:pt x="0" y="12"/>
                    <a:pt x="0" y="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11"/>
                    <a:pt x="3" y="13"/>
                    <a:pt x="5" y="13"/>
                  </a:cubicBezTo>
                  <a:cubicBezTo>
                    <a:pt x="8" y="13"/>
                    <a:pt x="9" y="10"/>
                    <a:pt x="9" y="8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11" y="0"/>
                    <a:pt x="11" y="0"/>
                    <a:pt x="11" y="0"/>
                  </a:cubicBezTo>
                  <a:lnTo>
                    <a:pt x="11" y="1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53" name="Freeform 1475"/>
            <p:cNvSpPr>
              <a:spLocks noEditPoints="1"/>
            </p:cNvSpPr>
            <p:nvPr userDrawn="1"/>
          </p:nvSpPr>
          <p:spPr bwMode="auto">
            <a:xfrm>
              <a:off x="1372" y="435"/>
              <a:ext cx="24" cy="3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0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6" y="0"/>
                </a:cxn>
                <a:cxn ang="0">
                  <a:pos x="12" y="7"/>
                </a:cxn>
                <a:cxn ang="0">
                  <a:pos x="6" y="14"/>
                </a:cxn>
                <a:cxn ang="0">
                  <a:pos x="2" y="11"/>
                </a:cxn>
                <a:cxn ang="0">
                  <a:pos x="2" y="11"/>
                </a:cxn>
                <a:cxn ang="0">
                  <a:pos x="2" y="19"/>
                </a:cxn>
                <a:cxn ang="0">
                  <a:pos x="0" y="19"/>
                </a:cxn>
                <a:cxn ang="0">
                  <a:pos x="0" y="0"/>
                </a:cxn>
                <a:cxn ang="0">
                  <a:pos x="6" y="1"/>
                </a:cxn>
                <a:cxn ang="0">
                  <a:pos x="2" y="7"/>
                </a:cxn>
                <a:cxn ang="0">
                  <a:pos x="6" y="13"/>
                </a:cxn>
                <a:cxn ang="0">
                  <a:pos x="10" y="7"/>
                </a:cxn>
                <a:cxn ang="0">
                  <a:pos x="6" y="1"/>
                </a:cxn>
              </a:cxnLst>
              <a:rect l="0" t="0" r="r" b="b"/>
              <a:pathLst>
                <a:path w="12" h="19">
                  <a:moveTo>
                    <a:pt x="0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3" y="0"/>
                    <a:pt x="6" y="0"/>
                  </a:cubicBezTo>
                  <a:cubicBezTo>
                    <a:pt x="10" y="0"/>
                    <a:pt x="12" y="3"/>
                    <a:pt x="12" y="7"/>
                  </a:cubicBezTo>
                  <a:cubicBezTo>
                    <a:pt x="12" y="11"/>
                    <a:pt x="10" y="14"/>
                    <a:pt x="6" y="14"/>
                  </a:cubicBezTo>
                  <a:cubicBezTo>
                    <a:pt x="4" y="14"/>
                    <a:pt x="3" y="13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9"/>
                    <a:pt x="2" y="19"/>
                    <a:pt x="2" y="19"/>
                  </a:cubicBezTo>
                  <a:cubicBezTo>
                    <a:pt x="0" y="19"/>
                    <a:pt x="0" y="19"/>
                    <a:pt x="0" y="19"/>
                  </a:cubicBezTo>
                  <a:lnTo>
                    <a:pt x="0" y="0"/>
                  </a:lnTo>
                  <a:close/>
                  <a:moveTo>
                    <a:pt x="6" y="1"/>
                  </a:moveTo>
                  <a:cubicBezTo>
                    <a:pt x="3" y="1"/>
                    <a:pt x="2" y="5"/>
                    <a:pt x="2" y="7"/>
                  </a:cubicBezTo>
                  <a:cubicBezTo>
                    <a:pt x="2" y="9"/>
                    <a:pt x="3" y="13"/>
                    <a:pt x="6" y="13"/>
                  </a:cubicBezTo>
                  <a:cubicBezTo>
                    <a:pt x="9" y="13"/>
                    <a:pt x="10" y="10"/>
                    <a:pt x="10" y="7"/>
                  </a:cubicBezTo>
                  <a:cubicBezTo>
                    <a:pt x="10" y="4"/>
                    <a:pt x="9" y="1"/>
                    <a:pt x="6" y="1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54" name="Freeform 1476"/>
            <p:cNvSpPr>
              <a:spLocks noEditPoints="1"/>
            </p:cNvSpPr>
            <p:nvPr userDrawn="1"/>
          </p:nvSpPr>
          <p:spPr bwMode="auto">
            <a:xfrm>
              <a:off x="257" y="248"/>
              <a:ext cx="212" cy="211"/>
            </a:xfrm>
            <a:custGeom>
              <a:avLst/>
              <a:gdLst/>
              <a:ahLst/>
              <a:cxnLst>
                <a:cxn ang="0">
                  <a:pos x="106" y="30"/>
                </a:cxn>
                <a:cxn ang="0">
                  <a:pos x="106" y="0"/>
                </a:cxn>
                <a:cxn ang="0">
                  <a:pos x="106" y="0"/>
                </a:cxn>
                <a:cxn ang="0">
                  <a:pos x="76" y="0"/>
                </a:cxn>
                <a:cxn ang="0">
                  <a:pos x="106" y="30"/>
                </a:cxn>
                <a:cxn ang="0">
                  <a:pos x="29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30"/>
                </a:cxn>
                <a:cxn ang="0">
                  <a:pos x="29" y="0"/>
                </a:cxn>
                <a:cxn ang="0">
                  <a:pos x="76" y="106"/>
                </a:cxn>
                <a:cxn ang="0">
                  <a:pos x="106" y="106"/>
                </a:cxn>
                <a:cxn ang="0">
                  <a:pos x="106" y="106"/>
                </a:cxn>
                <a:cxn ang="0">
                  <a:pos x="106" y="77"/>
                </a:cxn>
                <a:cxn ang="0">
                  <a:pos x="76" y="106"/>
                </a:cxn>
                <a:cxn ang="0">
                  <a:pos x="0" y="77"/>
                </a:cxn>
                <a:cxn ang="0">
                  <a:pos x="0" y="106"/>
                </a:cxn>
                <a:cxn ang="0">
                  <a:pos x="0" y="106"/>
                </a:cxn>
                <a:cxn ang="0">
                  <a:pos x="29" y="106"/>
                </a:cxn>
                <a:cxn ang="0">
                  <a:pos x="0" y="77"/>
                </a:cxn>
              </a:cxnLst>
              <a:rect l="0" t="0" r="r" b="b"/>
              <a:pathLst>
                <a:path w="106" h="106">
                  <a:moveTo>
                    <a:pt x="106" y="30"/>
                  </a:moveTo>
                  <a:cubicBezTo>
                    <a:pt x="106" y="0"/>
                    <a:pt x="106" y="0"/>
                    <a:pt x="106" y="0"/>
                  </a:cubicBezTo>
                  <a:cubicBezTo>
                    <a:pt x="106" y="0"/>
                    <a:pt x="106" y="0"/>
                    <a:pt x="106" y="0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90" y="6"/>
                    <a:pt x="100" y="16"/>
                    <a:pt x="106" y="30"/>
                  </a:cubicBezTo>
                  <a:close/>
                  <a:moveTo>
                    <a:pt x="29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6" y="16"/>
                    <a:pt x="16" y="6"/>
                    <a:pt x="29" y="0"/>
                  </a:cubicBezTo>
                  <a:close/>
                  <a:moveTo>
                    <a:pt x="76" y="106"/>
                  </a:moveTo>
                  <a:cubicBezTo>
                    <a:pt x="106" y="106"/>
                    <a:pt x="106" y="106"/>
                    <a:pt x="106" y="106"/>
                  </a:cubicBezTo>
                  <a:cubicBezTo>
                    <a:pt x="106" y="106"/>
                    <a:pt x="106" y="106"/>
                    <a:pt x="106" y="106"/>
                  </a:cubicBezTo>
                  <a:cubicBezTo>
                    <a:pt x="106" y="77"/>
                    <a:pt x="106" y="77"/>
                    <a:pt x="106" y="77"/>
                  </a:cubicBezTo>
                  <a:cubicBezTo>
                    <a:pt x="100" y="90"/>
                    <a:pt x="90" y="101"/>
                    <a:pt x="76" y="106"/>
                  </a:cubicBezTo>
                  <a:close/>
                  <a:moveTo>
                    <a:pt x="0" y="77"/>
                  </a:moveTo>
                  <a:cubicBezTo>
                    <a:pt x="0" y="106"/>
                    <a:pt x="0" y="106"/>
                    <a:pt x="0" y="106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29" y="106"/>
                    <a:pt x="29" y="106"/>
                    <a:pt x="29" y="106"/>
                  </a:cubicBezTo>
                  <a:cubicBezTo>
                    <a:pt x="16" y="101"/>
                    <a:pt x="6" y="90"/>
                    <a:pt x="0" y="7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55" name="Freeform 1477"/>
            <p:cNvSpPr>
              <a:spLocks/>
            </p:cNvSpPr>
            <p:nvPr userDrawn="1"/>
          </p:nvSpPr>
          <p:spPr bwMode="auto">
            <a:xfrm>
              <a:off x="295" y="395"/>
              <a:ext cx="56" cy="58"/>
            </a:xfrm>
            <a:custGeom>
              <a:avLst/>
              <a:gdLst/>
              <a:ahLst/>
              <a:cxnLst>
                <a:cxn ang="0">
                  <a:pos x="2" y="3"/>
                </a:cxn>
                <a:cxn ang="0">
                  <a:pos x="1" y="6"/>
                </a:cxn>
                <a:cxn ang="0">
                  <a:pos x="2" y="7"/>
                </a:cxn>
                <a:cxn ang="0">
                  <a:pos x="2" y="7"/>
                </a:cxn>
                <a:cxn ang="0">
                  <a:pos x="11" y="15"/>
                </a:cxn>
                <a:cxn ang="0">
                  <a:pos x="14" y="21"/>
                </a:cxn>
                <a:cxn ang="0">
                  <a:pos x="15" y="24"/>
                </a:cxn>
                <a:cxn ang="0">
                  <a:pos x="17" y="26"/>
                </a:cxn>
                <a:cxn ang="0">
                  <a:pos x="16" y="25"/>
                </a:cxn>
                <a:cxn ang="0">
                  <a:pos x="16" y="26"/>
                </a:cxn>
                <a:cxn ang="0">
                  <a:pos x="18" y="27"/>
                </a:cxn>
                <a:cxn ang="0">
                  <a:pos x="17" y="26"/>
                </a:cxn>
                <a:cxn ang="0">
                  <a:pos x="18" y="28"/>
                </a:cxn>
                <a:cxn ang="0">
                  <a:pos x="18" y="27"/>
                </a:cxn>
                <a:cxn ang="0">
                  <a:pos x="19" y="28"/>
                </a:cxn>
                <a:cxn ang="0">
                  <a:pos x="19" y="28"/>
                </a:cxn>
                <a:cxn ang="0">
                  <a:pos x="19" y="28"/>
                </a:cxn>
                <a:cxn ang="0">
                  <a:pos x="19" y="28"/>
                </a:cxn>
                <a:cxn ang="0">
                  <a:pos x="19" y="28"/>
                </a:cxn>
                <a:cxn ang="0">
                  <a:pos x="21" y="29"/>
                </a:cxn>
                <a:cxn ang="0">
                  <a:pos x="21" y="29"/>
                </a:cxn>
                <a:cxn ang="0">
                  <a:pos x="21" y="29"/>
                </a:cxn>
                <a:cxn ang="0">
                  <a:pos x="21" y="29"/>
                </a:cxn>
                <a:cxn ang="0">
                  <a:pos x="22" y="29"/>
                </a:cxn>
                <a:cxn ang="0">
                  <a:pos x="21" y="27"/>
                </a:cxn>
                <a:cxn ang="0">
                  <a:pos x="20" y="26"/>
                </a:cxn>
                <a:cxn ang="0">
                  <a:pos x="20" y="25"/>
                </a:cxn>
                <a:cxn ang="0">
                  <a:pos x="20" y="25"/>
                </a:cxn>
                <a:cxn ang="0">
                  <a:pos x="20" y="25"/>
                </a:cxn>
                <a:cxn ang="0">
                  <a:pos x="19" y="24"/>
                </a:cxn>
                <a:cxn ang="0">
                  <a:pos x="20" y="24"/>
                </a:cxn>
                <a:cxn ang="0">
                  <a:pos x="20" y="23"/>
                </a:cxn>
                <a:cxn ang="0">
                  <a:pos x="20" y="21"/>
                </a:cxn>
                <a:cxn ang="0">
                  <a:pos x="23" y="21"/>
                </a:cxn>
                <a:cxn ang="0">
                  <a:pos x="24" y="19"/>
                </a:cxn>
                <a:cxn ang="0">
                  <a:pos x="23" y="17"/>
                </a:cxn>
                <a:cxn ang="0">
                  <a:pos x="26" y="16"/>
                </a:cxn>
                <a:cxn ang="0">
                  <a:pos x="26" y="13"/>
                </a:cxn>
                <a:cxn ang="0">
                  <a:pos x="26" y="11"/>
                </a:cxn>
                <a:cxn ang="0">
                  <a:pos x="27" y="8"/>
                </a:cxn>
                <a:cxn ang="0">
                  <a:pos x="21" y="7"/>
                </a:cxn>
                <a:cxn ang="0">
                  <a:pos x="18" y="6"/>
                </a:cxn>
                <a:cxn ang="0">
                  <a:pos x="17" y="7"/>
                </a:cxn>
                <a:cxn ang="0">
                  <a:pos x="17" y="6"/>
                </a:cxn>
                <a:cxn ang="0">
                  <a:pos x="15" y="3"/>
                </a:cxn>
                <a:cxn ang="0">
                  <a:pos x="12" y="3"/>
                </a:cxn>
                <a:cxn ang="0">
                  <a:pos x="10" y="2"/>
                </a:cxn>
                <a:cxn ang="0">
                  <a:pos x="8" y="1"/>
                </a:cxn>
                <a:cxn ang="0">
                  <a:pos x="9" y="1"/>
                </a:cxn>
                <a:cxn ang="0">
                  <a:pos x="5" y="0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4" y="0"/>
                </a:cxn>
                <a:cxn ang="0">
                  <a:pos x="2" y="3"/>
                </a:cxn>
              </a:cxnLst>
              <a:rect l="0" t="0" r="r" b="b"/>
              <a:pathLst>
                <a:path w="28" h="29">
                  <a:moveTo>
                    <a:pt x="2" y="3"/>
                  </a:moveTo>
                  <a:cubicBezTo>
                    <a:pt x="2" y="5"/>
                    <a:pt x="2" y="5"/>
                    <a:pt x="1" y="6"/>
                  </a:cubicBezTo>
                  <a:cubicBezTo>
                    <a:pt x="1" y="6"/>
                    <a:pt x="1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0" y="9"/>
                    <a:pt x="9" y="13"/>
                    <a:pt x="11" y="15"/>
                  </a:cubicBezTo>
                  <a:cubicBezTo>
                    <a:pt x="12" y="16"/>
                    <a:pt x="13" y="19"/>
                    <a:pt x="14" y="21"/>
                  </a:cubicBezTo>
                  <a:cubicBezTo>
                    <a:pt x="14" y="22"/>
                    <a:pt x="14" y="23"/>
                    <a:pt x="15" y="24"/>
                  </a:cubicBezTo>
                  <a:cubicBezTo>
                    <a:pt x="16" y="24"/>
                    <a:pt x="16" y="24"/>
                    <a:pt x="17" y="26"/>
                  </a:cubicBezTo>
                  <a:cubicBezTo>
                    <a:pt x="16" y="25"/>
                    <a:pt x="16" y="25"/>
                    <a:pt x="16" y="25"/>
                  </a:cubicBezTo>
                  <a:cubicBezTo>
                    <a:pt x="16" y="25"/>
                    <a:pt x="16" y="26"/>
                    <a:pt x="16" y="26"/>
                  </a:cubicBezTo>
                  <a:cubicBezTo>
                    <a:pt x="17" y="26"/>
                    <a:pt x="17" y="26"/>
                    <a:pt x="18" y="27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7" y="27"/>
                    <a:pt x="18" y="27"/>
                    <a:pt x="18" y="28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9" y="28"/>
                    <a:pt x="19" y="28"/>
                    <a:pt x="19" y="28"/>
                  </a:cubicBezTo>
                  <a:cubicBezTo>
                    <a:pt x="18" y="27"/>
                    <a:pt x="19" y="28"/>
                    <a:pt x="19" y="28"/>
                  </a:cubicBezTo>
                  <a:cubicBezTo>
                    <a:pt x="19" y="28"/>
                    <a:pt x="19" y="28"/>
                    <a:pt x="19" y="28"/>
                  </a:cubicBezTo>
                  <a:cubicBezTo>
                    <a:pt x="19" y="28"/>
                    <a:pt x="19" y="28"/>
                    <a:pt x="19" y="28"/>
                  </a:cubicBezTo>
                  <a:cubicBezTo>
                    <a:pt x="19" y="28"/>
                    <a:pt x="19" y="28"/>
                    <a:pt x="19" y="28"/>
                  </a:cubicBezTo>
                  <a:cubicBezTo>
                    <a:pt x="20" y="28"/>
                    <a:pt x="20" y="29"/>
                    <a:pt x="21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2" y="29"/>
                    <a:pt x="22" y="29"/>
                    <a:pt x="22" y="29"/>
                  </a:cubicBezTo>
                  <a:cubicBezTo>
                    <a:pt x="20" y="28"/>
                    <a:pt x="22" y="28"/>
                    <a:pt x="21" y="27"/>
                  </a:cubicBezTo>
                  <a:cubicBezTo>
                    <a:pt x="21" y="26"/>
                    <a:pt x="19" y="26"/>
                    <a:pt x="20" y="26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4"/>
                    <a:pt x="19" y="24"/>
                  </a:cubicBezTo>
                  <a:cubicBezTo>
                    <a:pt x="19" y="24"/>
                    <a:pt x="20" y="24"/>
                    <a:pt x="20" y="24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23" y="24"/>
                    <a:pt x="22" y="22"/>
                    <a:pt x="20" y="21"/>
                  </a:cubicBezTo>
                  <a:cubicBezTo>
                    <a:pt x="22" y="22"/>
                    <a:pt x="22" y="21"/>
                    <a:pt x="23" y="21"/>
                  </a:cubicBezTo>
                  <a:cubicBezTo>
                    <a:pt x="23" y="20"/>
                    <a:pt x="23" y="20"/>
                    <a:pt x="24" y="19"/>
                  </a:cubicBezTo>
                  <a:cubicBezTo>
                    <a:pt x="24" y="18"/>
                    <a:pt x="23" y="18"/>
                    <a:pt x="23" y="17"/>
                  </a:cubicBezTo>
                  <a:cubicBezTo>
                    <a:pt x="24" y="16"/>
                    <a:pt x="25" y="17"/>
                    <a:pt x="26" y="16"/>
                  </a:cubicBezTo>
                  <a:cubicBezTo>
                    <a:pt x="26" y="15"/>
                    <a:pt x="27" y="15"/>
                    <a:pt x="26" y="13"/>
                  </a:cubicBezTo>
                  <a:cubicBezTo>
                    <a:pt x="26" y="12"/>
                    <a:pt x="26" y="12"/>
                    <a:pt x="26" y="11"/>
                  </a:cubicBezTo>
                  <a:cubicBezTo>
                    <a:pt x="27" y="10"/>
                    <a:pt x="28" y="9"/>
                    <a:pt x="27" y="8"/>
                  </a:cubicBezTo>
                  <a:cubicBezTo>
                    <a:pt x="26" y="7"/>
                    <a:pt x="22" y="6"/>
                    <a:pt x="21" y="7"/>
                  </a:cubicBezTo>
                  <a:cubicBezTo>
                    <a:pt x="20" y="6"/>
                    <a:pt x="19" y="6"/>
                    <a:pt x="18" y="6"/>
                  </a:cubicBezTo>
                  <a:cubicBezTo>
                    <a:pt x="18" y="6"/>
                    <a:pt x="17" y="6"/>
                    <a:pt x="17" y="7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7" y="5"/>
                    <a:pt x="16" y="4"/>
                    <a:pt x="15" y="3"/>
                  </a:cubicBezTo>
                  <a:cubicBezTo>
                    <a:pt x="14" y="3"/>
                    <a:pt x="13" y="3"/>
                    <a:pt x="12" y="3"/>
                  </a:cubicBezTo>
                  <a:cubicBezTo>
                    <a:pt x="11" y="3"/>
                    <a:pt x="11" y="2"/>
                    <a:pt x="10" y="2"/>
                  </a:cubicBezTo>
                  <a:cubicBezTo>
                    <a:pt x="9" y="2"/>
                    <a:pt x="9" y="1"/>
                    <a:pt x="8" y="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7" y="1"/>
                    <a:pt x="6" y="1"/>
                    <a:pt x="5" y="0"/>
                  </a:cubicBezTo>
                  <a:cubicBezTo>
                    <a:pt x="4" y="1"/>
                    <a:pt x="4" y="1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4" y="1"/>
                    <a:pt x="4" y="0"/>
                  </a:cubicBezTo>
                  <a:cubicBezTo>
                    <a:pt x="2" y="1"/>
                    <a:pt x="2" y="1"/>
                    <a:pt x="2" y="3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56" name="Freeform 1478"/>
            <p:cNvSpPr>
              <a:spLocks/>
            </p:cNvSpPr>
            <p:nvPr userDrawn="1"/>
          </p:nvSpPr>
          <p:spPr bwMode="auto">
            <a:xfrm>
              <a:off x="295" y="389"/>
              <a:ext cx="2" cy="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0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57" name="Freeform 1479"/>
            <p:cNvSpPr>
              <a:spLocks/>
            </p:cNvSpPr>
            <p:nvPr userDrawn="1"/>
          </p:nvSpPr>
          <p:spPr bwMode="auto">
            <a:xfrm>
              <a:off x="295" y="389"/>
              <a:ext cx="4" cy="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" h="1">
                  <a:moveTo>
                    <a:pt x="0" y="0"/>
                  </a:moveTo>
                  <a:cubicBezTo>
                    <a:pt x="1" y="0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58" name="Freeform 1480"/>
            <p:cNvSpPr>
              <a:spLocks/>
            </p:cNvSpPr>
            <p:nvPr userDrawn="1"/>
          </p:nvSpPr>
          <p:spPr bwMode="auto">
            <a:xfrm>
              <a:off x="289" y="383"/>
              <a:ext cx="10" cy="4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1" y="1"/>
                </a:cxn>
                <a:cxn ang="0">
                  <a:pos x="3" y="2"/>
                </a:cxn>
                <a:cxn ang="0">
                  <a:pos x="5" y="2"/>
                </a:cxn>
                <a:cxn ang="0">
                  <a:pos x="0" y="1"/>
                </a:cxn>
              </a:cxnLst>
              <a:rect l="0" t="0" r="r" b="b"/>
              <a:pathLst>
                <a:path w="5" h="2">
                  <a:moveTo>
                    <a:pt x="0" y="1"/>
                  </a:moveTo>
                  <a:cubicBezTo>
                    <a:pt x="0" y="1"/>
                    <a:pt x="1" y="1"/>
                    <a:pt x="1" y="1"/>
                  </a:cubicBezTo>
                  <a:cubicBezTo>
                    <a:pt x="1" y="1"/>
                    <a:pt x="4" y="1"/>
                    <a:pt x="3" y="2"/>
                  </a:cubicBezTo>
                  <a:cubicBezTo>
                    <a:pt x="4" y="2"/>
                    <a:pt x="5" y="2"/>
                    <a:pt x="5" y="2"/>
                  </a:cubicBezTo>
                  <a:cubicBezTo>
                    <a:pt x="4" y="2"/>
                    <a:pt x="1" y="0"/>
                    <a:pt x="0" y="1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59" name="Freeform 1481"/>
            <p:cNvSpPr>
              <a:spLocks/>
            </p:cNvSpPr>
            <p:nvPr userDrawn="1"/>
          </p:nvSpPr>
          <p:spPr bwMode="auto">
            <a:xfrm>
              <a:off x="289" y="383"/>
              <a:ext cx="10" cy="4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2" y="1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3" y="3"/>
                </a:cxn>
                <a:cxn ang="0">
                  <a:pos x="4" y="3"/>
                </a:cxn>
                <a:cxn ang="0">
                  <a:pos x="5" y="2"/>
                </a:cxn>
                <a:cxn ang="0">
                  <a:pos x="5" y="2"/>
                </a:cxn>
                <a:cxn ang="0">
                  <a:pos x="5" y="2"/>
                </a:cxn>
                <a:cxn ang="0">
                  <a:pos x="1" y="0"/>
                </a:cxn>
                <a:cxn ang="0">
                  <a:pos x="0" y="1"/>
                </a:cxn>
                <a:cxn ang="0">
                  <a:pos x="0" y="2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5" y="2"/>
                </a:cxn>
                <a:cxn ang="0">
                  <a:pos x="5" y="2"/>
                </a:cxn>
                <a:cxn ang="0">
                  <a:pos x="5" y="2"/>
                </a:cxn>
                <a:cxn ang="0">
                  <a:pos x="4" y="2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3" y="2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2"/>
                </a:cxn>
              </a:cxnLst>
              <a:rect l="0" t="0" r="r" b="b"/>
              <a:pathLst>
                <a:path w="5" h="3">
                  <a:moveTo>
                    <a:pt x="0" y="2"/>
                  </a:moveTo>
                  <a:cubicBezTo>
                    <a:pt x="0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5" y="3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3" y="0"/>
                    <a:pt x="1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1"/>
                    <a:pt x="1" y="1"/>
                  </a:cubicBezTo>
                  <a:cubicBezTo>
                    <a:pt x="2" y="1"/>
                    <a:pt x="4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4" y="2"/>
                    <a:pt x="4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1"/>
                    <a:pt x="3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60" name="Freeform 1482"/>
            <p:cNvSpPr>
              <a:spLocks/>
            </p:cNvSpPr>
            <p:nvPr userDrawn="1"/>
          </p:nvSpPr>
          <p:spPr bwMode="auto">
            <a:xfrm>
              <a:off x="299" y="387"/>
              <a:ext cx="6" cy="2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2" y="1"/>
                </a:cxn>
                <a:cxn ang="0">
                  <a:pos x="3" y="1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0" y="1"/>
                </a:cxn>
              </a:cxnLst>
              <a:rect l="0" t="0" r="r" b="b"/>
              <a:pathLst>
                <a:path w="3" h="1">
                  <a:moveTo>
                    <a:pt x="0" y="1"/>
                  </a:moveTo>
                  <a:cubicBezTo>
                    <a:pt x="1" y="1"/>
                    <a:pt x="1" y="1"/>
                    <a:pt x="2" y="1"/>
                  </a:cubicBezTo>
                  <a:cubicBezTo>
                    <a:pt x="2" y="1"/>
                    <a:pt x="2" y="1"/>
                    <a:pt x="3" y="1"/>
                  </a:cubicBezTo>
                  <a:cubicBezTo>
                    <a:pt x="3" y="0"/>
                    <a:pt x="2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61" name="Freeform 1483"/>
            <p:cNvSpPr>
              <a:spLocks/>
            </p:cNvSpPr>
            <p:nvPr userDrawn="1"/>
          </p:nvSpPr>
          <p:spPr bwMode="auto">
            <a:xfrm>
              <a:off x="299" y="387"/>
              <a:ext cx="6" cy="4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3" y="1"/>
                </a:cxn>
                <a:cxn ang="0">
                  <a:pos x="3" y="1"/>
                </a:cxn>
                <a:cxn ang="0">
                  <a:pos x="3" y="1"/>
                </a:cxn>
                <a:cxn ang="0">
                  <a:pos x="3" y="1"/>
                </a:cxn>
                <a:cxn ang="0">
                  <a:pos x="2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2" y="1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2" y="1"/>
                </a:cxn>
                <a:cxn ang="0">
                  <a:pos x="3" y="1"/>
                </a:cxn>
                <a:cxn ang="0">
                  <a:pos x="3" y="1"/>
                </a:cxn>
                <a:cxn ang="0">
                  <a:pos x="3" y="1"/>
                </a:cxn>
                <a:cxn ang="0">
                  <a:pos x="3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</a:cxnLst>
              <a:rect l="0" t="0" r="r" b="b"/>
              <a:pathLst>
                <a:path w="3" h="2">
                  <a:moveTo>
                    <a:pt x="0" y="1"/>
                  </a:moveTo>
                  <a:cubicBezTo>
                    <a:pt x="1" y="1"/>
                    <a:pt x="1" y="1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0"/>
                    <a:pt x="2" y="0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1"/>
                    <a:pt x="1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62" name="Freeform 1484"/>
            <p:cNvSpPr>
              <a:spLocks/>
            </p:cNvSpPr>
            <p:nvPr userDrawn="1"/>
          </p:nvSpPr>
          <p:spPr bwMode="auto">
            <a:xfrm>
              <a:off x="307" y="389"/>
              <a:ext cx="2" cy="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0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63" name="Freeform 1485"/>
            <p:cNvSpPr>
              <a:spLocks/>
            </p:cNvSpPr>
            <p:nvPr userDrawn="1"/>
          </p:nvSpPr>
          <p:spPr bwMode="auto">
            <a:xfrm>
              <a:off x="307" y="389"/>
              <a:ext cx="2" cy="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64" name="Freeform 1486"/>
            <p:cNvSpPr>
              <a:spLocks/>
            </p:cNvSpPr>
            <p:nvPr userDrawn="1"/>
          </p:nvSpPr>
          <p:spPr bwMode="auto">
            <a:xfrm>
              <a:off x="299" y="314"/>
              <a:ext cx="2" cy="6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1" h="3">
                  <a:moveTo>
                    <a:pt x="0" y="2"/>
                  </a:moveTo>
                  <a:cubicBezTo>
                    <a:pt x="0" y="3"/>
                    <a:pt x="1" y="0"/>
                    <a:pt x="0" y="2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65" name="Freeform 1487"/>
            <p:cNvSpPr>
              <a:spLocks/>
            </p:cNvSpPr>
            <p:nvPr userDrawn="1"/>
          </p:nvSpPr>
          <p:spPr bwMode="auto">
            <a:xfrm>
              <a:off x="299" y="316"/>
              <a:ext cx="2" cy="4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0" y="1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1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66" name="Freeform 1488"/>
            <p:cNvSpPr>
              <a:spLocks/>
            </p:cNvSpPr>
            <p:nvPr userDrawn="1"/>
          </p:nvSpPr>
          <p:spPr bwMode="auto">
            <a:xfrm>
              <a:off x="297" y="302"/>
              <a:ext cx="8" cy="8"/>
            </a:xfrm>
            <a:custGeom>
              <a:avLst/>
              <a:gdLst/>
              <a:ahLst/>
              <a:cxnLst>
                <a:cxn ang="0">
                  <a:pos x="2" y="1"/>
                </a:cxn>
                <a:cxn ang="0">
                  <a:pos x="2" y="1"/>
                </a:cxn>
              </a:cxnLst>
              <a:rect l="0" t="0" r="r" b="b"/>
              <a:pathLst>
                <a:path w="4" h="4">
                  <a:moveTo>
                    <a:pt x="2" y="1"/>
                  </a:moveTo>
                  <a:cubicBezTo>
                    <a:pt x="0" y="4"/>
                    <a:pt x="4" y="0"/>
                    <a:pt x="2" y="1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67" name="Freeform 1489"/>
            <p:cNvSpPr>
              <a:spLocks/>
            </p:cNvSpPr>
            <p:nvPr userDrawn="1"/>
          </p:nvSpPr>
          <p:spPr bwMode="auto">
            <a:xfrm>
              <a:off x="299" y="304"/>
              <a:ext cx="4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0" y="0"/>
                </a:cxn>
              </a:cxnLst>
              <a:rect l="0" t="0" r="r" b="b"/>
              <a:pathLst>
                <a:path w="2" h="1">
                  <a:moveTo>
                    <a:pt x="0" y="0"/>
                  </a:moveTo>
                  <a:cubicBezTo>
                    <a:pt x="0" y="0"/>
                    <a:pt x="0" y="0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68" name="Freeform 1490"/>
            <p:cNvSpPr>
              <a:spLocks/>
            </p:cNvSpPr>
            <p:nvPr userDrawn="1"/>
          </p:nvSpPr>
          <p:spPr bwMode="auto">
            <a:xfrm>
              <a:off x="293" y="300"/>
              <a:ext cx="4" cy="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0" y="0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69" name="Freeform 1491"/>
            <p:cNvSpPr>
              <a:spLocks/>
            </p:cNvSpPr>
            <p:nvPr userDrawn="1"/>
          </p:nvSpPr>
          <p:spPr bwMode="auto">
            <a:xfrm>
              <a:off x="293" y="298"/>
              <a:ext cx="4" cy="4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2"/>
                </a:cxn>
              </a:cxnLst>
              <a:rect l="0" t="0" r="r" b="b"/>
              <a:pathLst>
                <a:path w="1" h="2"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0" y="1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70" name="Freeform 1492"/>
            <p:cNvSpPr>
              <a:spLocks/>
            </p:cNvSpPr>
            <p:nvPr userDrawn="1"/>
          </p:nvSpPr>
          <p:spPr bwMode="auto">
            <a:xfrm>
              <a:off x="297" y="284"/>
              <a:ext cx="6" cy="12"/>
            </a:xfrm>
            <a:custGeom>
              <a:avLst/>
              <a:gdLst/>
              <a:ahLst/>
              <a:cxnLst>
                <a:cxn ang="0">
                  <a:pos x="1" y="2"/>
                </a:cxn>
                <a:cxn ang="0">
                  <a:pos x="2" y="3"/>
                </a:cxn>
                <a:cxn ang="0">
                  <a:pos x="3" y="0"/>
                </a:cxn>
                <a:cxn ang="0">
                  <a:pos x="1" y="2"/>
                </a:cxn>
              </a:cxnLst>
              <a:rect l="0" t="0" r="r" b="b"/>
              <a:pathLst>
                <a:path w="3" h="6">
                  <a:moveTo>
                    <a:pt x="1" y="2"/>
                  </a:moveTo>
                  <a:cubicBezTo>
                    <a:pt x="1" y="3"/>
                    <a:pt x="0" y="6"/>
                    <a:pt x="2" y="3"/>
                  </a:cubicBezTo>
                  <a:cubicBezTo>
                    <a:pt x="3" y="2"/>
                    <a:pt x="2" y="1"/>
                    <a:pt x="3" y="0"/>
                  </a:cubicBezTo>
                  <a:cubicBezTo>
                    <a:pt x="2" y="0"/>
                    <a:pt x="2" y="1"/>
                    <a:pt x="1" y="2"/>
                  </a:cubicBezTo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71" name="Freeform 1493"/>
            <p:cNvSpPr>
              <a:spLocks/>
            </p:cNvSpPr>
            <p:nvPr userDrawn="1"/>
          </p:nvSpPr>
          <p:spPr bwMode="auto">
            <a:xfrm>
              <a:off x="299" y="282"/>
              <a:ext cx="4" cy="10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1" y="5"/>
                </a:cxn>
                <a:cxn ang="0">
                  <a:pos x="1" y="4"/>
                </a:cxn>
                <a:cxn ang="0">
                  <a:pos x="2" y="3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1" y="3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2" y="3"/>
                </a:cxn>
                <a:cxn ang="0">
                  <a:pos x="1" y="4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1" y="3"/>
                </a:cxn>
                <a:cxn ang="0">
                  <a:pos x="0" y="2"/>
                </a:cxn>
                <a:cxn ang="0">
                  <a:pos x="0" y="3"/>
                </a:cxn>
              </a:cxnLst>
              <a:rect l="0" t="0" r="r" b="b"/>
              <a:pathLst>
                <a:path w="2" h="5">
                  <a:moveTo>
                    <a:pt x="0" y="3"/>
                  </a:moveTo>
                  <a:cubicBezTo>
                    <a:pt x="0" y="3"/>
                    <a:pt x="0" y="4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4"/>
                  </a:cubicBezTo>
                  <a:cubicBezTo>
                    <a:pt x="2" y="4"/>
                    <a:pt x="2" y="3"/>
                    <a:pt x="2" y="3"/>
                  </a:cubicBezTo>
                  <a:cubicBezTo>
                    <a:pt x="2" y="2"/>
                    <a:pt x="2" y="2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1"/>
                    <a:pt x="1" y="2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1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2" y="2"/>
                    <a:pt x="2" y="3"/>
                  </a:cubicBezTo>
                  <a:cubicBezTo>
                    <a:pt x="2" y="3"/>
                    <a:pt x="1" y="3"/>
                    <a:pt x="1" y="4"/>
                  </a:cubicBezTo>
                  <a:cubicBezTo>
                    <a:pt x="1" y="4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4"/>
                    <a:pt x="1" y="3"/>
                    <a:pt x="1" y="3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72" name="Freeform 1494"/>
            <p:cNvSpPr>
              <a:spLocks/>
            </p:cNvSpPr>
            <p:nvPr userDrawn="1"/>
          </p:nvSpPr>
          <p:spPr bwMode="auto">
            <a:xfrm>
              <a:off x="293" y="288"/>
              <a:ext cx="4" cy="6"/>
            </a:xfrm>
            <a:custGeom>
              <a:avLst/>
              <a:gdLst/>
              <a:ahLst/>
              <a:cxnLst>
                <a:cxn ang="0">
                  <a:pos x="1" y="1"/>
                </a:cxn>
                <a:cxn ang="0">
                  <a:pos x="1" y="3"/>
                </a:cxn>
                <a:cxn ang="0">
                  <a:pos x="2" y="1"/>
                </a:cxn>
                <a:cxn ang="0">
                  <a:pos x="1" y="2"/>
                </a:cxn>
                <a:cxn ang="0">
                  <a:pos x="1" y="1"/>
                </a:cxn>
              </a:cxnLst>
              <a:rect l="0" t="0" r="r" b="b"/>
              <a:pathLst>
                <a:path w="2" h="3">
                  <a:moveTo>
                    <a:pt x="1" y="1"/>
                  </a:moveTo>
                  <a:cubicBezTo>
                    <a:pt x="0" y="1"/>
                    <a:pt x="1" y="2"/>
                    <a:pt x="1" y="3"/>
                  </a:cubicBezTo>
                  <a:cubicBezTo>
                    <a:pt x="2" y="3"/>
                    <a:pt x="2" y="2"/>
                    <a:pt x="2" y="1"/>
                  </a:cubicBezTo>
                  <a:cubicBezTo>
                    <a:pt x="2" y="2"/>
                    <a:pt x="2" y="2"/>
                    <a:pt x="1" y="2"/>
                  </a:cubicBezTo>
                  <a:cubicBezTo>
                    <a:pt x="2" y="2"/>
                    <a:pt x="2" y="0"/>
                    <a:pt x="1" y="1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73" name="Freeform 1495"/>
            <p:cNvSpPr>
              <a:spLocks/>
            </p:cNvSpPr>
            <p:nvPr userDrawn="1"/>
          </p:nvSpPr>
          <p:spPr bwMode="auto">
            <a:xfrm>
              <a:off x="293" y="288"/>
              <a:ext cx="4" cy="6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0" y="1"/>
                </a:cxn>
                <a:cxn ang="0">
                  <a:pos x="1" y="3"/>
                </a:cxn>
                <a:cxn ang="0">
                  <a:pos x="1" y="3"/>
                </a:cxn>
                <a:cxn ang="0">
                  <a:pos x="2" y="2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2" y="2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2"/>
                </a:cxn>
                <a:cxn ang="0">
                  <a:pos x="1" y="3"/>
                </a:cxn>
                <a:cxn ang="0">
                  <a:pos x="2" y="2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2"/>
                </a:cxn>
                <a:cxn ang="0">
                  <a:pos x="1" y="3"/>
                </a:cxn>
                <a:cxn ang="0">
                  <a:pos x="1" y="3"/>
                </a:cxn>
                <a:cxn ang="0">
                  <a:pos x="1" y="3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0" y="1"/>
                </a:cxn>
              </a:cxnLst>
              <a:rect l="0" t="0" r="r" b="b"/>
              <a:pathLst>
                <a:path w="2" h="3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1" y="2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1" y="2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74" name="Freeform 1496"/>
            <p:cNvSpPr>
              <a:spLocks/>
            </p:cNvSpPr>
            <p:nvPr userDrawn="1"/>
          </p:nvSpPr>
          <p:spPr bwMode="auto">
            <a:xfrm>
              <a:off x="295" y="294"/>
              <a:ext cx="2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0" y="0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1" y="0"/>
                    <a:pt x="1" y="1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75" name="Freeform 1497"/>
            <p:cNvSpPr>
              <a:spLocks/>
            </p:cNvSpPr>
            <p:nvPr userDrawn="1"/>
          </p:nvSpPr>
          <p:spPr bwMode="auto">
            <a:xfrm>
              <a:off x="295" y="292"/>
              <a:ext cx="4" cy="4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1" y="2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1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0" y="1"/>
                </a:cxn>
              </a:cxnLst>
              <a:rect l="0" t="0" r="r" b="b"/>
              <a:pathLst>
                <a:path w="2" h="2">
                  <a:moveTo>
                    <a:pt x="0" y="1"/>
                  </a:moveTo>
                  <a:cubicBezTo>
                    <a:pt x="1" y="1"/>
                    <a:pt x="1" y="1"/>
                    <a:pt x="1" y="2"/>
                  </a:cubicBezTo>
                  <a:cubicBezTo>
                    <a:pt x="1" y="2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76" name="Freeform 1498"/>
            <p:cNvSpPr>
              <a:spLocks/>
            </p:cNvSpPr>
            <p:nvPr userDrawn="1"/>
          </p:nvSpPr>
          <p:spPr bwMode="auto">
            <a:xfrm>
              <a:off x="291" y="290"/>
              <a:ext cx="4" cy="16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4"/>
                </a:cxn>
                <a:cxn ang="0">
                  <a:pos x="0" y="3"/>
                </a:cxn>
              </a:cxnLst>
              <a:rect l="0" t="0" r="r" b="b"/>
              <a:pathLst>
                <a:path w="2" h="8">
                  <a:moveTo>
                    <a:pt x="0" y="3"/>
                  </a:moveTo>
                  <a:cubicBezTo>
                    <a:pt x="0" y="4"/>
                    <a:pt x="0" y="4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8"/>
                    <a:pt x="2" y="0"/>
                    <a:pt x="0" y="4"/>
                  </a:cubicBezTo>
                  <a:cubicBezTo>
                    <a:pt x="1" y="4"/>
                    <a:pt x="0" y="3"/>
                    <a:pt x="0" y="3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77" name="Freeform 1499"/>
            <p:cNvSpPr>
              <a:spLocks/>
            </p:cNvSpPr>
            <p:nvPr userDrawn="1"/>
          </p:nvSpPr>
          <p:spPr bwMode="auto">
            <a:xfrm>
              <a:off x="291" y="296"/>
              <a:ext cx="2" cy="6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1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0" y="1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cubicBezTo>
                    <a:pt x="0" y="1"/>
                    <a:pt x="0" y="1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1"/>
                    <a:pt x="1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78" name="Freeform 1500"/>
            <p:cNvSpPr>
              <a:spLocks/>
            </p:cNvSpPr>
            <p:nvPr userDrawn="1"/>
          </p:nvSpPr>
          <p:spPr bwMode="auto">
            <a:xfrm>
              <a:off x="289" y="298"/>
              <a:ext cx="2" cy="2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1" y="1"/>
                </a:cxn>
                <a:cxn ang="0">
                  <a:pos x="0" y="1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0" y="1"/>
                    <a:pt x="0" y="1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79" name="Freeform 1501"/>
            <p:cNvSpPr>
              <a:spLocks/>
            </p:cNvSpPr>
            <p:nvPr userDrawn="1"/>
          </p:nvSpPr>
          <p:spPr bwMode="auto">
            <a:xfrm>
              <a:off x="289" y="298"/>
              <a:ext cx="2" cy="2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2" h="2">
                  <a:moveTo>
                    <a:pt x="0" y="2"/>
                  </a:move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80" name="Freeform 1502"/>
            <p:cNvSpPr>
              <a:spLocks/>
            </p:cNvSpPr>
            <p:nvPr userDrawn="1"/>
          </p:nvSpPr>
          <p:spPr bwMode="auto">
            <a:xfrm>
              <a:off x="291" y="290"/>
              <a:ext cx="2" cy="2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1" y="1"/>
                </a:cxn>
                <a:cxn ang="0">
                  <a:pos x="0" y="1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0" y="1"/>
                    <a:pt x="0" y="1"/>
                    <a:pt x="1" y="1"/>
                  </a:cubicBezTo>
                  <a:cubicBezTo>
                    <a:pt x="0" y="0"/>
                    <a:pt x="0" y="1"/>
                    <a:pt x="0" y="1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81" name="Freeform 1503"/>
            <p:cNvSpPr>
              <a:spLocks/>
            </p:cNvSpPr>
            <p:nvPr userDrawn="1"/>
          </p:nvSpPr>
          <p:spPr bwMode="auto">
            <a:xfrm>
              <a:off x="289" y="290"/>
              <a:ext cx="4" cy="2"/>
            </a:xfrm>
            <a:custGeom>
              <a:avLst/>
              <a:gdLst/>
              <a:ahLst/>
              <a:cxnLst>
                <a:cxn ang="0">
                  <a:pos x="1" y="1"/>
                </a:cxn>
                <a:cxn ang="0">
                  <a:pos x="1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2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0" y="1"/>
                </a:cxn>
                <a:cxn ang="0">
                  <a:pos x="1" y="1"/>
                </a:cxn>
              </a:cxnLst>
              <a:rect l="0" t="0" r="r" b="b"/>
              <a:pathLst>
                <a:path w="2" h="1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82" name="Freeform 1504"/>
            <p:cNvSpPr>
              <a:spLocks/>
            </p:cNvSpPr>
            <p:nvPr userDrawn="1"/>
          </p:nvSpPr>
          <p:spPr bwMode="auto">
            <a:xfrm>
              <a:off x="289" y="292"/>
              <a:ext cx="2" cy="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0" y="0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1"/>
                    <a:pt x="1" y="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83" name="Freeform 1505"/>
            <p:cNvSpPr>
              <a:spLocks/>
            </p:cNvSpPr>
            <p:nvPr userDrawn="1"/>
          </p:nvSpPr>
          <p:spPr bwMode="auto">
            <a:xfrm>
              <a:off x="289" y="292"/>
              <a:ext cx="2" cy="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84" name="Freeform 1506"/>
            <p:cNvSpPr>
              <a:spLocks/>
            </p:cNvSpPr>
            <p:nvPr userDrawn="1"/>
          </p:nvSpPr>
          <p:spPr bwMode="auto">
            <a:xfrm>
              <a:off x="285" y="298"/>
              <a:ext cx="4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85" name="Freeform 1507"/>
            <p:cNvSpPr>
              <a:spLocks/>
            </p:cNvSpPr>
            <p:nvPr userDrawn="1"/>
          </p:nvSpPr>
          <p:spPr bwMode="auto">
            <a:xfrm>
              <a:off x="285" y="296"/>
              <a:ext cx="4" cy="2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86" name="Freeform 1508"/>
            <p:cNvSpPr>
              <a:spLocks/>
            </p:cNvSpPr>
            <p:nvPr userDrawn="1"/>
          </p:nvSpPr>
          <p:spPr bwMode="auto">
            <a:xfrm>
              <a:off x="283" y="294"/>
              <a:ext cx="6" cy="4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3" y="0"/>
                </a:cxn>
                <a:cxn ang="0">
                  <a:pos x="0" y="1"/>
                </a:cxn>
              </a:cxnLst>
              <a:rect l="0" t="0" r="r" b="b"/>
              <a:pathLst>
                <a:path w="3" h="2">
                  <a:moveTo>
                    <a:pt x="0" y="1"/>
                  </a:moveTo>
                  <a:cubicBezTo>
                    <a:pt x="1" y="2"/>
                    <a:pt x="1" y="2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3" y="0"/>
                    <a:pt x="3" y="0"/>
                  </a:cubicBezTo>
                  <a:cubicBezTo>
                    <a:pt x="2" y="0"/>
                    <a:pt x="1" y="0"/>
                    <a:pt x="0" y="1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87" name="Freeform 1509"/>
            <p:cNvSpPr>
              <a:spLocks/>
            </p:cNvSpPr>
            <p:nvPr userDrawn="1"/>
          </p:nvSpPr>
          <p:spPr bwMode="auto">
            <a:xfrm>
              <a:off x="283" y="292"/>
              <a:ext cx="6" cy="6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3"/>
                </a:cxn>
                <a:cxn ang="0">
                  <a:pos x="1" y="3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2" y="3"/>
                </a:cxn>
                <a:cxn ang="0">
                  <a:pos x="2" y="2"/>
                </a:cxn>
                <a:cxn ang="0">
                  <a:pos x="3" y="1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1" y="2"/>
                </a:cxn>
                <a:cxn ang="0">
                  <a:pos x="3" y="1"/>
                </a:cxn>
                <a:cxn ang="0">
                  <a:pos x="3" y="1"/>
                </a:cxn>
                <a:cxn ang="0">
                  <a:pos x="2" y="1"/>
                </a:cxn>
                <a:cxn ang="0">
                  <a:pos x="1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3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3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3" h="3">
                  <a:moveTo>
                    <a:pt x="0" y="2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3" y="1"/>
                    <a:pt x="3" y="1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1"/>
                    <a:pt x="1" y="1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2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2"/>
                    <a:pt x="1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88" name="Freeform 1510"/>
            <p:cNvSpPr>
              <a:spLocks/>
            </p:cNvSpPr>
            <p:nvPr userDrawn="1"/>
          </p:nvSpPr>
          <p:spPr bwMode="auto">
            <a:xfrm>
              <a:off x="285" y="296"/>
              <a:ext cx="4" cy="6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2" y="0"/>
                </a:cxn>
                <a:cxn ang="0">
                  <a:pos x="2" y="2"/>
                </a:cxn>
                <a:cxn ang="0">
                  <a:pos x="0" y="2"/>
                </a:cxn>
              </a:cxnLst>
              <a:rect l="0" t="0" r="r" b="b"/>
              <a:pathLst>
                <a:path w="2" h="3">
                  <a:moveTo>
                    <a:pt x="0" y="2"/>
                  </a:moveTo>
                  <a:cubicBezTo>
                    <a:pt x="0" y="2"/>
                    <a:pt x="0" y="2"/>
                    <a:pt x="1" y="2"/>
                  </a:cubicBezTo>
                  <a:cubicBezTo>
                    <a:pt x="0" y="3"/>
                    <a:pt x="0" y="3"/>
                    <a:pt x="1" y="2"/>
                  </a:cubicBezTo>
                  <a:cubicBezTo>
                    <a:pt x="2" y="2"/>
                    <a:pt x="2" y="2"/>
                    <a:pt x="2" y="0"/>
                  </a:cubicBezTo>
                  <a:cubicBezTo>
                    <a:pt x="2" y="1"/>
                    <a:pt x="2" y="1"/>
                    <a:pt x="2" y="2"/>
                  </a:cubicBezTo>
                  <a:cubicBezTo>
                    <a:pt x="1" y="0"/>
                    <a:pt x="1" y="0"/>
                    <a:pt x="0" y="2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89" name="Freeform 1511"/>
            <p:cNvSpPr>
              <a:spLocks/>
            </p:cNvSpPr>
            <p:nvPr userDrawn="1"/>
          </p:nvSpPr>
          <p:spPr bwMode="auto">
            <a:xfrm>
              <a:off x="285" y="296"/>
              <a:ext cx="6" cy="6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2"/>
                </a:cxn>
                <a:cxn ang="0">
                  <a:pos x="1" y="2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3" y="2"/>
                </a:cxn>
                <a:cxn ang="0">
                  <a:pos x="3" y="0"/>
                </a:cxn>
                <a:cxn ang="0">
                  <a:pos x="1" y="2"/>
                </a:cxn>
                <a:cxn ang="0">
                  <a:pos x="2" y="2"/>
                </a:cxn>
                <a:cxn ang="0">
                  <a:pos x="1" y="0"/>
                </a:cxn>
                <a:cxn ang="0">
                  <a:pos x="0" y="2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2" y="2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1" y="2"/>
                </a:cxn>
                <a:cxn ang="0">
                  <a:pos x="0" y="3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1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1"/>
                </a:cxn>
                <a:cxn ang="0">
                  <a:pos x="0" y="2"/>
                </a:cxn>
              </a:cxnLst>
              <a:rect l="0" t="0" r="r" b="b"/>
              <a:pathLst>
                <a:path w="3" h="3"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3"/>
                    <a:pt x="1" y="3"/>
                    <a:pt x="1" y="2"/>
                  </a:cubicBezTo>
                  <a:cubicBezTo>
                    <a:pt x="2" y="2"/>
                    <a:pt x="2" y="2"/>
                    <a:pt x="3" y="2"/>
                  </a:cubicBezTo>
                  <a:cubicBezTo>
                    <a:pt x="3" y="1"/>
                    <a:pt x="3" y="1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1"/>
                    <a:pt x="1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1"/>
                    <a:pt x="2" y="1"/>
                    <a:pt x="3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2"/>
                    <a:pt x="1" y="2"/>
                  </a:cubicBezTo>
                  <a:cubicBezTo>
                    <a:pt x="1" y="2"/>
                    <a:pt x="0" y="2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90" name="Freeform 1512"/>
            <p:cNvSpPr>
              <a:spLocks/>
            </p:cNvSpPr>
            <p:nvPr userDrawn="1"/>
          </p:nvSpPr>
          <p:spPr bwMode="auto">
            <a:xfrm>
              <a:off x="279" y="298"/>
              <a:ext cx="4" cy="10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0" y="5"/>
                </a:cxn>
                <a:cxn ang="0">
                  <a:pos x="2" y="2"/>
                </a:cxn>
                <a:cxn ang="0">
                  <a:pos x="0" y="4"/>
                </a:cxn>
              </a:cxnLst>
              <a:rect l="0" t="0" r="r" b="b"/>
              <a:pathLst>
                <a:path w="3" h="5">
                  <a:moveTo>
                    <a:pt x="0" y="4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1" y="5"/>
                    <a:pt x="2" y="3"/>
                    <a:pt x="2" y="2"/>
                  </a:cubicBezTo>
                  <a:cubicBezTo>
                    <a:pt x="3" y="0"/>
                    <a:pt x="0" y="4"/>
                    <a:pt x="0" y="4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91" name="Freeform 1513"/>
            <p:cNvSpPr>
              <a:spLocks/>
            </p:cNvSpPr>
            <p:nvPr userDrawn="1"/>
          </p:nvSpPr>
          <p:spPr bwMode="auto">
            <a:xfrm>
              <a:off x="277" y="300"/>
              <a:ext cx="8" cy="12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0" y="4"/>
                </a:cxn>
                <a:cxn ang="0">
                  <a:pos x="0" y="5"/>
                </a:cxn>
                <a:cxn ang="0">
                  <a:pos x="1" y="5"/>
                </a:cxn>
                <a:cxn ang="0">
                  <a:pos x="2" y="3"/>
                </a:cxn>
                <a:cxn ang="0">
                  <a:pos x="4" y="1"/>
                </a:cxn>
                <a:cxn ang="0">
                  <a:pos x="4" y="1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2" y="1"/>
                </a:cxn>
                <a:cxn ang="0">
                  <a:pos x="1" y="3"/>
                </a:cxn>
                <a:cxn ang="0">
                  <a:pos x="1" y="3"/>
                </a:cxn>
                <a:cxn ang="0">
                  <a:pos x="1" y="3"/>
                </a:cxn>
                <a:cxn ang="0">
                  <a:pos x="2" y="2"/>
                </a:cxn>
                <a:cxn ang="0">
                  <a:pos x="3" y="1"/>
                </a:cxn>
                <a:cxn ang="0">
                  <a:pos x="3" y="1"/>
                </a:cxn>
                <a:cxn ang="0">
                  <a:pos x="3" y="1"/>
                </a:cxn>
                <a:cxn ang="0">
                  <a:pos x="3" y="1"/>
                </a:cxn>
                <a:cxn ang="0">
                  <a:pos x="3" y="1"/>
                </a:cxn>
                <a:cxn ang="0">
                  <a:pos x="3" y="1"/>
                </a:cxn>
                <a:cxn ang="0">
                  <a:pos x="3" y="1"/>
                </a:cxn>
                <a:cxn ang="0">
                  <a:pos x="3" y="1"/>
                </a:cxn>
                <a:cxn ang="0">
                  <a:pos x="3" y="1"/>
                </a:cxn>
                <a:cxn ang="0">
                  <a:pos x="3" y="1"/>
                </a:cxn>
                <a:cxn ang="0">
                  <a:pos x="3" y="1"/>
                </a:cxn>
                <a:cxn ang="0">
                  <a:pos x="3" y="1"/>
                </a:cxn>
                <a:cxn ang="0">
                  <a:pos x="3" y="1"/>
                </a:cxn>
                <a:cxn ang="0">
                  <a:pos x="3" y="1"/>
                </a:cxn>
                <a:cxn ang="0">
                  <a:pos x="3" y="1"/>
                </a:cxn>
                <a:cxn ang="0">
                  <a:pos x="3" y="1"/>
                </a:cxn>
                <a:cxn ang="0">
                  <a:pos x="2" y="3"/>
                </a:cxn>
                <a:cxn ang="0">
                  <a:pos x="0" y="4"/>
                </a:cxn>
                <a:cxn ang="0">
                  <a:pos x="1" y="4"/>
                </a:cxn>
                <a:cxn ang="0">
                  <a:pos x="1" y="4"/>
                </a:cxn>
                <a:cxn ang="0">
                  <a:pos x="1" y="3"/>
                </a:cxn>
                <a:cxn ang="0">
                  <a:pos x="1" y="3"/>
                </a:cxn>
                <a:cxn ang="0">
                  <a:pos x="0" y="3"/>
                </a:cxn>
              </a:cxnLst>
              <a:rect l="0" t="0" r="r" b="b"/>
              <a:pathLst>
                <a:path w="4" h="5">
                  <a:moveTo>
                    <a:pt x="0" y="3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4"/>
                    <a:pt x="2" y="4"/>
                    <a:pt x="2" y="3"/>
                  </a:cubicBezTo>
                  <a:cubicBezTo>
                    <a:pt x="3" y="2"/>
                    <a:pt x="3" y="2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2" y="2"/>
                    <a:pt x="2" y="2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2"/>
                    <a:pt x="2" y="3"/>
                  </a:cubicBezTo>
                  <a:cubicBezTo>
                    <a:pt x="2" y="3"/>
                    <a:pt x="1" y="4"/>
                    <a:pt x="0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3"/>
                    <a:pt x="0" y="3"/>
                    <a:pt x="0" y="3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92" name="Freeform 1514"/>
            <p:cNvSpPr>
              <a:spLocks/>
            </p:cNvSpPr>
            <p:nvPr userDrawn="1"/>
          </p:nvSpPr>
          <p:spPr bwMode="auto">
            <a:xfrm>
              <a:off x="413" y="389"/>
              <a:ext cx="4" cy="16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2" y="5"/>
                </a:cxn>
                <a:cxn ang="0">
                  <a:pos x="2" y="1"/>
                </a:cxn>
                <a:cxn ang="0">
                  <a:pos x="1" y="0"/>
                </a:cxn>
                <a:cxn ang="0">
                  <a:pos x="0" y="3"/>
                </a:cxn>
                <a:cxn ang="0">
                  <a:pos x="0" y="6"/>
                </a:cxn>
              </a:cxnLst>
              <a:rect l="0" t="0" r="r" b="b"/>
              <a:pathLst>
                <a:path w="2" h="8">
                  <a:moveTo>
                    <a:pt x="0" y="6"/>
                  </a:moveTo>
                  <a:cubicBezTo>
                    <a:pt x="0" y="8"/>
                    <a:pt x="2" y="7"/>
                    <a:pt x="2" y="5"/>
                  </a:cubicBezTo>
                  <a:cubicBezTo>
                    <a:pt x="2" y="4"/>
                    <a:pt x="2" y="2"/>
                    <a:pt x="2" y="1"/>
                  </a:cubicBezTo>
                  <a:cubicBezTo>
                    <a:pt x="2" y="1"/>
                    <a:pt x="2" y="0"/>
                    <a:pt x="1" y="0"/>
                  </a:cubicBezTo>
                  <a:cubicBezTo>
                    <a:pt x="1" y="1"/>
                    <a:pt x="0" y="2"/>
                    <a:pt x="0" y="3"/>
                  </a:cubicBezTo>
                  <a:cubicBezTo>
                    <a:pt x="0" y="4"/>
                    <a:pt x="0" y="5"/>
                    <a:pt x="0" y="6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93" name="Freeform 1515"/>
            <p:cNvSpPr>
              <a:spLocks/>
            </p:cNvSpPr>
            <p:nvPr userDrawn="1"/>
          </p:nvSpPr>
          <p:spPr bwMode="auto">
            <a:xfrm>
              <a:off x="431" y="351"/>
              <a:ext cx="4" cy="4"/>
            </a:xfrm>
            <a:custGeom>
              <a:avLst/>
              <a:gdLst/>
              <a:ahLst/>
              <a:cxnLst>
                <a:cxn ang="0">
                  <a:pos x="1" y="1"/>
                </a:cxn>
                <a:cxn ang="0">
                  <a:pos x="1" y="2"/>
                </a:cxn>
                <a:cxn ang="0">
                  <a:pos x="0" y="0"/>
                </a:cxn>
                <a:cxn ang="0">
                  <a:pos x="1" y="1"/>
                </a:cxn>
              </a:cxnLst>
              <a:rect l="0" t="0" r="r" b="b"/>
              <a:pathLst>
                <a:path w="2" h="2">
                  <a:moveTo>
                    <a:pt x="1" y="1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2" y="1"/>
                    <a:pt x="1" y="0"/>
                    <a:pt x="0" y="0"/>
                  </a:cubicBezTo>
                  <a:cubicBezTo>
                    <a:pt x="1" y="1"/>
                    <a:pt x="1" y="1"/>
                    <a:pt x="1" y="1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94" name="Freeform 1516"/>
            <p:cNvSpPr>
              <a:spLocks/>
            </p:cNvSpPr>
            <p:nvPr userDrawn="1"/>
          </p:nvSpPr>
          <p:spPr bwMode="auto">
            <a:xfrm>
              <a:off x="431" y="351"/>
              <a:ext cx="4" cy="4"/>
            </a:xfrm>
            <a:custGeom>
              <a:avLst/>
              <a:gdLst/>
              <a:ahLst/>
              <a:cxnLst>
                <a:cxn ang="0">
                  <a:pos x="1" y="1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2" y="1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</a:cxnLst>
              <a:rect l="0" t="0" r="r" b="b"/>
              <a:pathLst>
                <a:path w="2" h="2">
                  <a:moveTo>
                    <a:pt x="1" y="1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95" name="Freeform 1517"/>
            <p:cNvSpPr>
              <a:spLocks/>
            </p:cNvSpPr>
            <p:nvPr userDrawn="1"/>
          </p:nvSpPr>
          <p:spPr bwMode="auto">
            <a:xfrm>
              <a:off x="445" y="324"/>
              <a:ext cx="4" cy="4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0" y="0"/>
                </a:cxn>
                <a:cxn ang="0">
                  <a:pos x="0" y="1"/>
                </a:cxn>
              </a:cxnLst>
              <a:rect l="0" t="0" r="r" b="b"/>
              <a:pathLst>
                <a:path h="2">
                  <a:moveTo>
                    <a:pt x="0" y="1"/>
                  </a:moveTo>
                  <a:cubicBezTo>
                    <a:pt x="0" y="2"/>
                    <a:pt x="0" y="1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96" name="Freeform 1518"/>
            <p:cNvSpPr>
              <a:spLocks/>
            </p:cNvSpPr>
            <p:nvPr userDrawn="1"/>
          </p:nvSpPr>
          <p:spPr bwMode="auto">
            <a:xfrm>
              <a:off x="443" y="324"/>
              <a:ext cx="2" cy="4"/>
            </a:xfrm>
            <a:custGeom>
              <a:avLst/>
              <a:gdLst/>
              <a:ahLst/>
              <a:cxnLst>
                <a:cxn ang="0">
                  <a:pos x="2" y="4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2" y="4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2" y="4"/>
                </a:cxn>
              </a:cxnLst>
              <a:rect l="0" t="0" r="r" b="b"/>
              <a:pathLst>
                <a:path w="2" h="4">
                  <a:moveTo>
                    <a:pt x="2" y="4"/>
                  </a:moveTo>
                  <a:lnTo>
                    <a:pt x="2" y="4"/>
                  </a:lnTo>
                  <a:lnTo>
                    <a:pt x="2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2" y="4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0" y="2"/>
                  </a:lnTo>
                  <a:lnTo>
                    <a:pt x="2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97" name="Freeform 1519"/>
            <p:cNvSpPr>
              <a:spLocks/>
            </p:cNvSpPr>
            <p:nvPr userDrawn="1"/>
          </p:nvSpPr>
          <p:spPr bwMode="auto">
            <a:xfrm>
              <a:off x="447" y="316"/>
              <a:ext cx="2" cy="4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1" y="1"/>
                </a:cxn>
                <a:cxn ang="0">
                  <a:pos x="0" y="0"/>
                </a:cxn>
                <a:cxn ang="0">
                  <a:pos x="0" y="1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98" name="Freeform 1520"/>
            <p:cNvSpPr>
              <a:spLocks/>
            </p:cNvSpPr>
            <p:nvPr userDrawn="1"/>
          </p:nvSpPr>
          <p:spPr bwMode="auto">
            <a:xfrm>
              <a:off x="447" y="316"/>
              <a:ext cx="2" cy="4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99" name="Freeform 1521"/>
            <p:cNvSpPr>
              <a:spLocks/>
            </p:cNvSpPr>
            <p:nvPr userDrawn="1"/>
          </p:nvSpPr>
          <p:spPr bwMode="auto">
            <a:xfrm>
              <a:off x="443" y="304"/>
              <a:ext cx="2" cy="4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1" y="1"/>
                </a:cxn>
                <a:cxn ang="0">
                  <a:pos x="1" y="2"/>
                </a:cxn>
                <a:cxn ang="0">
                  <a:pos x="0" y="0"/>
                </a:cxn>
                <a:cxn ang="0">
                  <a:pos x="0" y="1"/>
                </a:cxn>
              </a:cxnLst>
              <a:rect l="0" t="0" r="r" b="b"/>
              <a:pathLst>
                <a:path w="1" h="2">
                  <a:moveTo>
                    <a:pt x="0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1" y="1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00" name="Freeform 1522"/>
            <p:cNvSpPr>
              <a:spLocks/>
            </p:cNvSpPr>
            <p:nvPr userDrawn="1"/>
          </p:nvSpPr>
          <p:spPr bwMode="auto">
            <a:xfrm>
              <a:off x="443" y="304"/>
              <a:ext cx="4" cy="4"/>
            </a:xfrm>
            <a:custGeom>
              <a:avLst/>
              <a:gdLst/>
              <a:ahLst/>
              <a:cxnLst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2" y="2"/>
                </a:cxn>
                <a:cxn ang="0">
                  <a:pos x="2" y="1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1" y="1"/>
                </a:cxn>
              </a:cxnLst>
              <a:rect l="0" t="0" r="r" b="b"/>
              <a:pathLst>
                <a:path w="2" h="2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01" name="Freeform 1523"/>
            <p:cNvSpPr>
              <a:spLocks/>
            </p:cNvSpPr>
            <p:nvPr userDrawn="1"/>
          </p:nvSpPr>
          <p:spPr bwMode="auto">
            <a:xfrm>
              <a:off x="445" y="304"/>
              <a:ext cx="4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02" name="Freeform 1524"/>
            <p:cNvSpPr>
              <a:spLocks/>
            </p:cNvSpPr>
            <p:nvPr userDrawn="1"/>
          </p:nvSpPr>
          <p:spPr bwMode="auto">
            <a:xfrm>
              <a:off x="445" y="302"/>
              <a:ext cx="4" cy="4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4"/>
                </a:cxn>
              </a:cxnLst>
              <a:rect l="0" t="0" r="r" b="b"/>
              <a:pathLst>
                <a:path h="4">
                  <a:moveTo>
                    <a:pt x="0" y="4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03" name="Freeform 1525"/>
            <p:cNvSpPr>
              <a:spLocks/>
            </p:cNvSpPr>
            <p:nvPr userDrawn="1"/>
          </p:nvSpPr>
          <p:spPr bwMode="auto">
            <a:xfrm>
              <a:off x="439" y="294"/>
              <a:ext cx="4" cy="10"/>
            </a:xfrm>
            <a:custGeom>
              <a:avLst/>
              <a:gdLst/>
              <a:ahLst/>
              <a:cxnLst>
                <a:cxn ang="0">
                  <a:pos x="2" y="5"/>
                </a:cxn>
                <a:cxn ang="0">
                  <a:pos x="3" y="4"/>
                </a:cxn>
                <a:cxn ang="0">
                  <a:pos x="3" y="5"/>
                </a:cxn>
                <a:cxn ang="0">
                  <a:pos x="3" y="4"/>
                </a:cxn>
                <a:cxn ang="0">
                  <a:pos x="3" y="3"/>
                </a:cxn>
                <a:cxn ang="0">
                  <a:pos x="3" y="3"/>
                </a:cxn>
                <a:cxn ang="0">
                  <a:pos x="3" y="3"/>
                </a:cxn>
                <a:cxn ang="0">
                  <a:pos x="3" y="3"/>
                </a:cxn>
                <a:cxn ang="0">
                  <a:pos x="0" y="0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2" y="5"/>
                </a:cxn>
              </a:cxnLst>
              <a:rect l="0" t="0" r="r" b="b"/>
              <a:pathLst>
                <a:path w="3" h="5">
                  <a:moveTo>
                    <a:pt x="2" y="5"/>
                  </a:moveTo>
                  <a:cubicBezTo>
                    <a:pt x="2" y="5"/>
                    <a:pt x="3" y="5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2"/>
                    <a:pt x="1" y="1"/>
                    <a:pt x="0" y="0"/>
                  </a:cubicBezTo>
                  <a:cubicBezTo>
                    <a:pt x="1" y="1"/>
                    <a:pt x="2" y="2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3" y="4"/>
                    <a:pt x="2" y="4"/>
                    <a:pt x="2" y="5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04" name="Freeform 1526"/>
            <p:cNvSpPr>
              <a:spLocks/>
            </p:cNvSpPr>
            <p:nvPr userDrawn="1"/>
          </p:nvSpPr>
          <p:spPr bwMode="auto">
            <a:xfrm>
              <a:off x="439" y="294"/>
              <a:ext cx="4" cy="10"/>
            </a:xfrm>
            <a:custGeom>
              <a:avLst/>
              <a:gdLst/>
              <a:ahLst/>
              <a:cxnLst>
                <a:cxn ang="0">
                  <a:pos x="2" y="5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3" y="5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3" y="5"/>
                </a:cxn>
                <a:cxn ang="0">
                  <a:pos x="2" y="5"/>
                </a:cxn>
                <a:cxn ang="0">
                  <a:pos x="3" y="4"/>
                </a:cxn>
                <a:cxn ang="0">
                  <a:pos x="3" y="5"/>
                </a:cxn>
                <a:cxn ang="0">
                  <a:pos x="3" y="4"/>
                </a:cxn>
                <a:cxn ang="0">
                  <a:pos x="3" y="4"/>
                </a:cxn>
                <a:cxn ang="0">
                  <a:pos x="3" y="4"/>
                </a:cxn>
                <a:cxn ang="0">
                  <a:pos x="3" y="4"/>
                </a:cxn>
                <a:cxn ang="0">
                  <a:pos x="3" y="3"/>
                </a:cxn>
                <a:cxn ang="0">
                  <a:pos x="3" y="4"/>
                </a:cxn>
                <a:cxn ang="0">
                  <a:pos x="3" y="3"/>
                </a:cxn>
                <a:cxn ang="0">
                  <a:pos x="3" y="3"/>
                </a:cxn>
                <a:cxn ang="0">
                  <a:pos x="3" y="3"/>
                </a:cxn>
                <a:cxn ang="0">
                  <a:pos x="3" y="3"/>
                </a:cxn>
                <a:cxn ang="0">
                  <a:pos x="0" y="0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2" y="4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2" y="4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0" y="0"/>
                </a:cxn>
                <a:cxn ang="0">
                  <a:pos x="3" y="3"/>
                </a:cxn>
                <a:cxn ang="0">
                  <a:pos x="3" y="3"/>
                </a:cxn>
                <a:cxn ang="0">
                  <a:pos x="3" y="3"/>
                </a:cxn>
                <a:cxn ang="0">
                  <a:pos x="3" y="4"/>
                </a:cxn>
                <a:cxn ang="0">
                  <a:pos x="3" y="3"/>
                </a:cxn>
                <a:cxn ang="0">
                  <a:pos x="3" y="3"/>
                </a:cxn>
                <a:cxn ang="0">
                  <a:pos x="3" y="4"/>
                </a:cxn>
                <a:cxn ang="0">
                  <a:pos x="3" y="4"/>
                </a:cxn>
                <a:cxn ang="0">
                  <a:pos x="3" y="4"/>
                </a:cxn>
                <a:cxn ang="0">
                  <a:pos x="3" y="4"/>
                </a:cxn>
                <a:cxn ang="0">
                  <a:pos x="3" y="4"/>
                </a:cxn>
                <a:cxn ang="0">
                  <a:pos x="3" y="4"/>
                </a:cxn>
                <a:cxn ang="0">
                  <a:pos x="3" y="3"/>
                </a:cxn>
                <a:cxn ang="0">
                  <a:pos x="3" y="3"/>
                </a:cxn>
                <a:cxn ang="0">
                  <a:pos x="3" y="4"/>
                </a:cxn>
                <a:cxn ang="0">
                  <a:pos x="3" y="4"/>
                </a:cxn>
                <a:cxn ang="0">
                  <a:pos x="3" y="5"/>
                </a:cxn>
                <a:cxn ang="0">
                  <a:pos x="3" y="4"/>
                </a:cxn>
                <a:cxn ang="0">
                  <a:pos x="3" y="4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2" y="5"/>
                </a:cxn>
              </a:cxnLst>
              <a:rect l="0" t="0" r="r" b="b"/>
              <a:pathLst>
                <a:path w="3" h="5">
                  <a:moveTo>
                    <a:pt x="2" y="5"/>
                  </a:move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3" y="5"/>
                    <a:pt x="3" y="5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2"/>
                    <a:pt x="2" y="1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2" y="2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1" y="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2" y="2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05" name="Freeform 1527"/>
            <p:cNvSpPr>
              <a:spLocks/>
            </p:cNvSpPr>
            <p:nvPr userDrawn="1"/>
          </p:nvSpPr>
          <p:spPr bwMode="auto">
            <a:xfrm>
              <a:off x="437" y="292"/>
              <a:ext cx="4" cy="4"/>
            </a:xfrm>
            <a:custGeom>
              <a:avLst/>
              <a:gdLst/>
              <a:ahLst/>
              <a:cxnLst>
                <a:cxn ang="0">
                  <a:pos x="1" y="1"/>
                </a:cxn>
                <a:cxn ang="0">
                  <a:pos x="1" y="2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" y="1"/>
                </a:cxn>
              </a:cxnLst>
              <a:rect l="0" t="0" r="r" b="b"/>
              <a:pathLst>
                <a:path w="1" h="2">
                  <a:moveTo>
                    <a:pt x="1" y="1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1" y="0"/>
                    <a:pt x="0" y="0"/>
                  </a:cubicBezTo>
                  <a:cubicBezTo>
                    <a:pt x="0" y="0"/>
                    <a:pt x="1" y="1"/>
                    <a:pt x="1" y="1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06" name="Freeform 1528"/>
            <p:cNvSpPr>
              <a:spLocks/>
            </p:cNvSpPr>
            <p:nvPr userDrawn="1"/>
          </p:nvSpPr>
          <p:spPr bwMode="auto">
            <a:xfrm>
              <a:off x="435" y="290"/>
              <a:ext cx="6" cy="6"/>
            </a:xfrm>
            <a:custGeom>
              <a:avLst/>
              <a:gdLst/>
              <a:ahLst/>
              <a:cxnLst>
                <a:cxn ang="0">
                  <a:pos x="2" y="3"/>
                </a:cxn>
                <a:cxn ang="0">
                  <a:pos x="2" y="3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3" y="2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3"/>
                </a:cxn>
                <a:cxn ang="0">
                  <a:pos x="2" y="2"/>
                </a:cxn>
                <a:cxn ang="0">
                  <a:pos x="2" y="2"/>
                </a:cxn>
              </a:cxnLst>
              <a:rect l="0" t="0" r="r" b="b"/>
              <a:pathLst>
                <a:path w="3" h="3">
                  <a:moveTo>
                    <a:pt x="2" y="2"/>
                  </a:moveTo>
                  <a:cubicBezTo>
                    <a:pt x="2" y="3"/>
                    <a:pt x="2" y="3"/>
                    <a:pt x="2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07" name="Freeform 1529"/>
            <p:cNvSpPr>
              <a:spLocks/>
            </p:cNvSpPr>
            <p:nvPr userDrawn="1"/>
          </p:nvSpPr>
          <p:spPr bwMode="auto">
            <a:xfrm>
              <a:off x="437" y="290"/>
              <a:ext cx="4" cy="2"/>
            </a:xfrm>
            <a:custGeom>
              <a:avLst/>
              <a:gdLst/>
              <a:ahLst/>
              <a:cxnLst>
                <a:cxn ang="0">
                  <a:pos x="1" y="1"/>
                </a:cxn>
                <a:cxn ang="0">
                  <a:pos x="1" y="1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1"/>
                    <a:pt x="0" y="0"/>
                    <a:pt x="1" y="1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08" name="Freeform 1530"/>
            <p:cNvSpPr>
              <a:spLocks/>
            </p:cNvSpPr>
            <p:nvPr userDrawn="1"/>
          </p:nvSpPr>
          <p:spPr bwMode="auto">
            <a:xfrm>
              <a:off x="437" y="290"/>
              <a:ext cx="4" cy="2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2"/>
                </a:cxn>
              </a:cxnLst>
              <a:rect l="0" t="0" r="r" b="b"/>
              <a:pathLst>
                <a:path w="2" h="2">
                  <a:moveTo>
                    <a:pt x="2" y="2"/>
                  </a:move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0" y="2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09" name="Freeform 1531"/>
            <p:cNvSpPr>
              <a:spLocks/>
            </p:cNvSpPr>
            <p:nvPr userDrawn="1"/>
          </p:nvSpPr>
          <p:spPr bwMode="auto">
            <a:xfrm>
              <a:off x="431" y="282"/>
              <a:ext cx="1" cy="2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0"/>
                </a:cxn>
                <a:cxn ang="0">
                  <a:pos x="0" y="2"/>
                </a:cxn>
              </a:cxnLst>
              <a:rect l="0" t="0" r="r" b="b"/>
              <a:pathLst>
                <a:path h="2">
                  <a:moveTo>
                    <a:pt x="0" y="2"/>
                  </a:move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10" name="Freeform 1532"/>
            <p:cNvSpPr>
              <a:spLocks/>
            </p:cNvSpPr>
            <p:nvPr userDrawn="1"/>
          </p:nvSpPr>
          <p:spPr bwMode="auto">
            <a:xfrm>
              <a:off x="431" y="282"/>
              <a:ext cx="2" cy="2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0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11" name="Freeform 1533"/>
            <p:cNvSpPr>
              <a:spLocks/>
            </p:cNvSpPr>
            <p:nvPr userDrawn="1"/>
          </p:nvSpPr>
          <p:spPr bwMode="auto">
            <a:xfrm>
              <a:off x="419" y="274"/>
              <a:ext cx="2" cy="1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0"/>
                </a:cxn>
                <a:cxn ang="0">
                  <a:pos x="2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12" name="Freeform 1534"/>
            <p:cNvSpPr>
              <a:spLocks/>
            </p:cNvSpPr>
            <p:nvPr userDrawn="1"/>
          </p:nvSpPr>
          <p:spPr bwMode="auto">
            <a:xfrm>
              <a:off x="419" y="272"/>
              <a:ext cx="2" cy="2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</a:cxnLst>
              <a:rect l="0" t="0" r="r" b="b"/>
              <a:pathLst>
                <a:path w="2" h="2">
                  <a:moveTo>
                    <a:pt x="2" y="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13" name="Freeform 1535"/>
            <p:cNvSpPr>
              <a:spLocks/>
            </p:cNvSpPr>
            <p:nvPr userDrawn="1"/>
          </p:nvSpPr>
          <p:spPr bwMode="auto">
            <a:xfrm>
              <a:off x="425" y="284"/>
              <a:ext cx="10" cy="8"/>
            </a:xfrm>
            <a:custGeom>
              <a:avLst/>
              <a:gdLst/>
              <a:ahLst/>
              <a:cxnLst>
                <a:cxn ang="0">
                  <a:pos x="1" y="1"/>
                </a:cxn>
                <a:cxn ang="0">
                  <a:pos x="5" y="4"/>
                </a:cxn>
                <a:cxn ang="0">
                  <a:pos x="5" y="3"/>
                </a:cxn>
                <a:cxn ang="0">
                  <a:pos x="4" y="2"/>
                </a:cxn>
                <a:cxn ang="0">
                  <a:pos x="0" y="0"/>
                </a:cxn>
                <a:cxn ang="0">
                  <a:pos x="1" y="1"/>
                </a:cxn>
              </a:cxnLst>
              <a:rect l="0" t="0" r="r" b="b"/>
              <a:pathLst>
                <a:path w="5" h="4">
                  <a:moveTo>
                    <a:pt x="1" y="1"/>
                  </a:moveTo>
                  <a:cubicBezTo>
                    <a:pt x="2" y="2"/>
                    <a:pt x="4" y="3"/>
                    <a:pt x="5" y="4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4" y="3"/>
                    <a:pt x="4" y="2"/>
                    <a:pt x="4" y="2"/>
                  </a:cubicBezTo>
                  <a:cubicBezTo>
                    <a:pt x="3" y="1"/>
                    <a:pt x="2" y="1"/>
                    <a:pt x="0" y="0"/>
                  </a:cubicBezTo>
                  <a:cubicBezTo>
                    <a:pt x="1" y="1"/>
                    <a:pt x="1" y="1"/>
                    <a:pt x="1" y="1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14" name="Freeform 1536"/>
            <p:cNvSpPr>
              <a:spLocks/>
            </p:cNvSpPr>
            <p:nvPr userDrawn="1"/>
          </p:nvSpPr>
          <p:spPr bwMode="auto">
            <a:xfrm>
              <a:off x="425" y="284"/>
              <a:ext cx="12" cy="8"/>
            </a:xfrm>
            <a:custGeom>
              <a:avLst/>
              <a:gdLst/>
              <a:ahLst/>
              <a:cxnLst>
                <a:cxn ang="0">
                  <a:pos x="1" y="1"/>
                </a:cxn>
                <a:cxn ang="0">
                  <a:pos x="5" y="4"/>
                </a:cxn>
                <a:cxn ang="0">
                  <a:pos x="5" y="4"/>
                </a:cxn>
                <a:cxn ang="0">
                  <a:pos x="6" y="4"/>
                </a:cxn>
                <a:cxn ang="0">
                  <a:pos x="5" y="3"/>
                </a:cxn>
                <a:cxn ang="0">
                  <a:pos x="5" y="3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4" y="3"/>
                </a:cxn>
                <a:cxn ang="0">
                  <a:pos x="5" y="3"/>
                </a:cxn>
                <a:cxn ang="0">
                  <a:pos x="5" y="3"/>
                </a:cxn>
                <a:cxn ang="0">
                  <a:pos x="5" y="3"/>
                </a:cxn>
                <a:cxn ang="0">
                  <a:pos x="5" y="4"/>
                </a:cxn>
                <a:cxn ang="0">
                  <a:pos x="5" y="4"/>
                </a:cxn>
                <a:cxn ang="0">
                  <a:pos x="5" y="3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1"/>
                </a:cxn>
              </a:cxnLst>
              <a:rect l="0" t="0" r="r" b="b"/>
              <a:pathLst>
                <a:path w="6" h="4">
                  <a:moveTo>
                    <a:pt x="1" y="1"/>
                  </a:moveTo>
                  <a:cubicBezTo>
                    <a:pt x="2" y="2"/>
                    <a:pt x="4" y="3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3" y="1"/>
                    <a:pt x="2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1"/>
                    <a:pt x="3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4" y="3"/>
                    <a:pt x="4" y="3"/>
                  </a:cubicBezTo>
                  <a:cubicBezTo>
                    <a:pt x="4" y="3"/>
                    <a:pt x="5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4" y="2"/>
                    <a:pt x="3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15" name="Freeform 1537"/>
            <p:cNvSpPr>
              <a:spLocks/>
            </p:cNvSpPr>
            <p:nvPr userDrawn="1"/>
          </p:nvSpPr>
          <p:spPr bwMode="auto">
            <a:xfrm>
              <a:off x="391" y="266"/>
              <a:ext cx="2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16" name="Freeform 1538"/>
            <p:cNvSpPr>
              <a:spLocks/>
            </p:cNvSpPr>
            <p:nvPr userDrawn="1"/>
          </p:nvSpPr>
          <p:spPr bwMode="auto">
            <a:xfrm>
              <a:off x="389" y="266"/>
              <a:ext cx="4" cy="2"/>
            </a:xfrm>
            <a:custGeom>
              <a:avLst/>
              <a:gdLst/>
              <a:ahLst/>
              <a:cxnLst>
                <a:cxn ang="0">
                  <a:pos x="1" y="1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1"/>
                </a:cxn>
              </a:cxnLst>
              <a:rect l="0" t="0" r="r" b="b"/>
              <a:pathLst>
                <a:path w="2" h="1">
                  <a:moveTo>
                    <a:pt x="1" y="1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17" name="Freeform 1539"/>
            <p:cNvSpPr>
              <a:spLocks/>
            </p:cNvSpPr>
            <p:nvPr userDrawn="1"/>
          </p:nvSpPr>
          <p:spPr bwMode="auto">
            <a:xfrm>
              <a:off x="387" y="262"/>
              <a:ext cx="2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0" y="0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1"/>
                    <a:pt x="1" y="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18" name="Freeform 1540"/>
            <p:cNvSpPr>
              <a:spLocks/>
            </p:cNvSpPr>
            <p:nvPr userDrawn="1"/>
          </p:nvSpPr>
          <p:spPr bwMode="auto">
            <a:xfrm>
              <a:off x="385" y="262"/>
              <a:ext cx="4" cy="2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2" y="2"/>
                </a:cxn>
                <a:cxn ang="0">
                  <a:pos x="4" y="2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4" y="2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2" y="2"/>
                </a:cxn>
              </a:cxnLst>
              <a:rect l="0" t="0" r="r" b="b"/>
              <a:pathLst>
                <a:path w="4" h="2">
                  <a:moveTo>
                    <a:pt x="2" y="2"/>
                  </a:moveTo>
                  <a:lnTo>
                    <a:pt x="2" y="2"/>
                  </a:lnTo>
                  <a:lnTo>
                    <a:pt x="4" y="2"/>
                  </a:lnTo>
                  <a:lnTo>
                    <a:pt x="4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4" y="2"/>
                  </a:lnTo>
                  <a:lnTo>
                    <a:pt x="4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19" name="Freeform 1541"/>
            <p:cNvSpPr>
              <a:spLocks/>
            </p:cNvSpPr>
            <p:nvPr userDrawn="1"/>
          </p:nvSpPr>
          <p:spPr bwMode="auto">
            <a:xfrm>
              <a:off x="385" y="262"/>
              <a:ext cx="4" cy="4"/>
            </a:xfrm>
            <a:custGeom>
              <a:avLst/>
              <a:gdLst/>
              <a:ahLst/>
              <a:cxnLst>
                <a:cxn ang="0">
                  <a:pos x="1" y="2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1" y="2"/>
                </a:cxn>
              </a:cxnLst>
              <a:rect l="0" t="0" r="r" b="b"/>
              <a:pathLst>
                <a:path w="2" h="2">
                  <a:moveTo>
                    <a:pt x="1" y="2"/>
                  </a:moveTo>
                  <a:cubicBezTo>
                    <a:pt x="2" y="2"/>
                    <a:pt x="1" y="0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2"/>
                    <a:pt x="1" y="2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20" name="Freeform 1542"/>
            <p:cNvSpPr>
              <a:spLocks/>
            </p:cNvSpPr>
            <p:nvPr userDrawn="1"/>
          </p:nvSpPr>
          <p:spPr bwMode="auto">
            <a:xfrm>
              <a:off x="383" y="262"/>
              <a:ext cx="4" cy="4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2" y="2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2" y="1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2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2" y="1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</a:cxnLst>
              <a:rect l="0" t="0" r="r" b="b"/>
              <a:pathLst>
                <a:path w="3" h="2">
                  <a:moveTo>
                    <a:pt x="2" y="2"/>
                  </a:moveTo>
                  <a:cubicBezTo>
                    <a:pt x="2" y="2"/>
                    <a:pt x="2" y="2"/>
                    <a:pt x="2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2"/>
                    <a:pt x="1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21" name="Freeform 1543"/>
            <p:cNvSpPr>
              <a:spLocks/>
            </p:cNvSpPr>
            <p:nvPr userDrawn="1"/>
          </p:nvSpPr>
          <p:spPr bwMode="auto">
            <a:xfrm>
              <a:off x="369" y="270"/>
              <a:ext cx="4" cy="2"/>
            </a:xfrm>
            <a:custGeom>
              <a:avLst/>
              <a:gdLst/>
              <a:ahLst/>
              <a:cxnLst>
                <a:cxn ang="0">
                  <a:pos x="2" y="1"/>
                </a:cxn>
                <a:cxn ang="0">
                  <a:pos x="0" y="0"/>
                </a:cxn>
                <a:cxn ang="0">
                  <a:pos x="2" y="1"/>
                </a:cxn>
              </a:cxnLst>
              <a:rect l="0" t="0" r="r" b="b"/>
              <a:pathLst>
                <a:path w="2" h="1">
                  <a:moveTo>
                    <a:pt x="2" y="1"/>
                  </a:moveTo>
                  <a:cubicBezTo>
                    <a:pt x="2" y="0"/>
                    <a:pt x="1" y="0"/>
                    <a:pt x="0" y="0"/>
                  </a:cubicBezTo>
                  <a:cubicBezTo>
                    <a:pt x="0" y="0"/>
                    <a:pt x="1" y="1"/>
                    <a:pt x="2" y="1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22" name="Freeform 1544"/>
            <p:cNvSpPr>
              <a:spLocks/>
            </p:cNvSpPr>
            <p:nvPr userDrawn="1"/>
          </p:nvSpPr>
          <p:spPr bwMode="auto">
            <a:xfrm>
              <a:off x="369" y="268"/>
              <a:ext cx="4" cy="4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1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2" y="2"/>
                </a:cxn>
              </a:cxnLst>
              <a:rect l="0" t="0" r="r" b="b"/>
              <a:pathLst>
                <a:path w="2" h="2">
                  <a:moveTo>
                    <a:pt x="2" y="2"/>
                  </a:moveTo>
                  <a:cubicBezTo>
                    <a:pt x="2" y="2"/>
                    <a:pt x="2" y="2"/>
                    <a:pt x="2" y="2"/>
                  </a:cubicBezTo>
                  <a:cubicBezTo>
                    <a:pt x="2" y="1"/>
                    <a:pt x="1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2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2"/>
                    <a:pt x="2" y="2"/>
                    <a:pt x="2" y="2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23" name="Freeform 1545"/>
            <p:cNvSpPr>
              <a:spLocks/>
            </p:cNvSpPr>
            <p:nvPr userDrawn="1"/>
          </p:nvSpPr>
          <p:spPr bwMode="auto">
            <a:xfrm>
              <a:off x="361" y="268"/>
              <a:ext cx="8" cy="4"/>
            </a:xfrm>
            <a:custGeom>
              <a:avLst/>
              <a:gdLst/>
              <a:ahLst/>
              <a:cxnLst>
                <a:cxn ang="0">
                  <a:pos x="1" y="2"/>
                </a:cxn>
                <a:cxn ang="0">
                  <a:pos x="4" y="2"/>
                </a:cxn>
                <a:cxn ang="0">
                  <a:pos x="0" y="0"/>
                </a:cxn>
                <a:cxn ang="0">
                  <a:pos x="1" y="2"/>
                </a:cxn>
              </a:cxnLst>
              <a:rect l="0" t="0" r="r" b="b"/>
              <a:pathLst>
                <a:path w="4" h="2">
                  <a:moveTo>
                    <a:pt x="1" y="2"/>
                  </a:moveTo>
                  <a:cubicBezTo>
                    <a:pt x="2" y="2"/>
                    <a:pt x="4" y="2"/>
                    <a:pt x="4" y="2"/>
                  </a:cubicBezTo>
                  <a:cubicBezTo>
                    <a:pt x="3" y="1"/>
                    <a:pt x="2" y="0"/>
                    <a:pt x="0" y="0"/>
                  </a:cubicBezTo>
                  <a:cubicBezTo>
                    <a:pt x="1" y="1"/>
                    <a:pt x="1" y="1"/>
                    <a:pt x="1" y="2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24" name="Freeform 1546"/>
            <p:cNvSpPr>
              <a:spLocks/>
            </p:cNvSpPr>
            <p:nvPr userDrawn="1"/>
          </p:nvSpPr>
          <p:spPr bwMode="auto">
            <a:xfrm>
              <a:off x="361" y="268"/>
              <a:ext cx="10" cy="4"/>
            </a:xfrm>
            <a:custGeom>
              <a:avLst/>
              <a:gdLst/>
              <a:ahLst/>
              <a:cxnLst>
                <a:cxn ang="0">
                  <a:pos x="1" y="2"/>
                </a:cxn>
                <a:cxn ang="0">
                  <a:pos x="3" y="2"/>
                </a:cxn>
                <a:cxn ang="0">
                  <a:pos x="5" y="2"/>
                </a:cxn>
                <a:cxn ang="0">
                  <a:pos x="5" y="1"/>
                </a:cxn>
                <a:cxn ang="0">
                  <a:pos x="5" y="1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" y="2"/>
                </a:cxn>
                <a:cxn ang="0">
                  <a:pos x="2" y="2"/>
                </a:cxn>
                <a:cxn ang="0">
                  <a:pos x="2" y="1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4" y="1"/>
                </a:cxn>
                <a:cxn ang="0">
                  <a:pos x="3" y="2"/>
                </a:cxn>
                <a:cxn ang="0">
                  <a:pos x="1" y="1"/>
                </a:cxn>
                <a:cxn ang="0">
                  <a:pos x="1" y="2"/>
                </a:cxn>
                <a:cxn ang="0">
                  <a:pos x="1" y="2"/>
                </a:cxn>
              </a:cxnLst>
              <a:rect l="0" t="0" r="r" b="b"/>
              <a:pathLst>
                <a:path w="5" h="2">
                  <a:moveTo>
                    <a:pt x="1" y="2"/>
                  </a:moveTo>
                  <a:cubicBezTo>
                    <a:pt x="2" y="2"/>
                    <a:pt x="3" y="2"/>
                    <a:pt x="3" y="2"/>
                  </a:cubicBezTo>
                  <a:cubicBezTo>
                    <a:pt x="4" y="2"/>
                    <a:pt x="4" y="2"/>
                    <a:pt x="5" y="2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" y="1"/>
                    <a:pt x="2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1" y="1"/>
                    <a:pt x="1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1"/>
                    <a:pt x="1" y="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1"/>
                    <a:pt x="3" y="1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2"/>
                    <a:pt x="4" y="2"/>
                    <a:pt x="3" y="2"/>
                  </a:cubicBezTo>
                  <a:cubicBezTo>
                    <a:pt x="3" y="2"/>
                    <a:pt x="2" y="2"/>
                    <a:pt x="1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25" name="Freeform 1547"/>
            <p:cNvSpPr>
              <a:spLocks/>
            </p:cNvSpPr>
            <p:nvPr userDrawn="1"/>
          </p:nvSpPr>
          <p:spPr bwMode="auto">
            <a:xfrm>
              <a:off x="367" y="302"/>
              <a:ext cx="2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26" name="Freeform 1548"/>
            <p:cNvSpPr>
              <a:spLocks/>
            </p:cNvSpPr>
            <p:nvPr userDrawn="1"/>
          </p:nvSpPr>
          <p:spPr bwMode="auto">
            <a:xfrm>
              <a:off x="367" y="300"/>
              <a:ext cx="2" cy="4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2" h="2">
                  <a:moveTo>
                    <a:pt x="0" y="2"/>
                  </a:moveTo>
                  <a:lnTo>
                    <a:pt x="0" y="2"/>
                  </a:lnTo>
                  <a:lnTo>
                    <a:pt x="2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27" name="Freeform 1549"/>
            <p:cNvSpPr>
              <a:spLocks/>
            </p:cNvSpPr>
            <p:nvPr userDrawn="1"/>
          </p:nvSpPr>
          <p:spPr bwMode="auto">
            <a:xfrm>
              <a:off x="339" y="339"/>
              <a:ext cx="2" cy="2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1" y="0"/>
                </a:cxn>
                <a:cxn ang="0">
                  <a:pos x="0" y="1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1" y="1"/>
                    <a:pt x="1" y="1"/>
                    <a:pt x="1" y="0"/>
                  </a:cubicBezTo>
                  <a:cubicBezTo>
                    <a:pt x="0" y="1"/>
                    <a:pt x="1" y="1"/>
                    <a:pt x="0" y="1"/>
                  </a:cubicBezTo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28" name="Freeform 1550"/>
            <p:cNvSpPr>
              <a:spLocks/>
            </p:cNvSpPr>
            <p:nvPr userDrawn="1"/>
          </p:nvSpPr>
          <p:spPr bwMode="auto">
            <a:xfrm>
              <a:off x="339" y="339"/>
              <a:ext cx="2" cy="2"/>
            </a:xfrm>
            <a:custGeom>
              <a:avLst/>
              <a:gdLst/>
              <a:ahLst/>
              <a:cxnLst>
                <a:cxn ang="0">
                  <a:pos x="1" y="1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1" y="1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29" name="Freeform 1551"/>
            <p:cNvSpPr>
              <a:spLocks/>
            </p:cNvSpPr>
            <p:nvPr userDrawn="1"/>
          </p:nvSpPr>
          <p:spPr bwMode="auto">
            <a:xfrm>
              <a:off x="351" y="337"/>
              <a:ext cx="2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0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30" name="Freeform 1552"/>
            <p:cNvSpPr>
              <a:spLocks/>
            </p:cNvSpPr>
            <p:nvPr userDrawn="1"/>
          </p:nvSpPr>
          <p:spPr bwMode="auto">
            <a:xfrm>
              <a:off x="351" y="337"/>
              <a:ext cx="2" cy="2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"/>
                </a:cxn>
              </a:cxnLst>
              <a:rect l="0" t="0" r="r" b="b"/>
              <a:pathLst>
                <a:path w="2" h="2">
                  <a:moveTo>
                    <a:pt x="0" y="2"/>
                  </a:moveTo>
                  <a:lnTo>
                    <a:pt x="2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31" name="Freeform 1553"/>
            <p:cNvSpPr>
              <a:spLocks/>
            </p:cNvSpPr>
            <p:nvPr userDrawn="1"/>
          </p:nvSpPr>
          <p:spPr bwMode="auto">
            <a:xfrm>
              <a:off x="353" y="334"/>
              <a:ext cx="2" cy="3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0" y="0"/>
                </a:cxn>
                <a:cxn ang="0">
                  <a:pos x="0" y="1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0" y="1"/>
                    <a:pt x="1" y="1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32" name="Freeform 1554"/>
            <p:cNvSpPr>
              <a:spLocks/>
            </p:cNvSpPr>
            <p:nvPr userDrawn="1"/>
          </p:nvSpPr>
          <p:spPr bwMode="auto">
            <a:xfrm>
              <a:off x="353" y="334"/>
              <a:ext cx="2" cy="3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0" y="3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0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</a:cxnLst>
              <a:rect l="0" t="0" r="r" b="b"/>
              <a:pathLst>
                <a:path w="2" h="3">
                  <a:moveTo>
                    <a:pt x="0" y="3"/>
                  </a:moveTo>
                  <a:lnTo>
                    <a:pt x="0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33" name="Freeform 1555"/>
            <p:cNvSpPr>
              <a:spLocks/>
            </p:cNvSpPr>
            <p:nvPr userDrawn="1"/>
          </p:nvSpPr>
          <p:spPr bwMode="auto">
            <a:xfrm>
              <a:off x="353" y="337"/>
              <a:ext cx="1" cy="2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0" y="0"/>
                </a:cxn>
                <a:cxn ang="0">
                  <a:pos x="0" y="1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1"/>
                    <a:pt x="0" y="1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34" name="Freeform 1556"/>
            <p:cNvSpPr>
              <a:spLocks/>
            </p:cNvSpPr>
            <p:nvPr userDrawn="1"/>
          </p:nvSpPr>
          <p:spPr bwMode="auto">
            <a:xfrm>
              <a:off x="353" y="337"/>
              <a:ext cx="2" cy="2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2" h="2">
                  <a:moveTo>
                    <a:pt x="0" y="2"/>
                  </a:move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35" name="Freeform 1557"/>
            <p:cNvSpPr>
              <a:spLocks/>
            </p:cNvSpPr>
            <p:nvPr userDrawn="1"/>
          </p:nvSpPr>
          <p:spPr bwMode="auto">
            <a:xfrm>
              <a:off x="353" y="337"/>
              <a:ext cx="2" cy="2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2" h="2">
                  <a:moveTo>
                    <a:pt x="0" y="2"/>
                  </a:move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36" name="Freeform 1558"/>
            <p:cNvSpPr>
              <a:spLocks/>
            </p:cNvSpPr>
            <p:nvPr userDrawn="1"/>
          </p:nvSpPr>
          <p:spPr bwMode="auto">
            <a:xfrm>
              <a:off x="359" y="328"/>
              <a:ext cx="2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0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37" name="Freeform 1559"/>
            <p:cNvSpPr>
              <a:spLocks/>
            </p:cNvSpPr>
            <p:nvPr userDrawn="1"/>
          </p:nvSpPr>
          <p:spPr bwMode="auto">
            <a:xfrm>
              <a:off x="359" y="326"/>
              <a:ext cx="2" cy="2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2" h="2">
                  <a:moveTo>
                    <a:pt x="0" y="2"/>
                  </a:move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38" name="Freeform 1560"/>
            <p:cNvSpPr>
              <a:spLocks/>
            </p:cNvSpPr>
            <p:nvPr userDrawn="1"/>
          </p:nvSpPr>
          <p:spPr bwMode="auto">
            <a:xfrm>
              <a:off x="359" y="326"/>
              <a:ext cx="2" cy="2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2" h="2">
                  <a:moveTo>
                    <a:pt x="0" y="2"/>
                  </a:move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39" name="Freeform 1561"/>
            <p:cNvSpPr>
              <a:spLocks/>
            </p:cNvSpPr>
            <p:nvPr userDrawn="1"/>
          </p:nvSpPr>
          <p:spPr bwMode="auto">
            <a:xfrm>
              <a:off x="359" y="326"/>
              <a:ext cx="1" cy="2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h="2">
                  <a:moveTo>
                    <a:pt x="0" y="2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40" name="Freeform 1562"/>
            <p:cNvSpPr>
              <a:spLocks/>
            </p:cNvSpPr>
            <p:nvPr userDrawn="1"/>
          </p:nvSpPr>
          <p:spPr bwMode="auto">
            <a:xfrm>
              <a:off x="359" y="326"/>
              <a:ext cx="1" cy="2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h="2">
                  <a:moveTo>
                    <a:pt x="0" y="2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41" name="Freeform 1563"/>
            <p:cNvSpPr>
              <a:spLocks/>
            </p:cNvSpPr>
            <p:nvPr userDrawn="1"/>
          </p:nvSpPr>
          <p:spPr bwMode="auto">
            <a:xfrm>
              <a:off x="337" y="337"/>
              <a:ext cx="10" cy="14"/>
            </a:xfrm>
            <a:custGeom>
              <a:avLst/>
              <a:gdLst/>
              <a:ahLst/>
              <a:cxnLst>
                <a:cxn ang="0">
                  <a:pos x="2" y="7"/>
                </a:cxn>
                <a:cxn ang="0">
                  <a:pos x="5" y="5"/>
                </a:cxn>
                <a:cxn ang="0">
                  <a:pos x="5" y="5"/>
                </a:cxn>
                <a:cxn ang="0">
                  <a:pos x="4" y="4"/>
                </a:cxn>
                <a:cxn ang="0">
                  <a:pos x="2" y="2"/>
                </a:cxn>
                <a:cxn ang="0">
                  <a:pos x="2" y="1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1" y="2"/>
                </a:cxn>
                <a:cxn ang="0">
                  <a:pos x="1" y="3"/>
                </a:cxn>
                <a:cxn ang="0">
                  <a:pos x="1" y="3"/>
                </a:cxn>
                <a:cxn ang="0">
                  <a:pos x="1" y="3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2" y="4"/>
                </a:cxn>
                <a:cxn ang="0">
                  <a:pos x="2" y="6"/>
                </a:cxn>
                <a:cxn ang="0">
                  <a:pos x="3" y="5"/>
                </a:cxn>
                <a:cxn ang="0">
                  <a:pos x="2" y="7"/>
                </a:cxn>
              </a:cxnLst>
              <a:rect l="0" t="0" r="r" b="b"/>
              <a:pathLst>
                <a:path w="5" h="7">
                  <a:moveTo>
                    <a:pt x="2" y="7"/>
                  </a:moveTo>
                  <a:cubicBezTo>
                    <a:pt x="3" y="6"/>
                    <a:pt x="4" y="6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4"/>
                    <a:pt x="5" y="4"/>
                    <a:pt x="4" y="4"/>
                  </a:cubicBezTo>
                  <a:cubicBezTo>
                    <a:pt x="4" y="3"/>
                    <a:pt x="3" y="2"/>
                    <a:pt x="2" y="2"/>
                  </a:cubicBezTo>
                  <a:cubicBezTo>
                    <a:pt x="2" y="2"/>
                    <a:pt x="2" y="1"/>
                    <a:pt x="2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4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4"/>
                    <a:pt x="3" y="4"/>
                    <a:pt x="2" y="4"/>
                  </a:cubicBezTo>
                  <a:cubicBezTo>
                    <a:pt x="2" y="5"/>
                    <a:pt x="2" y="5"/>
                    <a:pt x="2" y="6"/>
                  </a:cubicBezTo>
                  <a:cubicBezTo>
                    <a:pt x="2" y="5"/>
                    <a:pt x="3" y="6"/>
                    <a:pt x="3" y="5"/>
                  </a:cubicBezTo>
                  <a:cubicBezTo>
                    <a:pt x="3" y="6"/>
                    <a:pt x="3" y="6"/>
                    <a:pt x="2" y="7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42" name="Freeform 1564"/>
            <p:cNvSpPr>
              <a:spLocks/>
            </p:cNvSpPr>
            <p:nvPr userDrawn="1"/>
          </p:nvSpPr>
          <p:spPr bwMode="auto">
            <a:xfrm>
              <a:off x="337" y="337"/>
              <a:ext cx="10" cy="14"/>
            </a:xfrm>
            <a:custGeom>
              <a:avLst/>
              <a:gdLst/>
              <a:ahLst/>
              <a:cxnLst>
                <a:cxn ang="0">
                  <a:pos x="5" y="5"/>
                </a:cxn>
                <a:cxn ang="0">
                  <a:pos x="5" y="5"/>
                </a:cxn>
                <a:cxn ang="0">
                  <a:pos x="5" y="4"/>
                </a:cxn>
                <a:cxn ang="0">
                  <a:pos x="4" y="4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1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1" y="2"/>
                </a:cxn>
                <a:cxn ang="0">
                  <a:pos x="0" y="3"/>
                </a:cxn>
                <a:cxn ang="0">
                  <a:pos x="1" y="3"/>
                </a:cxn>
                <a:cxn ang="0">
                  <a:pos x="1" y="3"/>
                </a:cxn>
                <a:cxn ang="0">
                  <a:pos x="2" y="3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2" y="5"/>
                </a:cxn>
                <a:cxn ang="0">
                  <a:pos x="2" y="6"/>
                </a:cxn>
                <a:cxn ang="0">
                  <a:pos x="3" y="5"/>
                </a:cxn>
                <a:cxn ang="0">
                  <a:pos x="2" y="7"/>
                </a:cxn>
                <a:cxn ang="0">
                  <a:pos x="3" y="5"/>
                </a:cxn>
                <a:cxn ang="0">
                  <a:pos x="2" y="6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3" y="4"/>
                </a:cxn>
                <a:cxn ang="0">
                  <a:pos x="2" y="3"/>
                </a:cxn>
                <a:cxn ang="0">
                  <a:pos x="1" y="3"/>
                </a:cxn>
                <a:cxn ang="0">
                  <a:pos x="1" y="3"/>
                </a:cxn>
                <a:cxn ang="0">
                  <a:pos x="1" y="3"/>
                </a:cxn>
                <a:cxn ang="0">
                  <a:pos x="1" y="3"/>
                </a:cxn>
                <a:cxn ang="0">
                  <a:pos x="1" y="3"/>
                </a:cxn>
                <a:cxn ang="0">
                  <a:pos x="1" y="3"/>
                </a:cxn>
                <a:cxn ang="0">
                  <a:pos x="0" y="2"/>
                </a:cxn>
                <a:cxn ang="0">
                  <a:pos x="1" y="2"/>
                </a:cxn>
                <a:cxn ang="0">
                  <a:pos x="0" y="2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1" y="2"/>
                </a:cxn>
                <a:cxn ang="0">
                  <a:pos x="4" y="4"/>
                </a:cxn>
                <a:cxn ang="0">
                  <a:pos x="4" y="4"/>
                </a:cxn>
                <a:cxn ang="0">
                  <a:pos x="4" y="5"/>
                </a:cxn>
                <a:cxn ang="0">
                  <a:pos x="5" y="5"/>
                </a:cxn>
                <a:cxn ang="0">
                  <a:pos x="2" y="7"/>
                </a:cxn>
              </a:cxnLst>
              <a:rect l="0" t="0" r="r" b="b"/>
              <a:pathLst>
                <a:path w="5" h="7">
                  <a:moveTo>
                    <a:pt x="2" y="7"/>
                  </a:moveTo>
                  <a:cubicBezTo>
                    <a:pt x="3" y="6"/>
                    <a:pt x="5" y="6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3"/>
                    <a:pt x="3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3" y="6"/>
                    <a:pt x="3" y="6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6"/>
                    <a:pt x="2" y="6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3" y="6"/>
                    <a:pt x="3" y="6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2" y="5"/>
                    <a:pt x="2" y="5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4" y="3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4" y="6"/>
                    <a:pt x="3" y="6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43" name="Freeform 1565"/>
            <p:cNvSpPr>
              <a:spLocks/>
            </p:cNvSpPr>
            <p:nvPr userDrawn="1"/>
          </p:nvSpPr>
          <p:spPr bwMode="auto">
            <a:xfrm>
              <a:off x="335" y="343"/>
              <a:ext cx="4" cy="8"/>
            </a:xfrm>
            <a:custGeom>
              <a:avLst/>
              <a:gdLst/>
              <a:ahLst/>
              <a:cxnLst>
                <a:cxn ang="0">
                  <a:pos x="1" y="3"/>
                </a:cxn>
                <a:cxn ang="0">
                  <a:pos x="2" y="1"/>
                </a:cxn>
                <a:cxn ang="0">
                  <a:pos x="1" y="2"/>
                </a:cxn>
                <a:cxn ang="0">
                  <a:pos x="1" y="3"/>
                </a:cxn>
              </a:cxnLst>
              <a:rect l="0" t="0" r="r" b="b"/>
              <a:pathLst>
                <a:path w="3" h="4">
                  <a:moveTo>
                    <a:pt x="1" y="3"/>
                  </a:moveTo>
                  <a:cubicBezTo>
                    <a:pt x="2" y="4"/>
                    <a:pt x="3" y="1"/>
                    <a:pt x="2" y="1"/>
                  </a:cubicBezTo>
                  <a:cubicBezTo>
                    <a:pt x="1" y="0"/>
                    <a:pt x="0" y="2"/>
                    <a:pt x="1" y="2"/>
                  </a:cubicBezTo>
                  <a:cubicBezTo>
                    <a:pt x="1" y="3"/>
                    <a:pt x="1" y="3"/>
                    <a:pt x="1" y="3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44" name="Freeform 1566"/>
            <p:cNvSpPr>
              <a:spLocks/>
            </p:cNvSpPr>
            <p:nvPr userDrawn="1"/>
          </p:nvSpPr>
          <p:spPr bwMode="auto">
            <a:xfrm>
              <a:off x="335" y="343"/>
              <a:ext cx="4" cy="8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1" y="4"/>
                </a:cxn>
                <a:cxn ang="0">
                  <a:pos x="3" y="2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1" y="3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2"/>
                </a:cxn>
                <a:cxn ang="0">
                  <a:pos x="2" y="3"/>
                </a:cxn>
                <a:cxn ang="0">
                  <a:pos x="1" y="3"/>
                </a:cxn>
                <a:cxn ang="0">
                  <a:pos x="1" y="3"/>
                </a:cxn>
                <a:cxn ang="0">
                  <a:pos x="0" y="3"/>
                </a:cxn>
                <a:cxn ang="0">
                  <a:pos x="0" y="3"/>
                </a:cxn>
              </a:cxnLst>
              <a:rect l="0" t="0" r="r" b="b"/>
              <a:pathLst>
                <a:path w="3" h="4">
                  <a:moveTo>
                    <a:pt x="0" y="3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2" y="4"/>
                    <a:pt x="3" y="2"/>
                    <a:pt x="3" y="2"/>
                  </a:cubicBezTo>
                  <a:cubicBezTo>
                    <a:pt x="3" y="1"/>
                    <a:pt x="2" y="1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2"/>
                  </a:cubicBezTo>
                  <a:cubicBezTo>
                    <a:pt x="2" y="2"/>
                    <a:pt x="2" y="2"/>
                    <a:pt x="2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45" name="Freeform 1567"/>
            <p:cNvSpPr>
              <a:spLocks/>
            </p:cNvSpPr>
            <p:nvPr userDrawn="1"/>
          </p:nvSpPr>
          <p:spPr bwMode="auto">
            <a:xfrm>
              <a:off x="359" y="355"/>
              <a:ext cx="1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46" name="Freeform 1568"/>
            <p:cNvSpPr>
              <a:spLocks/>
            </p:cNvSpPr>
            <p:nvPr userDrawn="1"/>
          </p:nvSpPr>
          <p:spPr bwMode="auto">
            <a:xfrm>
              <a:off x="357" y="353"/>
              <a:ext cx="4" cy="4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0" y="1"/>
                </a:cxn>
              </a:cxnLst>
              <a:rect l="0" t="0" r="r" b="b"/>
              <a:pathLst>
                <a:path w="1" h="2">
                  <a:moveTo>
                    <a:pt x="0" y="1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47" name="Freeform 1569"/>
            <p:cNvSpPr>
              <a:spLocks/>
            </p:cNvSpPr>
            <p:nvPr userDrawn="1"/>
          </p:nvSpPr>
          <p:spPr bwMode="auto">
            <a:xfrm>
              <a:off x="359" y="357"/>
              <a:ext cx="2" cy="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1"/>
                    <a:pt x="0" y="1"/>
                    <a:pt x="1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48" name="Freeform 1570"/>
            <p:cNvSpPr>
              <a:spLocks/>
            </p:cNvSpPr>
            <p:nvPr userDrawn="1"/>
          </p:nvSpPr>
          <p:spPr bwMode="auto">
            <a:xfrm>
              <a:off x="359" y="357"/>
              <a:ext cx="2" cy="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49" name="Freeform 1571"/>
            <p:cNvSpPr>
              <a:spLocks/>
            </p:cNvSpPr>
            <p:nvPr userDrawn="1"/>
          </p:nvSpPr>
          <p:spPr bwMode="auto">
            <a:xfrm>
              <a:off x="363" y="357"/>
              <a:ext cx="4" cy="4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2" y="1"/>
                </a:cxn>
                <a:cxn ang="0">
                  <a:pos x="2" y="0"/>
                </a:cxn>
                <a:cxn ang="0">
                  <a:pos x="0" y="1"/>
                </a:cxn>
              </a:cxnLst>
              <a:rect l="0" t="0" r="r" b="b"/>
              <a:pathLst>
                <a:path w="2" h="1">
                  <a:moveTo>
                    <a:pt x="0" y="1"/>
                  </a:moveTo>
                  <a:cubicBezTo>
                    <a:pt x="1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1"/>
                    <a:pt x="0" y="1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50" name="Freeform 1572"/>
            <p:cNvSpPr>
              <a:spLocks/>
            </p:cNvSpPr>
            <p:nvPr userDrawn="1"/>
          </p:nvSpPr>
          <p:spPr bwMode="auto">
            <a:xfrm>
              <a:off x="363" y="357"/>
              <a:ext cx="4" cy="4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1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0" y="1"/>
                </a:cxn>
              </a:cxnLst>
              <a:rect l="0" t="0" r="r" b="b"/>
              <a:pathLst>
                <a:path w="2" h="1">
                  <a:moveTo>
                    <a:pt x="0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0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51" name="Freeform 1573"/>
            <p:cNvSpPr>
              <a:spLocks/>
            </p:cNvSpPr>
            <p:nvPr userDrawn="1"/>
          </p:nvSpPr>
          <p:spPr bwMode="auto">
            <a:xfrm>
              <a:off x="371" y="355"/>
              <a:ext cx="4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1"/>
                </a:cxn>
                <a:cxn ang="0">
                  <a:pos x="1" y="0"/>
                </a:cxn>
                <a:cxn ang="0">
                  <a:pos x="0" y="0"/>
                </a:cxn>
              </a:cxnLst>
              <a:rect l="0" t="0" r="r" b="b"/>
              <a:pathLst>
                <a:path w="2" h="1">
                  <a:moveTo>
                    <a:pt x="0" y="0"/>
                  </a:moveTo>
                  <a:cubicBezTo>
                    <a:pt x="1" y="1"/>
                    <a:pt x="1" y="1"/>
                    <a:pt x="2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52" name="Freeform 1574"/>
            <p:cNvSpPr>
              <a:spLocks/>
            </p:cNvSpPr>
            <p:nvPr userDrawn="1"/>
          </p:nvSpPr>
          <p:spPr bwMode="auto">
            <a:xfrm>
              <a:off x="371" y="355"/>
              <a:ext cx="4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2" y="1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2" y="1"/>
                </a:cxn>
                <a:cxn ang="0">
                  <a:pos x="2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" h="1">
                  <a:moveTo>
                    <a:pt x="0" y="0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53" name="Freeform 1575"/>
            <p:cNvSpPr>
              <a:spLocks/>
            </p:cNvSpPr>
            <p:nvPr userDrawn="1"/>
          </p:nvSpPr>
          <p:spPr bwMode="auto">
            <a:xfrm>
              <a:off x="375" y="355"/>
              <a:ext cx="2" cy="2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1" y="0"/>
                </a:cxn>
                <a:cxn ang="0">
                  <a:pos x="0" y="1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1" y="1"/>
                    <a:pt x="1" y="1"/>
                    <a:pt x="1" y="0"/>
                  </a:cubicBezTo>
                  <a:cubicBezTo>
                    <a:pt x="1" y="1"/>
                    <a:pt x="0" y="1"/>
                    <a:pt x="0" y="1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54" name="Freeform 1576"/>
            <p:cNvSpPr>
              <a:spLocks/>
            </p:cNvSpPr>
            <p:nvPr userDrawn="1"/>
          </p:nvSpPr>
          <p:spPr bwMode="auto">
            <a:xfrm>
              <a:off x="375" y="355"/>
              <a:ext cx="4" cy="2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2" y="1"/>
                </a:cxn>
                <a:cxn ang="0">
                  <a:pos x="2" y="0"/>
                </a:cxn>
                <a:cxn ang="0">
                  <a:pos x="1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</a:cxnLst>
              <a:rect l="0" t="0" r="r" b="b"/>
              <a:pathLst>
                <a:path w="2" h="1">
                  <a:moveTo>
                    <a:pt x="0" y="1"/>
                  </a:moveTo>
                  <a:cubicBezTo>
                    <a:pt x="1" y="1"/>
                    <a:pt x="1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55" name="Freeform 1577"/>
            <p:cNvSpPr>
              <a:spLocks/>
            </p:cNvSpPr>
            <p:nvPr userDrawn="1"/>
          </p:nvSpPr>
          <p:spPr bwMode="auto">
            <a:xfrm>
              <a:off x="383" y="351"/>
              <a:ext cx="2" cy="2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1" y="0"/>
                </a:cxn>
                <a:cxn ang="0">
                  <a:pos x="0" y="1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1" y="1"/>
                    <a:pt x="1" y="1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56" name="Freeform 1578"/>
            <p:cNvSpPr>
              <a:spLocks/>
            </p:cNvSpPr>
            <p:nvPr userDrawn="1"/>
          </p:nvSpPr>
          <p:spPr bwMode="auto">
            <a:xfrm>
              <a:off x="383" y="351"/>
              <a:ext cx="2" cy="2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57" name="Freeform 1579"/>
            <p:cNvSpPr>
              <a:spLocks/>
            </p:cNvSpPr>
            <p:nvPr userDrawn="1"/>
          </p:nvSpPr>
          <p:spPr bwMode="auto">
            <a:xfrm>
              <a:off x="375" y="351"/>
              <a:ext cx="1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58" name="Freeform 1580"/>
            <p:cNvSpPr>
              <a:spLocks/>
            </p:cNvSpPr>
            <p:nvPr userDrawn="1"/>
          </p:nvSpPr>
          <p:spPr bwMode="auto">
            <a:xfrm>
              <a:off x="375" y="351"/>
              <a:ext cx="2" cy="2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"/>
                </a:cxn>
              </a:cxnLst>
              <a:rect l="0" t="0" r="r" b="b"/>
              <a:pathLst>
                <a:path w="2" h="2">
                  <a:moveTo>
                    <a:pt x="0" y="2"/>
                  </a:moveTo>
                  <a:lnTo>
                    <a:pt x="0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59" name="Line 1581"/>
            <p:cNvSpPr>
              <a:spLocks noChangeShapeType="1"/>
            </p:cNvSpPr>
            <p:nvPr userDrawn="1"/>
          </p:nvSpPr>
          <p:spPr bwMode="auto">
            <a:xfrm>
              <a:off x="375" y="353"/>
              <a:ext cx="1" cy="1"/>
            </a:xfrm>
            <a:prstGeom prst="line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60" name="Line 1582"/>
            <p:cNvSpPr>
              <a:spLocks noChangeShapeType="1"/>
            </p:cNvSpPr>
            <p:nvPr userDrawn="1"/>
          </p:nvSpPr>
          <p:spPr bwMode="auto">
            <a:xfrm>
              <a:off x="375" y="353"/>
              <a:ext cx="1" cy="1"/>
            </a:xfrm>
            <a:prstGeom prst="line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61" name="Freeform 1583"/>
            <p:cNvSpPr>
              <a:spLocks/>
            </p:cNvSpPr>
            <p:nvPr userDrawn="1"/>
          </p:nvSpPr>
          <p:spPr bwMode="auto">
            <a:xfrm>
              <a:off x="375" y="351"/>
              <a:ext cx="2" cy="2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2" h="2">
                  <a:moveTo>
                    <a:pt x="0" y="2"/>
                  </a:moveTo>
                  <a:lnTo>
                    <a:pt x="2" y="2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62" name="Freeform 1584"/>
            <p:cNvSpPr>
              <a:spLocks/>
            </p:cNvSpPr>
            <p:nvPr userDrawn="1"/>
          </p:nvSpPr>
          <p:spPr bwMode="auto">
            <a:xfrm>
              <a:off x="375" y="395"/>
              <a:ext cx="1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63" name="Freeform 1585"/>
            <p:cNvSpPr>
              <a:spLocks/>
            </p:cNvSpPr>
            <p:nvPr userDrawn="1"/>
          </p:nvSpPr>
          <p:spPr bwMode="auto">
            <a:xfrm>
              <a:off x="461" y="341"/>
              <a:ext cx="4" cy="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64" name="Freeform 1586"/>
            <p:cNvSpPr>
              <a:spLocks/>
            </p:cNvSpPr>
            <p:nvPr userDrawn="1"/>
          </p:nvSpPr>
          <p:spPr bwMode="auto">
            <a:xfrm>
              <a:off x="461" y="341"/>
              <a:ext cx="4" cy="4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2" y="0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65" name="Freeform 1587"/>
            <p:cNvSpPr>
              <a:spLocks/>
            </p:cNvSpPr>
            <p:nvPr userDrawn="1"/>
          </p:nvSpPr>
          <p:spPr bwMode="auto">
            <a:xfrm>
              <a:off x="463" y="359"/>
              <a:ext cx="2" cy="2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0" y="1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0" y="1"/>
                    <a:pt x="1" y="0"/>
                    <a:pt x="0" y="1"/>
                  </a:cubicBezTo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66" name="Freeform 1588"/>
            <p:cNvSpPr>
              <a:spLocks/>
            </p:cNvSpPr>
            <p:nvPr userDrawn="1"/>
          </p:nvSpPr>
          <p:spPr bwMode="auto">
            <a:xfrm>
              <a:off x="463" y="359"/>
              <a:ext cx="2" cy="2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2"/>
                </a:cxn>
              </a:cxnLst>
              <a:rect l="0" t="0" r="r" b="b"/>
              <a:pathLst>
                <a:path w="2" h="2">
                  <a:moveTo>
                    <a:pt x="2" y="2"/>
                  </a:move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0" y="0"/>
                  </a:lnTo>
                  <a:lnTo>
                    <a:pt x="0" y="2"/>
                  </a:lnTo>
                  <a:lnTo>
                    <a:pt x="2" y="2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67" name="Freeform 1589"/>
            <p:cNvSpPr>
              <a:spLocks/>
            </p:cNvSpPr>
            <p:nvPr userDrawn="1"/>
          </p:nvSpPr>
          <p:spPr bwMode="auto">
            <a:xfrm>
              <a:off x="463" y="359"/>
              <a:ext cx="2" cy="2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2"/>
                </a:cxn>
              </a:cxnLst>
              <a:rect l="0" t="0" r="r" b="b"/>
              <a:pathLst>
                <a:path w="2" h="2">
                  <a:moveTo>
                    <a:pt x="2" y="2"/>
                  </a:move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0" y="0"/>
                  </a:lnTo>
                  <a:lnTo>
                    <a:pt x="0" y="2"/>
                  </a:lnTo>
                  <a:lnTo>
                    <a:pt x="2" y="2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2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68" name="Freeform 1590"/>
            <p:cNvSpPr>
              <a:spLocks/>
            </p:cNvSpPr>
            <p:nvPr userDrawn="1"/>
          </p:nvSpPr>
          <p:spPr bwMode="auto">
            <a:xfrm>
              <a:off x="465" y="361"/>
              <a:ext cx="1" cy="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cubicBezTo>
                    <a:pt x="0" y="1"/>
                    <a:pt x="0" y="1"/>
                    <a:pt x="0" y="2"/>
                  </a:cubicBez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69" name="Freeform 1591"/>
            <p:cNvSpPr>
              <a:spLocks/>
            </p:cNvSpPr>
            <p:nvPr userDrawn="1"/>
          </p:nvSpPr>
          <p:spPr bwMode="auto">
            <a:xfrm>
              <a:off x="463" y="359"/>
              <a:ext cx="2" cy="4"/>
            </a:xfrm>
            <a:custGeom>
              <a:avLst/>
              <a:gdLst/>
              <a:ahLst/>
              <a:cxnLst>
                <a:cxn ang="0">
                  <a:pos x="1" y="1"/>
                </a:cxn>
                <a:cxn ang="0">
                  <a:pos x="0" y="2"/>
                </a:cxn>
                <a:cxn ang="0">
                  <a:pos x="1" y="3"/>
                </a:cxn>
                <a:cxn ang="0">
                  <a:pos x="1" y="3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1" y="3"/>
                </a:cxn>
                <a:cxn ang="0">
                  <a:pos x="1" y="3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</a:cxnLst>
              <a:rect l="0" t="0" r="r" b="b"/>
              <a:pathLst>
                <a:path w="1" h="3">
                  <a:moveTo>
                    <a:pt x="1" y="1"/>
                  </a:moveTo>
                  <a:cubicBezTo>
                    <a:pt x="1" y="2"/>
                    <a:pt x="0" y="2"/>
                    <a:pt x="0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2"/>
                    <a:pt x="0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1" y="2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70" name="Freeform 1592"/>
            <p:cNvSpPr>
              <a:spLocks/>
            </p:cNvSpPr>
            <p:nvPr userDrawn="1"/>
          </p:nvSpPr>
          <p:spPr bwMode="auto">
            <a:xfrm>
              <a:off x="443" y="345"/>
              <a:ext cx="8" cy="8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2" y="2"/>
                </a:cxn>
                <a:cxn ang="0">
                  <a:pos x="4" y="2"/>
                </a:cxn>
                <a:cxn ang="0">
                  <a:pos x="0" y="1"/>
                </a:cxn>
              </a:cxnLst>
              <a:rect l="0" t="0" r="r" b="b"/>
              <a:pathLst>
                <a:path w="4" h="4">
                  <a:moveTo>
                    <a:pt x="0" y="1"/>
                  </a:moveTo>
                  <a:cubicBezTo>
                    <a:pt x="0" y="2"/>
                    <a:pt x="1" y="2"/>
                    <a:pt x="2" y="2"/>
                  </a:cubicBezTo>
                  <a:cubicBezTo>
                    <a:pt x="3" y="2"/>
                    <a:pt x="4" y="4"/>
                    <a:pt x="4" y="2"/>
                  </a:cubicBezTo>
                  <a:cubicBezTo>
                    <a:pt x="4" y="1"/>
                    <a:pt x="1" y="0"/>
                    <a:pt x="0" y="1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71" name="Freeform 1593"/>
            <p:cNvSpPr>
              <a:spLocks/>
            </p:cNvSpPr>
            <p:nvPr userDrawn="1"/>
          </p:nvSpPr>
          <p:spPr bwMode="auto">
            <a:xfrm>
              <a:off x="443" y="345"/>
              <a:ext cx="8" cy="6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2" y="2"/>
                </a:cxn>
                <a:cxn ang="0">
                  <a:pos x="3" y="3"/>
                </a:cxn>
                <a:cxn ang="0">
                  <a:pos x="4" y="3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1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3" y="1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4" y="3"/>
                </a:cxn>
                <a:cxn ang="0">
                  <a:pos x="3" y="3"/>
                </a:cxn>
                <a:cxn ang="0">
                  <a:pos x="2" y="2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</a:cxnLst>
              <a:rect l="0" t="0" r="r" b="b"/>
              <a:pathLst>
                <a:path w="4" h="3">
                  <a:moveTo>
                    <a:pt x="0" y="1"/>
                  </a:moveTo>
                  <a:cubicBezTo>
                    <a:pt x="0" y="2"/>
                    <a:pt x="1" y="2"/>
                    <a:pt x="2" y="2"/>
                  </a:cubicBezTo>
                  <a:cubicBezTo>
                    <a:pt x="2" y="3"/>
                    <a:pt x="3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3" y="0"/>
                    <a:pt x="1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1"/>
                    <a:pt x="1" y="1"/>
                  </a:cubicBezTo>
                  <a:cubicBezTo>
                    <a:pt x="2" y="1"/>
                    <a:pt x="2" y="1"/>
                    <a:pt x="3" y="1"/>
                  </a:cubicBezTo>
                  <a:cubicBezTo>
                    <a:pt x="3" y="1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2"/>
                    <a:pt x="2" y="2"/>
                  </a:cubicBezTo>
                  <a:cubicBezTo>
                    <a:pt x="1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72" name="Freeform 1594"/>
            <p:cNvSpPr>
              <a:spLocks/>
            </p:cNvSpPr>
            <p:nvPr userDrawn="1"/>
          </p:nvSpPr>
          <p:spPr bwMode="auto">
            <a:xfrm>
              <a:off x="451" y="347"/>
              <a:ext cx="4" cy="4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2" y="0"/>
                </a:cxn>
                <a:cxn ang="0">
                  <a:pos x="0" y="2"/>
                </a:cxn>
              </a:cxnLst>
              <a:rect l="0" t="0" r="r" b="b"/>
              <a:pathLst>
                <a:path w="2" h="2">
                  <a:moveTo>
                    <a:pt x="0" y="2"/>
                  </a:moveTo>
                  <a:cubicBezTo>
                    <a:pt x="1" y="2"/>
                    <a:pt x="2" y="1"/>
                    <a:pt x="2" y="0"/>
                  </a:cubicBezTo>
                  <a:cubicBezTo>
                    <a:pt x="2" y="0"/>
                    <a:pt x="0" y="1"/>
                    <a:pt x="0" y="2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73" name="Freeform 1595"/>
            <p:cNvSpPr>
              <a:spLocks/>
            </p:cNvSpPr>
            <p:nvPr userDrawn="1"/>
          </p:nvSpPr>
          <p:spPr bwMode="auto">
            <a:xfrm>
              <a:off x="451" y="347"/>
              <a:ext cx="4" cy="4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1" y="1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2" h="2">
                  <a:moveTo>
                    <a:pt x="0" y="2"/>
                  </a:moveTo>
                  <a:cubicBezTo>
                    <a:pt x="0" y="2"/>
                    <a:pt x="1" y="2"/>
                    <a:pt x="1" y="1"/>
                  </a:cubicBezTo>
                  <a:cubicBezTo>
                    <a:pt x="2" y="1"/>
                    <a:pt x="2" y="1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1"/>
                    <a:pt x="1" y="1"/>
                  </a:cubicBezTo>
                  <a:cubicBezTo>
                    <a:pt x="1" y="1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74" name="Freeform 1596"/>
            <p:cNvSpPr>
              <a:spLocks/>
            </p:cNvSpPr>
            <p:nvPr userDrawn="1"/>
          </p:nvSpPr>
          <p:spPr bwMode="auto">
            <a:xfrm>
              <a:off x="455" y="347"/>
              <a:ext cx="2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1" y="0"/>
                    <a:pt x="0" y="0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75" name="Freeform 1597"/>
            <p:cNvSpPr>
              <a:spLocks/>
            </p:cNvSpPr>
            <p:nvPr userDrawn="1"/>
          </p:nvSpPr>
          <p:spPr bwMode="auto">
            <a:xfrm>
              <a:off x="455" y="347"/>
              <a:ext cx="2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76" name="Freeform 1598"/>
            <p:cNvSpPr>
              <a:spLocks/>
            </p:cNvSpPr>
            <p:nvPr userDrawn="1"/>
          </p:nvSpPr>
          <p:spPr bwMode="auto">
            <a:xfrm>
              <a:off x="457" y="343"/>
              <a:ext cx="2" cy="4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1" y="0"/>
                </a:cxn>
                <a:cxn ang="0">
                  <a:pos x="0" y="2"/>
                </a:cxn>
              </a:cxnLst>
              <a:rect l="0" t="0" r="r" b="b"/>
              <a:pathLst>
                <a:path w="1" h="2">
                  <a:moveTo>
                    <a:pt x="0" y="2"/>
                  </a:moveTo>
                  <a:cubicBezTo>
                    <a:pt x="0" y="1"/>
                    <a:pt x="1" y="1"/>
                    <a:pt x="1" y="0"/>
                  </a:cubicBezTo>
                  <a:cubicBezTo>
                    <a:pt x="1" y="1"/>
                    <a:pt x="0" y="1"/>
                    <a:pt x="0" y="2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77" name="Freeform 1599"/>
            <p:cNvSpPr>
              <a:spLocks/>
            </p:cNvSpPr>
            <p:nvPr userDrawn="1"/>
          </p:nvSpPr>
          <p:spPr bwMode="auto">
            <a:xfrm>
              <a:off x="455" y="341"/>
              <a:ext cx="4" cy="6"/>
            </a:xfrm>
            <a:custGeom>
              <a:avLst/>
              <a:gdLst/>
              <a:ahLst/>
              <a:cxnLst>
                <a:cxn ang="0">
                  <a:pos x="1" y="3"/>
                </a:cxn>
                <a:cxn ang="0">
                  <a:pos x="2" y="1"/>
                </a:cxn>
                <a:cxn ang="0">
                  <a:pos x="2" y="0"/>
                </a:cxn>
                <a:cxn ang="0">
                  <a:pos x="2" y="1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1" y="3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1" y="3"/>
                </a:cxn>
              </a:cxnLst>
              <a:rect l="0" t="0" r="r" b="b"/>
              <a:pathLst>
                <a:path w="2" h="3">
                  <a:moveTo>
                    <a:pt x="1" y="3"/>
                  </a:moveTo>
                  <a:cubicBezTo>
                    <a:pt x="1" y="2"/>
                    <a:pt x="2" y="2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1"/>
                    <a:pt x="1" y="2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2" y="2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1"/>
                    <a:pt x="1" y="2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3"/>
                    <a:pt x="1" y="3"/>
                    <a:pt x="1" y="3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78" name="Freeform 1600"/>
            <p:cNvSpPr>
              <a:spLocks/>
            </p:cNvSpPr>
            <p:nvPr userDrawn="1"/>
          </p:nvSpPr>
          <p:spPr bwMode="auto">
            <a:xfrm>
              <a:off x="459" y="341"/>
              <a:ext cx="1" cy="4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h="2">
                  <a:moveTo>
                    <a:pt x="0" y="2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79" name="Freeform 1601"/>
            <p:cNvSpPr>
              <a:spLocks/>
            </p:cNvSpPr>
            <p:nvPr userDrawn="1"/>
          </p:nvSpPr>
          <p:spPr bwMode="auto">
            <a:xfrm>
              <a:off x="459" y="339"/>
              <a:ext cx="1" cy="2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0" y="1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1"/>
                    <a:pt x="0" y="0"/>
                    <a:pt x="0" y="1"/>
                  </a:cubicBezTo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80" name="Freeform 1602"/>
            <p:cNvSpPr>
              <a:spLocks/>
            </p:cNvSpPr>
            <p:nvPr userDrawn="1"/>
          </p:nvSpPr>
          <p:spPr bwMode="auto">
            <a:xfrm>
              <a:off x="459" y="339"/>
              <a:ext cx="2" cy="2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2"/>
                </a:cxn>
              </a:cxnLst>
              <a:rect l="0" t="0" r="r" b="b"/>
              <a:pathLst>
                <a:path w="2" h="2">
                  <a:moveTo>
                    <a:pt x="2" y="2"/>
                  </a:move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81" name="Freeform 1603"/>
            <p:cNvSpPr>
              <a:spLocks/>
            </p:cNvSpPr>
            <p:nvPr userDrawn="1"/>
          </p:nvSpPr>
          <p:spPr bwMode="auto">
            <a:xfrm>
              <a:off x="457" y="345"/>
              <a:ext cx="2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0" y="0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0"/>
                    <a:pt x="0" y="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82" name="Freeform 1604"/>
            <p:cNvSpPr>
              <a:spLocks/>
            </p:cNvSpPr>
            <p:nvPr userDrawn="1"/>
          </p:nvSpPr>
          <p:spPr bwMode="auto">
            <a:xfrm>
              <a:off x="457" y="345"/>
              <a:ext cx="2" cy="2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2" h="2">
                  <a:moveTo>
                    <a:pt x="0" y="2"/>
                  </a:moveTo>
                  <a:lnTo>
                    <a:pt x="0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83" name="Freeform 1605"/>
            <p:cNvSpPr>
              <a:spLocks/>
            </p:cNvSpPr>
            <p:nvPr userDrawn="1"/>
          </p:nvSpPr>
          <p:spPr bwMode="auto">
            <a:xfrm>
              <a:off x="459" y="341"/>
              <a:ext cx="2" cy="4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1" y="0"/>
                </a:cxn>
                <a:cxn ang="0">
                  <a:pos x="0" y="2"/>
                </a:cxn>
              </a:cxnLst>
              <a:rect l="0" t="0" r="r" b="b"/>
              <a:pathLst>
                <a:path w="1" h="2">
                  <a:moveTo>
                    <a:pt x="0" y="2"/>
                  </a:moveTo>
                  <a:cubicBezTo>
                    <a:pt x="0" y="1"/>
                    <a:pt x="0" y="0"/>
                    <a:pt x="1" y="0"/>
                  </a:cubicBezTo>
                  <a:cubicBezTo>
                    <a:pt x="0" y="0"/>
                    <a:pt x="0" y="1"/>
                    <a:pt x="0" y="2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84" name="Freeform 1606"/>
            <p:cNvSpPr>
              <a:spLocks/>
            </p:cNvSpPr>
            <p:nvPr userDrawn="1"/>
          </p:nvSpPr>
          <p:spPr bwMode="auto">
            <a:xfrm>
              <a:off x="459" y="341"/>
              <a:ext cx="2" cy="4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1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1" h="2">
                  <a:moveTo>
                    <a:pt x="0" y="2"/>
                  </a:moveTo>
                  <a:cubicBezTo>
                    <a:pt x="1" y="1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85" name="Freeform 1607"/>
            <p:cNvSpPr>
              <a:spLocks/>
            </p:cNvSpPr>
            <p:nvPr userDrawn="1"/>
          </p:nvSpPr>
          <p:spPr bwMode="auto">
            <a:xfrm>
              <a:off x="461" y="334"/>
              <a:ext cx="4" cy="1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0"/>
                </a:cxn>
                <a:cxn ang="0">
                  <a:pos x="2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86" name="Freeform 1608"/>
            <p:cNvSpPr>
              <a:spLocks/>
            </p:cNvSpPr>
            <p:nvPr userDrawn="1"/>
          </p:nvSpPr>
          <p:spPr bwMode="auto">
            <a:xfrm>
              <a:off x="461" y="332"/>
              <a:ext cx="4" cy="5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5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5"/>
                </a:cxn>
                <a:cxn ang="0">
                  <a:pos x="2" y="2"/>
                </a:cxn>
              </a:cxnLst>
              <a:rect l="0" t="0" r="r" b="b"/>
              <a:pathLst>
                <a:path w="2" h="5">
                  <a:moveTo>
                    <a:pt x="2" y="2"/>
                  </a:moveTo>
                  <a:lnTo>
                    <a:pt x="2" y="2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5"/>
                  </a:lnTo>
                  <a:lnTo>
                    <a:pt x="2" y="2"/>
                  </a:lnTo>
                  <a:lnTo>
                    <a:pt x="2" y="2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5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87" name="Freeform 1609"/>
            <p:cNvSpPr>
              <a:spLocks/>
            </p:cNvSpPr>
            <p:nvPr userDrawn="1"/>
          </p:nvSpPr>
          <p:spPr bwMode="auto">
            <a:xfrm>
              <a:off x="449" y="347"/>
              <a:ext cx="2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0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88" name="Freeform 1610"/>
            <p:cNvSpPr>
              <a:spLocks/>
            </p:cNvSpPr>
            <p:nvPr userDrawn="1"/>
          </p:nvSpPr>
          <p:spPr bwMode="auto">
            <a:xfrm>
              <a:off x="449" y="347"/>
              <a:ext cx="2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89" name="Freeform 1611"/>
            <p:cNvSpPr>
              <a:spLocks/>
            </p:cNvSpPr>
            <p:nvPr userDrawn="1"/>
          </p:nvSpPr>
          <p:spPr bwMode="auto">
            <a:xfrm>
              <a:off x="455" y="347"/>
              <a:ext cx="1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90" name="Freeform 1612"/>
            <p:cNvSpPr>
              <a:spLocks/>
            </p:cNvSpPr>
            <p:nvPr userDrawn="1"/>
          </p:nvSpPr>
          <p:spPr bwMode="auto">
            <a:xfrm>
              <a:off x="451" y="332"/>
              <a:ext cx="6" cy="13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1" y="6"/>
                </a:cxn>
                <a:cxn ang="0">
                  <a:pos x="1" y="6"/>
                </a:cxn>
                <a:cxn ang="0">
                  <a:pos x="1" y="6"/>
                </a:cxn>
                <a:cxn ang="0">
                  <a:pos x="2" y="5"/>
                </a:cxn>
                <a:cxn ang="0">
                  <a:pos x="2" y="0"/>
                </a:cxn>
                <a:cxn ang="0">
                  <a:pos x="1" y="0"/>
                </a:cxn>
                <a:cxn ang="0">
                  <a:pos x="0" y="5"/>
                </a:cxn>
              </a:cxnLst>
              <a:rect l="0" t="0" r="r" b="b"/>
              <a:pathLst>
                <a:path w="3" h="6">
                  <a:moveTo>
                    <a:pt x="0" y="5"/>
                  </a:moveTo>
                  <a:cubicBezTo>
                    <a:pt x="0" y="5"/>
                    <a:pt x="0" y="6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2" y="5"/>
                    <a:pt x="1" y="5"/>
                    <a:pt x="2" y="5"/>
                  </a:cubicBezTo>
                  <a:cubicBezTo>
                    <a:pt x="3" y="3"/>
                    <a:pt x="1" y="2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2"/>
                    <a:pt x="0" y="4"/>
                    <a:pt x="0" y="5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91" name="Freeform 1613"/>
            <p:cNvSpPr>
              <a:spLocks/>
            </p:cNvSpPr>
            <p:nvPr userDrawn="1"/>
          </p:nvSpPr>
          <p:spPr bwMode="auto">
            <a:xfrm>
              <a:off x="455" y="332"/>
              <a:ext cx="4" cy="12"/>
            </a:xfrm>
            <a:custGeom>
              <a:avLst/>
              <a:gdLst/>
              <a:ahLst/>
              <a:cxnLst>
                <a:cxn ang="0">
                  <a:pos x="1" y="4"/>
                </a:cxn>
                <a:cxn ang="0">
                  <a:pos x="1" y="5"/>
                </a:cxn>
                <a:cxn ang="0">
                  <a:pos x="1" y="3"/>
                </a:cxn>
                <a:cxn ang="0">
                  <a:pos x="1" y="4"/>
                </a:cxn>
                <a:cxn ang="0">
                  <a:pos x="1" y="4"/>
                </a:cxn>
                <a:cxn ang="0">
                  <a:pos x="2" y="4"/>
                </a:cxn>
                <a:cxn ang="0">
                  <a:pos x="1" y="2"/>
                </a:cxn>
                <a:cxn ang="0">
                  <a:pos x="1" y="3"/>
                </a:cxn>
                <a:cxn ang="0">
                  <a:pos x="1" y="0"/>
                </a:cxn>
                <a:cxn ang="0">
                  <a:pos x="1" y="4"/>
                </a:cxn>
              </a:cxnLst>
              <a:rect l="0" t="0" r="r" b="b"/>
              <a:pathLst>
                <a:path w="2" h="5">
                  <a:moveTo>
                    <a:pt x="1" y="4"/>
                  </a:moveTo>
                  <a:cubicBezTo>
                    <a:pt x="1" y="4"/>
                    <a:pt x="1" y="4"/>
                    <a:pt x="1" y="5"/>
                  </a:cubicBezTo>
                  <a:cubicBezTo>
                    <a:pt x="1" y="4"/>
                    <a:pt x="1" y="4"/>
                    <a:pt x="1" y="3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1" y="3"/>
                    <a:pt x="1" y="3"/>
                    <a:pt x="1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2"/>
                    <a:pt x="1" y="1"/>
                    <a:pt x="1" y="0"/>
                  </a:cubicBezTo>
                  <a:cubicBezTo>
                    <a:pt x="1" y="2"/>
                    <a:pt x="0" y="2"/>
                    <a:pt x="1" y="4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92" name="Freeform 1614"/>
            <p:cNvSpPr>
              <a:spLocks/>
            </p:cNvSpPr>
            <p:nvPr userDrawn="1"/>
          </p:nvSpPr>
          <p:spPr bwMode="auto">
            <a:xfrm>
              <a:off x="455" y="332"/>
              <a:ext cx="4" cy="12"/>
            </a:xfrm>
            <a:custGeom>
              <a:avLst/>
              <a:gdLst/>
              <a:ahLst/>
              <a:cxnLst>
                <a:cxn ang="0">
                  <a:pos x="1" y="5"/>
                </a:cxn>
                <a:cxn ang="0">
                  <a:pos x="1" y="5"/>
                </a:cxn>
                <a:cxn ang="0">
                  <a:pos x="1" y="3"/>
                </a:cxn>
                <a:cxn ang="0">
                  <a:pos x="1" y="3"/>
                </a:cxn>
                <a:cxn ang="0">
                  <a:pos x="1" y="4"/>
                </a:cxn>
                <a:cxn ang="0">
                  <a:pos x="2" y="4"/>
                </a:cxn>
                <a:cxn ang="0">
                  <a:pos x="1" y="4"/>
                </a:cxn>
                <a:cxn ang="0">
                  <a:pos x="2" y="4"/>
                </a:cxn>
                <a:cxn ang="0">
                  <a:pos x="1" y="2"/>
                </a:cxn>
                <a:cxn ang="0">
                  <a:pos x="1" y="1"/>
                </a:cxn>
                <a:cxn ang="0">
                  <a:pos x="0" y="3"/>
                </a:cxn>
                <a:cxn ang="0">
                  <a:pos x="1" y="2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0" y="3"/>
                </a:cxn>
                <a:cxn ang="0">
                  <a:pos x="1" y="4"/>
                </a:cxn>
                <a:cxn ang="0">
                  <a:pos x="1" y="3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1" y="3"/>
                </a:cxn>
                <a:cxn ang="0">
                  <a:pos x="1" y="3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2" y="4"/>
                </a:cxn>
                <a:cxn ang="0">
                  <a:pos x="2" y="3"/>
                </a:cxn>
                <a:cxn ang="0">
                  <a:pos x="1" y="3"/>
                </a:cxn>
                <a:cxn ang="0">
                  <a:pos x="1" y="4"/>
                </a:cxn>
                <a:cxn ang="0">
                  <a:pos x="1" y="3"/>
                </a:cxn>
                <a:cxn ang="0">
                  <a:pos x="1" y="3"/>
                </a:cxn>
                <a:cxn ang="0">
                  <a:pos x="1" y="5"/>
                </a:cxn>
                <a:cxn ang="0">
                  <a:pos x="1" y="5"/>
                </a:cxn>
                <a:cxn ang="0">
                  <a:pos x="0" y="4"/>
                </a:cxn>
              </a:cxnLst>
              <a:rect l="0" t="0" r="r" b="b"/>
              <a:pathLst>
                <a:path w="2" h="5">
                  <a:moveTo>
                    <a:pt x="0" y="4"/>
                  </a:moveTo>
                  <a:cubicBezTo>
                    <a:pt x="1" y="4"/>
                    <a:pt x="1" y="4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3"/>
                    <a:pt x="1" y="3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2"/>
                    <a:pt x="0" y="2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1" y="2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0" y="2"/>
                    <a:pt x="0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3"/>
                    <a:pt x="1" y="3"/>
                    <a:pt x="1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93" name="Freeform 1615"/>
            <p:cNvSpPr>
              <a:spLocks/>
            </p:cNvSpPr>
            <p:nvPr userDrawn="1"/>
          </p:nvSpPr>
          <p:spPr bwMode="auto">
            <a:xfrm>
              <a:off x="457" y="330"/>
              <a:ext cx="2" cy="2"/>
            </a:xfrm>
            <a:custGeom>
              <a:avLst/>
              <a:gdLst/>
              <a:ahLst/>
              <a:cxnLst>
                <a:cxn ang="0">
                  <a:pos x="1" y="1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1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0"/>
                  </a:cubicBezTo>
                  <a:cubicBezTo>
                    <a:pt x="0" y="0"/>
                    <a:pt x="1" y="1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94" name="Freeform 1616"/>
            <p:cNvSpPr>
              <a:spLocks/>
            </p:cNvSpPr>
            <p:nvPr userDrawn="1"/>
          </p:nvSpPr>
          <p:spPr bwMode="auto">
            <a:xfrm>
              <a:off x="457" y="330"/>
              <a:ext cx="2" cy="4"/>
            </a:xfrm>
            <a:custGeom>
              <a:avLst/>
              <a:gdLst/>
              <a:ahLst/>
              <a:cxnLst>
                <a:cxn ang="0">
                  <a:pos x="1" y="2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1" y="2"/>
                </a:cxn>
                <a:cxn ang="0">
                  <a:pos x="1" y="1"/>
                </a:cxn>
                <a:cxn ang="0">
                  <a:pos x="0" y="1"/>
                </a:cxn>
              </a:cxnLst>
              <a:rect l="0" t="0" r="r" b="b"/>
              <a:pathLst>
                <a:path w="1" h="2">
                  <a:moveTo>
                    <a:pt x="0" y="1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1"/>
                    <a:pt x="1" y="1"/>
                    <a:pt x="1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95" name="Freeform 1617"/>
            <p:cNvSpPr>
              <a:spLocks/>
            </p:cNvSpPr>
            <p:nvPr userDrawn="1"/>
          </p:nvSpPr>
          <p:spPr bwMode="auto">
            <a:xfrm>
              <a:off x="459" y="337"/>
              <a:ext cx="1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96" name="Freeform 1618"/>
            <p:cNvSpPr>
              <a:spLocks/>
            </p:cNvSpPr>
            <p:nvPr userDrawn="1"/>
          </p:nvSpPr>
          <p:spPr bwMode="auto">
            <a:xfrm>
              <a:off x="459" y="337"/>
              <a:ext cx="1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97" name="Freeform 1619"/>
            <p:cNvSpPr>
              <a:spLocks/>
            </p:cNvSpPr>
            <p:nvPr userDrawn="1"/>
          </p:nvSpPr>
          <p:spPr bwMode="auto">
            <a:xfrm>
              <a:off x="459" y="334"/>
              <a:ext cx="2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0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98" name="Freeform 1620"/>
            <p:cNvSpPr>
              <a:spLocks/>
            </p:cNvSpPr>
            <p:nvPr userDrawn="1"/>
          </p:nvSpPr>
          <p:spPr bwMode="auto">
            <a:xfrm>
              <a:off x="459" y="334"/>
              <a:ext cx="2" cy="3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3"/>
                </a:cxn>
                <a:cxn ang="0">
                  <a:pos x="0" y="3"/>
                </a:cxn>
              </a:cxnLst>
              <a:rect l="0" t="0" r="r" b="b"/>
              <a:pathLst>
                <a:path w="2" h="3">
                  <a:moveTo>
                    <a:pt x="0" y="3"/>
                  </a:move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3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99" name="Freeform 1621"/>
            <p:cNvSpPr>
              <a:spLocks/>
            </p:cNvSpPr>
            <p:nvPr userDrawn="1"/>
          </p:nvSpPr>
          <p:spPr bwMode="auto">
            <a:xfrm>
              <a:off x="459" y="330"/>
              <a:ext cx="1" cy="2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h="2">
                  <a:moveTo>
                    <a:pt x="0" y="2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200" name="Freeform 1622"/>
            <p:cNvSpPr>
              <a:spLocks/>
            </p:cNvSpPr>
            <p:nvPr userDrawn="1"/>
          </p:nvSpPr>
          <p:spPr bwMode="auto">
            <a:xfrm>
              <a:off x="449" y="322"/>
              <a:ext cx="4" cy="4"/>
            </a:xfrm>
            <a:custGeom>
              <a:avLst/>
              <a:gdLst/>
              <a:ahLst/>
              <a:cxnLst>
                <a:cxn ang="0">
                  <a:pos x="1" y="1"/>
                </a:cxn>
                <a:cxn ang="0">
                  <a:pos x="1" y="1"/>
                </a:cxn>
                <a:cxn ang="0">
                  <a:pos x="1" y="2"/>
                </a:cxn>
                <a:cxn ang="0">
                  <a:pos x="2" y="2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1" y="1"/>
                </a:cxn>
              </a:cxnLst>
              <a:rect l="0" t="0" r="r" b="b"/>
              <a:pathLst>
                <a:path w="2" h="2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1"/>
                    <a:pt x="1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0"/>
                    <a:pt x="1" y="0"/>
                  </a:cubicBezTo>
                  <a:cubicBezTo>
                    <a:pt x="0" y="0"/>
                    <a:pt x="0" y="1"/>
                    <a:pt x="1" y="1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201" name="Freeform 1623"/>
            <p:cNvSpPr>
              <a:spLocks/>
            </p:cNvSpPr>
            <p:nvPr userDrawn="1"/>
          </p:nvSpPr>
          <p:spPr bwMode="auto">
            <a:xfrm>
              <a:off x="449" y="320"/>
              <a:ext cx="4" cy="6"/>
            </a:xfrm>
            <a:custGeom>
              <a:avLst/>
              <a:gdLst/>
              <a:ahLst/>
              <a:cxnLst>
                <a:cxn ang="0">
                  <a:pos x="1" y="3"/>
                </a:cxn>
                <a:cxn ang="0">
                  <a:pos x="1" y="3"/>
                </a:cxn>
                <a:cxn ang="0">
                  <a:pos x="1" y="3"/>
                </a:cxn>
                <a:cxn ang="0">
                  <a:pos x="2" y="3"/>
                </a:cxn>
                <a:cxn ang="0">
                  <a:pos x="1" y="3"/>
                </a:cxn>
                <a:cxn ang="0">
                  <a:pos x="2" y="3"/>
                </a:cxn>
                <a:cxn ang="0">
                  <a:pos x="1" y="3"/>
                </a:cxn>
                <a:cxn ang="0">
                  <a:pos x="1" y="3"/>
                </a:cxn>
                <a:cxn ang="0">
                  <a:pos x="1" y="3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2" y="2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1" y="2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1" y="2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1" y="3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1" y="2"/>
                </a:cxn>
                <a:cxn ang="0">
                  <a:pos x="2" y="3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1" y="2"/>
                </a:cxn>
                <a:cxn ang="0">
                  <a:pos x="1" y="3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0" y="2"/>
                </a:cxn>
              </a:cxnLst>
              <a:rect l="0" t="0" r="r" b="b"/>
              <a:pathLst>
                <a:path w="2" h="3">
                  <a:moveTo>
                    <a:pt x="0" y="2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2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2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202" name="Freeform 1624"/>
            <p:cNvSpPr>
              <a:spLocks/>
            </p:cNvSpPr>
            <p:nvPr userDrawn="1"/>
          </p:nvSpPr>
          <p:spPr bwMode="auto">
            <a:xfrm>
              <a:off x="453" y="328"/>
              <a:ext cx="4" cy="4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0"/>
                </a:cxn>
                <a:cxn ang="0">
                  <a:pos x="0" y="2"/>
                </a:cxn>
              </a:cxnLst>
              <a:rect l="0" t="0" r="r" b="b"/>
              <a:pathLst>
                <a:path h="2">
                  <a:moveTo>
                    <a:pt x="0" y="2"/>
                  </a:moveTo>
                  <a:cubicBezTo>
                    <a:pt x="0" y="1"/>
                    <a:pt x="0" y="1"/>
                    <a:pt x="0" y="0"/>
                  </a:cubicBezTo>
                  <a:cubicBezTo>
                    <a:pt x="0" y="1"/>
                    <a:pt x="0" y="1"/>
                    <a:pt x="0" y="2"/>
                  </a:cubicBezTo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203" name="Freeform 1625"/>
            <p:cNvSpPr>
              <a:spLocks/>
            </p:cNvSpPr>
            <p:nvPr userDrawn="1"/>
          </p:nvSpPr>
          <p:spPr bwMode="auto">
            <a:xfrm>
              <a:off x="451" y="328"/>
              <a:ext cx="2" cy="4"/>
            </a:xfrm>
            <a:custGeom>
              <a:avLst/>
              <a:gdLst/>
              <a:ahLst/>
              <a:cxnLst>
                <a:cxn ang="0">
                  <a:pos x="1" y="2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0" y="2"/>
                </a:cxn>
                <a:cxn ang="0">
                  <a:pos x="1" y="2"/>
                </a:cxn>
                <a:cxn ang="0">
                  <a:pos x="1" y="2"/>
                </a:cxn>
              </a:cxnLst>
              <a:rect l="0" t="0" r="r" b="b"/>
              <a:pathLst>
                <a:path w="1" h="2">
                  <a:moveTo>
                    <a:pt x="1" y="2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204" name="Freeform 1626"/>
            <p:cNvSpPr>
              <a:spLocks/>
            </p:cNvSpPr>
            <p:nvPr userDrawn="1"/>
          </p:nvSpPr>
          <p:spPr bwMode="auto">
            <a:xfrm>
              <a:off x="451" y="326"/>
              <a:ext cx="2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0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205" name="Freeform 1627"/>
            <p:cNvSpPr>
              <a:spLocks/>
            </p:cNvSpPr>
            <p:nvPr userDrawn="1"/>
          </p:nvSpPr>
          <p:spPr bwMode="auto">
            <a:xfrm>
              <a:off x="451" y="326"/>
              <a:ext cx="2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0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lnTo>
                    <a:pt x="2" y="0"/>
                  </a:lnTo>
                  <a:lnTo>
                    <a:pt x="2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206" name="Freeform 1628"/>
            <p:cNvSpPr>
              <a:spLocks/>
            </p:cNvSpPr>
            <p:nvPr userDrawn="1"/>
          </p:nvSpPr>
          <p:spPr bwMode="auto">
            <a:xfrm>
              <a:off x="451" y="326"/>
              <a:ext cx="2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0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lnTo>
                    <a:pt x="2" y="0"/>
                  </a:lnTo>
                  <a:lnTo>
                    <a:pt x="2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207" name="Freeform 1629"/>
            <p:cNvSpPr>
              <a:spLocks/>
            </p:cNvSpPr>
            <p:nvPr userDrawn="1"/>
          </p:nvSpPr>
          <p:spPr bwMode="auto">
            <a:xfrm>
              <a:off x="453" y="324"/>
              <a:ext cx="4" cy="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0" y="0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0" y="0"/>
                    <a:pt x="0" y="0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208" name="Freeform 1630"/>
            <p:cNvSpPr>
              <a:spLocks/>
            </p:cNvSpPr>
            <p:nvPr userDrawn="1"/>
          </p:nvSpPr>
          <p:spPr bwMode="auto">
            <a:xfrm>
              <a:off x="453" y="324"/>
              <a:ext cx="4" cy="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lnTo>
                    <a:pt x="0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209" name="Freeform 1631"/>
            <p:cNvSpPr>
              <a:spLocks/>
            </p:cNvSpPr>
            <p:nvPr userDrawn="1"/>
          </p:nvSpPr>
          <p:spPr bwMode="auto">
            <a:xfrm>
              <a:off x="453" y="326"/>
              <a:ext cx="4" cy="2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1" y="1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1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210" name="Freeform 1632"/>
            <p:cNvSpPr>
              <a:spLocks/>
            </p:cNvSpPr>
            <p:nvPr userDrawn="1"/>
          </p:nvSpPr>
          <p:spPr bwMode="auto">
            <a:xfrm>
              <a:off x="453" y="326"/>
              <a:ext cx="4" cy="2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2" h="2">
                  <a:moveTo>
                    <a:pt x="0" y="2"/>
                  </a:moveTo>
                  <a:lnTo>
                    <a:pt x="0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211" name="Freeform 1633"/>
            <p:cNvSpPr>
              <a:spLocks/>
            </p:cNvSpPr>
            <p:nvPr userDrawn="1"/>
          </p:nvSpPr>
          <p:spPr bwMode="auto">
            <a:xfrm>
              <a:off x="455" y="326"/>
              <a:ext cx="2" cy="4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2"/>
                </a:cxn>
                <a:cxn ang="0">
                  <a:pos x="0" y="1"/>
                </a:cxn>
                <a:cxn ang="0">
                  <a:pos x="1" y="2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0" y="2"/>
                </a:cxn>
              </a:cxnLst>
              <a:rect l="0" t="0" r="r" b="b"/>
              <a:pathLst>
                <a:path w="1" h="2"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2"/>
                    <a:pt x="0" y="2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212" name="Freeform 1634"/>
            <p:cNvSpPr>
              <a:spLocks/>
            </p:cNvSpPr>
            <p:nvPr userDrawn="1"/>
          </p:nvSpPr>
          <p:spPr bwMode="auto">
            <a:xfrm>
              <a:off x="453" y="326"/>
              <a:ext cx="4" cy="4"/>
            </a:xfrm>
            <a:custGeom>
              <a:avLst/>
              <a:gdLst/>
              <a:ahLst/>
              <a:cxnLst>
                <a:cxn ang="0">
                  <a:pos x="1" y="2"/>
                </a:cxn>
                <a:cxn ang="0">
                  <a:pos x="1" y="2"/>
                </a:cxn>
                <a:cxn ang="0">
                  <a:pos x="1" y="1"/>
                </a:cxn>
                <a:cxn ang="0">
                  <a:pos x="1" y="2"/>
                </a:cxn>
                <a:cxn ang="0">
                  <a:pos x="2" y="2"/>
                </a:cxn>
                <a:cxn ang="0">
                  <a:pos x="2" y="1"/>
                </a:cxn>
                <a:cxn ang="0">
                  <a:pos x="1" y="1"/>
                </a:cxn>
                <a:cxn ang="0">
                  <a:pos x="2" y="1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1" y="2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1" y="1"/>
                </a:cxn>
                <a:cxn ang="0">
                  <a:pos x="2" y="2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1" y="2"/>
                </a:cxn>
              </a:cxnLst>
              <a:rect l="0" t="0" r="r" b="b"/>
              <a:pathLst>
                <a:path w="2" h="2"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213" name="Freeform 1635"/>
            <p:cNvSpPr>
              <a:spLocks/>
            </p:cNvSpPr>
            <p:nvPr userDrawn="1"/>
          </p:nvSpPr>
          <p:spPr bwMode="auto">
            <a:xfrm>
              <a:off x="343" y="357"/>
              <a:ext cx="68" cy="72"/>
            </a:xfrm>
            <a:custGeom>
              <a:avLst/>
              <a:gdLst/>
              <a:ahLst/>
              <a:cxnLst>
                <a:cxn ang="0">
                  <a:pos x="22" y="0"/>
                </a:cxn>
                <a:cxn ang="0">
                  <a:pos x="15" y="3"/>
                </a:cxn>
                <a:cxn ang="0">
                  <a:pos x="16" y="4"/>
                </a:cxn>
                <a:cxn ang="0">
                  <a:pos x="14" y="4"/>
                </a:cxn>
                <a:cxn ang="0">
                  <a:pos x="12" y="4"/>
                </a:cxn>
                <a:cxn ang="0">
                  <a:pos x="10" y="2"/>
                </a:cxn>
                <a:cxn ang="0">
                  <a:pos x="5" y="5"/>
                </a:cxn>
                <a:cxn ang="0">
                  <a:pos x="2" y="7"/>
                </a:cxn>
                <a:cxn ang="0">
                  <a:pos x="1" y="9"/>
                </a:cxn>
                <a:cxn ang="0">
                  <a:pos x="1" y="12"/>
                </a:cxn>
                <a:cxn ang="0">
                  <a:pos x="0" y="14"/>
                </a:cxn>
                <a:cxn ang="0">
                  <a:pos x="1" y="19"/>
                </a:cxn>
                <a:cxn ang="0">
                  <a:pos x="5" y="22"/>
                </a:cxn>
                <a:cxn ang="0">
                  <a:pos x="9" y="21"/>
                </a:cxn>
                <a:cxn ang="0">
                  <a:pos x="11" y="20"/>
                </a:cxn>
                <a:cxn ang="0">
                  <a:pos x="13" y="19"/>
                </a:cxn>
                <a:cxn ang="0">
                  <a:pos x="14" y="20"/>
                </a:cxn>
                <a:cxn ang="0">
                  <a:pos x="15" y="19"/>
                </a:cxn>
                <a:cxn ang="0">
                  <a:pos x="17" y="21"/>
                </a:cxn>
                <a:cxn ang="0">
                  <a:pos x="20" y="23"/>
                </a:cxn>
                <a:cxn ang="0">
                  <a:pos x="21" y="27"/>
                </a:cxn>
                <a:cxn ang="0">
                  <a:pos x="23" y="30"/>
                </a:cxn>
                <a:cxn ang="0">
                  <a:pos x="26" y="33"/>
                </a:cxn>
                <a:cxn ang="0">
                  <a:pos x="31" y="27"/>
                </a:cxn>
                <a:cxn ang="0">
                  <a:pos x="32" y="25"/>
                </a:cxn>
                <a:cxn ang="0">
                  <a:pos x="32" y="23"/>
                </a:cxn>
                <a:cxn ang="0">
                  <a:pos x="33" y="19"/>
                </a:cxn>
                <a:cxn ang="0">
                  <a:pos x="31" y="16"/>
                </a:cxn>
                <a:cxn ang="0">
                  <a:pos x="32" y="13"/>
                </a:cxn>
                <a:cxn ang="0">
                  <a:pos x="33" y="5"/>
                </a:cxn>
                <a:cxn ang="0">
                  <a:pos x="30" y="8"/>
                </a:cxn>
                <a:cxn ang="0">
                  <a:pos x="26" y="5"/>
                </a:cxn>
                <a:cxn ang="0">
                  <a:pos x="21" y="1"/>
                </a:cxn>
                <a:cxn ang="0">
                  <a:pos x="23" y="2"/>
                </a:cxn>
                <a:cxn ang="0">
                  <a:pos x="23" y="1"/>
                </a:cxn>
                <a:cxn ang="0">
                  <a:pos x="22" y="0"/>
                </a:cxn>
              </a:cxnLst>
              <a:rect l="0" t="0" r="r" b="b"/>
              <a:pathLst>
                <a:path w="34" h="36">
                  <a:moveTo>
                    <a:pt x="22" y="0"/>
                  </a:moveTo>
                  <a:cubicBezTo>
                    <a:pt x="21" y="1"/>
                    <a:pt x="17" y="2"/>
                    <a:pt x="15" y="3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5" y="5"/>
                    <a:pt x="15" y="4"/>
                    <a:pt x="14" y="4"/>
                  </a:cubicBezTo>
                  <a:cubicBezTo>
                    <a:pt x="13" y="5"/>
                    <a:pt x="13" y="4"/>
                    <a:pt x="12" y="4"/>
                  </a:cubicBezTo>
                  <a:cubicBezTo>
                    <a:pt x="10" y="5"/>
                    <a:pt x="11" y="4"/>
                    <a:pt x="10" y="2"/>
                  </a:cubicBezTo>
                  <a:cubicBezTo>
                    <a:pt x="8" y="3"/>
                    <a:pt x="6" y="4"/>
                    <a:pt x="5" y="5"/>
                  </a:cubicBezTo>
                  <a:cubicBezTo>
                    <a:pt x="4" y="6"/>
                    <a:pt x="2" y="6"/>
                    <a:pt x="2" y="7"/>
                  </a:cubicBezTo>
                  <a:cubicBezTo>
                    <a:pt x="2" y="8"/>
                    <a:pt x="2" y="8"/>
                    <a:pt x="1" y="9"/>
                  </a:cubicBezTo>
                  <a:cubicBezTo>
                    <a:pt x="1" y="10"/>
                    <a:pt x="1" y="10"/>
                    <a:pt x="1" y="12"/>
                  </a:cubicBezTo>
                  <a:cubicBezTo>
                    <a:pt x="0" y="12"/>
                    <a:pt x="0" y="13"/>
                    <a:pt x="0" y="14"/>
                  </a:cubicBezTo>
                  <a:cubicBezTo>
                    <a:pt x="0" y="16"/>
                    <a:pt x="2" y="17"/>
                    <a:pt x="1" y="19"/>
                  </a:cubicBezTo>
                  <a:cubicBezTo>
                    <a:pt x="2" y="20"/>
                    <a:pt x="3" y="21"/>
                    <a:pt x="5" y="22"/>
                  </a:cubicBezTo>
                  <a:cubicBezTo>
                    <a:pt x="6" y="22"/>
                    <a:pt x="7" y="22"/>
                    <a:pt x="9" y="21"/>
                  </a:cubicBezTo>
                  <a:cubicBezTo>
                    <a:pt x="10" y="21"/>
                    <a:pt x="10" y="21"/>
                    <a:pt x="11" y="20"/>
                  </a:cubicBezTo>
                  <a:cubicBezTo>
                    <a:pt x="12" y="20"/>
                    <a:pt x="12" y="19"/>
                    <a:pt x="13" y="19"/>
                  </a:cubicBezTo>
                  <a:cubicBezTo>
                    <a:pt x="14" y="19"/>
                    <a:pt x="14" y="20"/>
                    <a:pt x="14" y="20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6" y="20"/>
                    <a:pt x="17" y="20"/>
                    <a:pt x="17" y="21"/>
                  </a:cubicBezTo>
                  <a:cubicBezTo>
                    <a:pt x="17" y="22"/>
                    <a:pt x="19" y="23"/>
                    <a:pt x="20" y="23"/>
                  </a:cubicBezTo>
                  <a:cubicBezTo>
                    <a:pt x="21" y="25"/>
                    <a:pt x="20" y="25"/>
                    <a:pt x="21" y="27"/>
                  </a:cubicBezTo>
                  <a:cubicBezTo>
                    <a:pt x="21" y="28"/>
                    <a:pt x="22" y="29"/>
                    <a:pt x="23" y="30"/>
                  </a:cubicBezTo>
                  <a:cubicBezTo>
                    <a:pt x="24" y="31"/>
                    <a:pt x="26" y="33"/>
                    <a:pt x="26" y="33"/>
                  </a:cubicBezTo>
                  <a:cubicBezTo>
                    <a:pt x="28" y="36"/>
                    <a:pt x="31" y="29"/>
                    <a:pt x="31" y="27"/>
                  </a:cubicBezTo>
                  <a:cubicBezTo>
                    <a:pt x="31" y="27"/>
                    <a:pt x="32" y="26"/>
                    <a:pt x="32" y="25"/>
                  </a:cubicBezTo>
                  <a:cubicBezTo>
                    <a:pt x="32" y="24"/>
                    <a:pt x="31" y="24"/>
                    <a:pt x="32" y="23"/>
                  </a:cubicBezTo>
                  <a:cubicBezTo>
                    <a:pt x="32" y="22"/>
                    <a:pt x="34" y="20"/>
                    <a:pt x="33" y="19"/>
                  </a:cubicBezTo>
                  <a:cubicBezTo>
                    <a:pt x="32" y="18"/>
                    <a:pt x="31" y="17"/>
                    <a:pt x="31" y="16"/>
                  </a:cubicBezTo>
                  <a:cubicBezTo>
                    <a:pt x="31" y="15"/>
                    <a:pt x="32" y="14"/>
                    <a:pt x="32" y="13"/>
                  </a:cubicBezTo>
                  <a:cubicBezTo>
                    <a:pt x="33" y="10"/>
                    <a:pt x="34" y="8"/>
                    <a:pt x="33" y="5"/>
                  </a:cubicBezTo>
                  <a:cubicBezTo>
                    <a:pt x="33" y="6"/>
                    <a:pt x="31" y="8"/>
                    <a:pt x="30" y="8"/>
                  </a:cubicBezTo>
                  <a:cubicBezTo>
                    <a:pt x="30" y="6"/>
                    <a:pt x="27" y="6"/>
                    <a:pt x="26" y="5"/>
                  </a:cubicBezTo>
                  <a:cubicBezTo>
                    <a:pt x="25" y="4"/>
                    <a:pt x="22" y="3"/>
                    <a:pt x="21" y="1"/>
                  </a:cubicBezTo>
                  <a:cubicBezTo>
                    <a:pt x="22" y="2"/>
                    <a:pt x="22" y="2"/>
                    <a:pt x="23" y="2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3" y="0"/>
                    <a:pt x="23" y="0"/>
                    <a:pt x="22" y="0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214" name="Freeform 1636"/>
            <p:cNvSpPr>
              <a:spLocks/>
            </p:cNvSpPr>
            <p:nvPr userDrawn="1"/>
          </p:nvSpPr>
          <p:spPr bwMode="auto">
            <a:xfrm>
              <a:off x="341" y="260"/>
              <a:ext cx="108" cy="111"/>
            </a:xfrm>
            <a:custGeom>
              <a:avLst/>
              <a:gdLst/>
              <a:ahLst/>
              <a:cxnLst>
                <a:cxn ang="0">
                  <a:pos x="34" y="44"/>
                </a:cxn>
                <a:cxn ang="0">
                  <a:pos x="40" y="42"/>
                </a:cxn>
                <a:cxn ang="0">
                  <a:pos x="46" y="38"/>
                </a:cxn>
                <a:cxn ang="0">
                  <a:pos x="49" y="37"/>
                </a:cxn>
                <a:cxn ang="0">
                  <a:pos x="51" y="38"/>
                </a:cxn>
                <a:cxn ang="0">
                  <a:pos x="52" y="33"/>
                </a:cxn>
                <a:cxn ang="0">
                  <a:pos x="50" y="25"/>
                </a:cxn>
                <a:cxn ang="0">
                  <a:pos x="48" y="23"/>
                </a:cxn>
                <a:cxn ang="0">
                  <a:pos x="46" y="15"/>
                </a:cxn>
                <a:cxn ang="0">
                  <a:pos x="42" y="13"/>
                </a:cxn>
                <a:cxn ang="0">
                  <a:pos x="37" y="6"/>
                </a:cxn>
                <a:cxn ang="0">
                  <a:pos x="45" y="11"/>
                </a:cxn>
                <a:cxn ang="0">
                  <a:pos x="38" y="6"/>
                </a:cxn>
                <a:cxn ang="0">
                  <a:pos x="29" y="0"/>
                </a:cxn>
                <a:cxn ang="0">
                  <a:pos x="26" y="4"/>
                </a:cxn>
                <a:cxn ang="0">
                  <a:pos x="28" y="6"/>
                </a:cxn>
                <a:cxn ang="0">
                  <a:pos x="22" y="7"/>
                </a:cxn>
                <a:cxn ang="0">
                  <a:pos x="20" y="6"/>
                </a:cxn>
                <a:cxn ang="0">
                  <a:pos x="16" y="6"/>
                </a:cxn>
                <a:cxn ang="0">
                  <a:pos x="18" y="8"/>
                </a:cxn>
                <a:cxn ang="0">
                  <a:pos x="20" y="13"/>
                </a:cxn>
                <a:cxn ang="0">
                  <a:pos x="18" y="14"/>
                </a:cxn>
                <a:cxn ang="0">
                  <a:pos x="22" y="19"/>
                </a:cxn>
                <a:cxn ang="0">
                  <a:pos x="15" y="18"/>
                </a:cxn>
                <a:cxn ang="0">
                  <a:pos x="15" y="21"/>
                </a:cxn>
                <a:cxn ang="0">
                  <a:pos x="12" y="22"/>
                </a:cxn>
                <a:cxn ang="0">
                  <a:pos x="13" y="27"/>
                </a:cxn>
                <a:cxn ang="0">
                  <a:pos x="7" y="23"/>
                </a:cxn>
                <a:cxn ang="0">
                  <a:pos x="5" y="23"/>
                </a:cxn>
                <a:cxn ang="0">
                  <a:pos x="3" y="27"/>
                </a:cxn>
                <a:cxn ang="0">
                  <a:pos x="3" y="27"/>
                </a:cxn>
                <a:cxn ang="0">
                  <a:pos x="6" y="37"/>
                </a:cxn>
                <a:cxn ang="0">
                  <a:pos x="6" y="29"/>
                </a:cxn>
                <a:cxn ang="0">
                  <a:pos x="10" y="33"/>
                </a:cxn>
                <a:cxn ang="0">
                  <a:pos x="7" y="38"/>
                </a:cxn>
                <a:cxn ang="0">
                  <a:pos x="4" y="41"/>
                </a:cxn>
                <a:cxn ang="0">
                  <a:pos x="1" y="46"/>
                </a:cxn>
                <a:cxn ang="0">
                  <a:pos x="1" y="50"/>
                </a:cxn>
                <a:cxn ang="0">
                  <a:pos x="5" y="50"/>
                </a:cxn>
                <a:cxn ang="0">
                  <a:pos x="13" y="48"/>
                </a:cxn>
                <a:cxn ang="0">
                  <a:pos x="10" y="45"/>
                </a:cxn>
                <a:cxn ang="0">
                  <a:pos x="17" y="47"/>
                </a:cxn>
                <a:cxn ang="0">
                  <a:pos x="17" y="44"/>
                </a:cxn>
                <a:cxn ang="0">
                  <a:pos x="18" y="45"/>
                </a:cxn>
                <a:cxn ang="0">
                  <a:pos x="22" y="44"/>
                </a:cxn>
                <a:cxn ang="0">
                  <a:pos x="29" y="52"/>
                </a:cxn>
                <a:cxn ang="0">
                  <a:pos x="34" y="45"/>
                </a:cxn>
                <a:cxn ang="0">
                  <a:pos x="29" y="45"/>
                </a:cxn>
              </a:cxnLst>
              <a:rect l="0" t="0" r="r" b="b"/>
              <a:pathLst>
                <a:path w="54" h="55">
                  <a:moveTo>
                    <a:pt x="29" y="44"/>
                  </a:moveTo>
                  <a:cubicBezTo>
                    <a:pt x="30" y="44"/>
                    <a:pt x="31" y="45"/>
                    <a:pt x="32" y="45"/>
                  </a:cubicBezTo>
                  <a:cubicBezTo>
                    <a:pt x="32" y="45"/>
                    <a:pt x="33" y="45"/>
                    <a:pt x="33" y="45"/>
                  </a:cubicBezTo>
                  <a:cubicBezTo>
                    <a:pt x="34" y="44"/>
                    <a:pt x="34" y="45"/>
                    <a:pt x="34" y="44"/>
                  </a:cubicBezTo>
                  <a:cubicBezTo>
                    <a:pt x="35" y="44"/>
                    <a:pt x="36" y="43"/>
                    <a:pt x="38" y="42"/>
                  </a:cubicBezTo>
                  <a:cubicBezTo>
                    <a:pt x="38" y="42"/>
                    <a:pt x="39" y="43"/>
                    <a:pt x="40" y="42"/>
                  </a:cubicBezTo>
                  <a:cubicBezTo>
                    <a:pt x="39" y="43"/>
                    <a:pt x="39" y="43"/>
                    <a:pt x="39" y="43"/>
                  </a:cubicBezTo>
                  <a:cubicBezTo>
                    <a:pt x="40" y="43"/>
                    <a:pt x="41" y="43"/>
                    <a:pt x="40" y="42"/>
                  </a:cubicBezTo>
                  <a:cubicBezTo>
                    <a:pt x="41" y="43"/>
                    <a:pt x="42" y="44"/>
                    <a:pt x="43" y="45"/>
                  </a:cubicBezTo>
                  <a:cubicBezTo>
                    <a:pt x="44" y="46"/>
                    <a:pt x="45" y="48"/>
                    <a:pt x="45" y="46"/>
                  </a:cubicBezTo>
                  <a:cubicBezTo>
                    <a:pt x="46" y="44"/>
                    <a:pt x="44" y="43"/>
                    <a:pt x="45" y="42"/>
                  </a:cubicBezTo>
                  <a:cubicBezTo>
                    <a:pt x="46" y="41"/>
                    <a:pt x="46" y="39"/>
                    <a:pt x="46" y="38"/>
                  </a:cubicBezTo>
                  <a:cubicBezTo>
                    <a:pt x="46" y="38"/>
                    <a:pt x="46" y="38"/>
                    <a:pt x="46" y="38"/>
                  </a:cubicBezTo>
                  <a:cubicBezTo>
                    <a:pt x="46" y="37"/>
                    <a:pt x="46" y="37"/>
                    <a:pt x="46" y="37"/>
                  </a:cubicBezTo>
                  <a:cubicBezTo>
                    <a:pt x="47" y="37"/>
                    <a:pt x="48" y="37"/>
                    <a:pt x="49" y="39"/>
                  </a:cubicBezTo>
                  <a:cubicBezTo>
                    <a:pt x="49" y="38"/>
                    <a:pt x="49" y="38"/>
                    <a:pt x="49" y="37"/>
                  </a:cubicBezTo>
                  <a:cubicBezTo>
                    <a:pt x="51" y="38"/>
                    <a:pt x="51" y="39"/>
                    <a:pt x="51" y="41"/>
                  </a:cubicBezTo>
                  <a:cubicBezTo>
                    <a:pt x="52" y="41"/>
                    <a:pt x="54" y="43"/>
                    <a:pt x="53" y="41"/>
                  </a:cubicBezTo>
                  <a:cubicBezTo>
                    <a:pt x="53" y="40"/>
                    <a:pt x="52" y="41"/>
                    <a:pt x="52" y="40"/>
                  </a:cubicBezTo>
                  <a:cubicBezTo>
                    <a:pt x="51" y="40"/>
                    <a:pt x="51" y="39"/>
                    <a:pt x="51" y="38"/>
                  </a:cubicBezTo>
                  <a:cubicBezTo>
                    <a:pt x="52" y="38"/>
                    <a:pt x="53" y="38"/>
                    <a:pt x="53" y="39"/>
                  </a:cubicBezTo>
                  <a:cubicBezTo>
                    <a:pt x="53" y="37"/>
                    <a:pt x="54" y="36"/>
                    <a:pt x="52" y="35"/>
                  </a:cubicBezTo>
                  <a:cubicBezTo>
                    <a:pt x="52" y="34"/>
                    <a:pt x="50" y="34"/>
                    <a:pt x="52" y="32"/>
                  </a:cubicBezTo>
                  <a:cubicBezTo>
                    <a:pt x="52" y="33"/>
                    <a:pt x="52" y="33"/>
                    <a:pt x="52" y="33"/>
                  </a:cubicBezTo>
                  <a:cubicBezTo>
                    <a:pt x="52" y="31"/>
                    <a:pt x="52" y="31"/>
                    <a:pt x="53" y="30"/>
                  </a:cubicBezTo>
                  <a:cubicBezTo>
                    <a:pt x="53" y="29"/>
                    <a:pt x="52" y="27"/>
                    <a:pt x="52" y="26"/>
                  </a:cubicBezTo>
                  <a:cubicBezTo>
                    <a:pt x="51" y="26"/>
                    <a:pt x="51" y="26"/>
                    <a:pt x="51" y="26"/>
                  </a:cubicBezTo>
                  <a:cubicBezTo>
                    <a:pt x="51" y="25"/>
                    <a:pt x="50" y="25"/>
                    <a:pt x="50" y="25"/>
                  </a:cubicBezTo>
                  <a:cubicBezTo>
                    <a:pt x="49" y="24"/>
                    <a:pt x="49" y="24"/>
                    <a:pt x="49" y="23"/>
                  </a:cubicBezTo>
                  <a:cubicBezTo>
                    <a:pt x="49" y="23"/>
                    <a:pt x="49" y="23"/>
                    <a:pt x="49" y="24"/>
                  </a:cubicBezTo>
                  <a:cubicBezTo>
                    <a:pt x="47" y="24"/>
                    <a:pt x="48" y="23"/>
                    <a:pt x="47" y="22"/>
                  </a:cubicBezTo>
                  <a:cubicBezTo>
                    <a:pt x="47" y="22"/>
                    <a:pt x="48" y="22"/>
                    <a:pt x="48" y="23"/>
                  </a:cubicBezTo>
                  <a:cubicBezTo>
                    <a:pt x="48" y="20"/>
                    <a:pt x="50" y="22"/>
                    <a:pt x="51" y="23"/>
                  </a:cubicBezTo>
                  <a:cubicBezTo>
                    <a:pt x="51" y="22"/>
                    <a:pt x="50" y="22"/>
                    <a:pt x="49" y="21"/>
                  </a:cubicBezTo>
                  <a:cubicBezTo>
                    <a:pt x="48" y="21"/>
                    <a:pt x="48" y="19"/>
                    <a:pt x="48" y="18"/>
                  </a:cubicBezTo>
                  <a:cubicBezTo>
                    <a:pt x="49" y="18"/>
                    <a:pt x="46" y="15"/>
                    <a:pt x="46" y="15"/>
                  </a:cubicBezTo>
                  <a:cubicBezTo>
                    <a:pt x="45" y="14"/>
                    <a:pt x="42" y="12"/>
                    <a:pt x="43" y="13"/>
                  </a:cubicBezTo>
                  <a:cubicBezTo>
                    <a:pt x="42" y="13"/>
                    <a:pt x="42" y="13"/>
                    <a:pt x="42" y="13"/>
                  </a:cubicBezTo>
                  <a:cubicBezTo>
                    <a:pt x="42" y="13"/>
                    <a:pt x="42" y="13"/>
                    <a:pt x="42" y="13"/>
                  </a:cubicBezTo>
                  <a:cubicBezTo>
                    <a:pt x="42" y="13"/>
                    <a:pt x="42" y="13"/>
                    <a:pt x="42" y="13"/>
                  </a:cubicBezTo>
                  <a:cubicBezTo>
                    <a:pt x="42" y="13"/>
                    <a:pt x="39" y="11"/>
                    <a:pt x="39" y="10"/>
                  </a:cubicBezTo>
                  <a:cubicBezTo>
                    <a:pt x="39" y="10"/>
                    <a:pt x="39" y="9"/>
                    <a:pt x="39" y="8"/>
                  </a:cubicBezTo>
                  <a:cubicBezTo>
                    <a:pt x="40" y="9"/>
                    <a:pt x="40" y="9"/>
                    <a:pt x="40" y="9"/>
                  </a:cubicBezTo>
                  <a:cubicBezTo>
                    <a:pt x="40" y="8"/>
                    <a:pt x="38" y="7"/>
                    <a:pt x="37" y="6"/>
                  </a:cubicBezTo>
                  <a:cubicBezTo>
                    <a:pt x="38" y="7"/>
                    <a:pt x="38" y="7"/>
                    <a:pt x="38" y="7"/>
                  </a:cubicBezTo>
                  <a:cubicBezTo>
                    <a:pt x="38" y="6"/>
                    <a:pt x="37" y="6"/>
                    <a:pt x="37" y="5"/>
                  </a:cubicBezTo>
                  <a:cubicBezTo>
                    <a:pt x="38" y="6"/>
                    <a:pt x="40" y="7"/>
                    <a:pt x="41" y="8"/>
                  </a:cubicBezTo>
                  <a:cubicBezTo>
                    <a:pt x="42" y="9"/>
                    <a:pt x="44" y="10"/>
                    <a:pt x="45" y="11"/>
                  </a:cubicBezTo>
                  <a:cubicBezTo>
                    <a:pt x="44" y="10"/>
                    <a:pt x="42" y="8"/>
                    <a:pt x="41" y="8"/>
                  </a:cubicBezTo>
                  <a:cubicBezTo>
                    <a:pt x="40" y="7"/>
                    <a:pt x="39" y="7"/>
                    <a:pt x="38" y="6"/>
                  </a:cubicBezTo>
                  <a:cubicBezTo>
                    <a:pt x="39" y="6"/>
                    <a:pt x="39" y="6"/>
                    <a:pt x="39" y="6"/>
                  </a:cubicBezTo>
                  <a:cubicBezTo>
                    <a:pt x="38" y="6"/>
                    <a:pt x="38" y="6"/>
                    <a:pt x="38" y="6"/>
                  </a:cubicBezTo>
                  <a:cubicBezTo>
                    <a:pt x="39" y="6"/>
                    <a:pt x="39" y="6"/>
                    <a:pt x="39" y="6"/>
                  </a:cubicBezTo>
                  <a:cubicBezTo>
                    <a:pt x="38" y="5"/>
                    <a:pt x="37" y="4"/>
                    <a:pt x="36" y="3"/>
                  </a:cubicBezTo>
                  <a:cubicBezTo>
                    <a:pt x="35" y="3"/>
                    <a:pt x="35" y="3"/>
                    <a:pt x="34" y="2"/>
                  </a:cubicBezTo>
                  <a:cubicBezTo>
                    <a:pt x="33" y="2"/>
                    <a:pt x="30" y="0"/>
                    <a:pt x="29" y="0"/>
                  </a:cubicBezTo>
                  <a:cubicBezTo>
                    <a:pt x="28" y="1"/>
                    <a:pt x="30" y="2"/>
                    <a:pt x="31" y="2"/>
                  </a:cubicBezTo>
                  <a:cubicBezTo>
                    <a:pt x="30" y="2"/>
                    <a:pt x="30" y="2"/>
                    <a:pt x="29" y="2"/>
                  </a:cubicBezTo>
                  <a:cubicBezTo>
                    <a:pt x="32" y="3"/>
                    <a:pt x="28" y="2"/>
                    <a:pt x="29" y="3"/>
                  </a:cubicBezTo>
                  <a:cubicBezTo>
                    <a:pt x="28" y="3"/>
                    <a:pt x="27" y="3"/>
                    <a:pt x="26" y="4"/>
                  </a:cubicBezTo>
                  <a:cubicBezTo>
                    <a:pt x="26" y="4"/>
                    <a:pt x="27" y="4"/>
                    <a:pt x="28" y="5"/>
                  </a:cubicBezTo>
                  <a:cubicBezTo>
                    <a:pt x="27" y="5"/>
                    <a:pt x="27" y="5"/>
                    <a:pt x="27" y="5"/>
                  </a:cubicBezTo>
                  <a:cubicBezTo>
                    <a:pt x="27" y="5"/>
                    <a:pt x="27" y="5"/>
                    <a:pt x="27" y="5"/>
                  </a:cubicBezTo>
                  <a:cubicBezTo>
                    <a:pt x="27" y="6"/>
                    <a:pt x="27" y="6"/>
                    <a:pt x="28" y="6"/>
                  </a:cubicBezTo>
                  <a:cubicBezTo>
                    <a:pt x="26" y="6"/>
                    <a:pt x="25" y="4"/>
                    <a:pt x="24" y="6"/>
                  </a:cubicBezTo>
                  <a:cubicBezTo>
                    <a:pt x="25" y="6"/>
                    <a:pt x="25" y="6"/>
                    <a:pt x="25" y="6"/>
                  </a:cubicBezTo>
                  <a:cubicBezTo>
                    <a:pt x="24" y="7"/>
                    <a:pt x="23" y="6"/>
                    <a:pt x="23" y="7"/>
                  </a:cubicBezTo>
                  <a:cubicBezTo>
                    <a:pt x="23" y="7"/>
                    <a:pt x="22" y="7"/>
                    <a:pt x="22" y="7"/>
                  </a:cubicBezTo>
                  <a:cubicBezTo>
                    <a:pt x="22" y="7"/>
                    <a:pt x="22" y="7"/>
                    <a:pt x="23" y="7"/>
                  </a:cubicBezTo>
                  <a:cubicBezTo>
                    <a:pt x="22" y="7"/>
                    <a:pt x="22" y="7"/>
                    <a:pt x="22" y="7"/>
                  </a:cubicBezTo>
                  <a:cubicBezTo>
                    <a:pt x="23" y="8"/>
                    <a:pt x="22" y="8"/>
                    <a:pt x="22" y="9"/>
                  </a:cubicBezTo>
                  <a:cubicBezTo>
                    <a:pt x="22" y="8"/>
                    <a:pt x="21" y="6"/>
                    <a:pt x="20" y="6"/>
                  </a:cubicBezTo>
                  <a:cubicBezTo>
                    <a:pt x="19" y="5"/>
                    <a:pt x="18" y="5"/>
                    <a:pt x="19" y="6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7" y="6"/>
                    <a:pt x="18" y="6"/>
                    <a:pt x="17" y="6"/>
                  </a:cubicBezTo>
                  <a:cubicBezTo>
                    <a:pt x="17" y="6"/>
                    <a:pt x="17" y="6"/>
                    <a:pt x="16" y="6"/>
                  </a:cubicBezTo>
                  <a:cubicBezTo>
                    <a:pt x="17" y="6"/>
                    <a:pt x="17" y="7"/>
                    <a:pt x="18" y="7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7" y="9"/>
                    <a:pt x="17" y="10"/>
                    <a:pt x="18" y="11"/>
                  </a:cubicBezTo>
                  <a:cubicBezTo>
                    <a:pt x="18" y="11"/>
                    <a:pt x="18" y="12"/>
                    <a:pt x="17" y="12"/>
                  </a:cubicBezTo>
                  <a:cubicBezTo>
                    <a:pt x="18" y="13"/>
                    <a:pt x="19" y="13"/>
                    <a:pt x="20" y="13"/>
                  </a:cubicBezTo>
                  <a:cubicBezTo>
                    <a:pt x="19" y="13"/>
                    <a:pt x="19" y="13"/>
                    <a:pt x="19" y="13"/>
                  </a:cubicBezTo>
                  <a:cubicBezTo>
                    <a:pt x="19" y="13"/>
                    <a:pt x="18" y="13"/>
                    <a:pt x="18" y="13"/>
                  </a:cubicBezTo>
                  <a:cubicBezTo>
                    <a:pt x="18" y="14"/>
                    <a:pt x="18" y="14"/>
                    <a:pt x="18" y="14"/>
                  </a:cubicBezTo>
                  <a:cubicBezTo>
                    <a:pt x="18" y="14"/>
                    <a:pt x="18" y="14"/>
                    <a:pt x="18" y="14"/>
                  </a:cubicBezTo>
                  <a:cubicBezTo>
                    <a:pt x="18" y="14"/>
                    <a:pt x="18" y="14"/>
                    <a:pt x="19" y="14"/>
                  </a:cubicBezTo>
                  <a:cubicBezTo>
                    <a:pt x="18" y="15"/>
                    <a:pt x="18" y="14"/>
                    <a:pt x="17" y="14"/>
                  </a:cubicBezTo>
                  <a:cubicBezTo>
                    <a:pt x="18" y="14"/>
                    <a:pt x="19" y="17"/>
                    <a:pt x="20" y="16"/>
                  </a:cubicBezTo>
                  <a:cubicBezTo>
                    <a:pt x="21" y="17"/>
                    <a:pt x="22" y="18"/>
                    <a:pt x="22" y="19"/>
                  </a:cubicBezTo>
                  <a:cubicBezTo>
                    <a:pt x="21" y="19"/>
                    <a:pt x="21" y="19"/>
                    <a:pt x="21" y="19"/>
                  </a:cubicBezTo>
                  <a:cubicBezTo>
                    <a:pt x="21" y="17"/>
                    <a:pt x="17" y="14"/>
                    <a:pt x="15" y="14"/>
                  </a:cubicBezTo>
                  <a:cubicBezTo>
                    <a:pt x="15" y="16"/>
                    <a:pt x="18" y="17"/>
                    <a:pt x="19" y="18"/>
                  </a:cubicBezTo>
                  <a:cubicBezTo>
                    <a:pt x="18" y="18"/>
                    <a:pt x="16" y="18"/>
                    <a:pt x="15" y="18"/>
                  </a:cubicBezTo>
                  <a:cubicBezTo>
                    <a:pt x="16" y="19"/>
                    <a:pt x="17" y="19"/>
                    <a:pt x="17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6" y="19"/>
                    <a:pt x="16" y="19"/>
                    <a:pt x="16" y="19"/>
                  </a:cubicBezTo>
                  <a:cubicBezTo>
                    <a:pt x="16" y="20"/>
                    <a:pt x="16" y="20"/>
                    <a:pt x="15" y="21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4" y="21"/>
                    <a:pt x="14" y="23"/>
                    <a:pt x="13" y="23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2" y="22"/>
                    <a:pt x="12" y="22"/>
                  </a:cubicBezTo>
                  <a:cubicBezTo>
                    <a:pt x="12" y="23"/>
                    <a:pt x="13" y="23"/>
                    <a:pt x="13" y="24"/>
                  </a:cubicBezTo>
                  <a:cubicBezTo>
                    <a:pt x="12" y="24"/>
                    <a:pt x="12" y="26"/>
                    <a:pt x="13" y="26"/>
                  </a:cubicBezTo>
                  <a:cubicBezTo>
                    <a:pt x="13" y="26"/>
                    <a:pt x="12" y="26"/>
                    <a:pt x="12" y="26"/>
                  </a:cubicBezTo>
                  <a:cubicBezTo>
                    <a:pt x="12" y="26"/>
                    <a:pt x="12" y="27"/>
                    <a:pt x="13" y="27"/>
                  </a:cubicBezTo>
                  <a:cubicBezTo>
                    <a:pt x="11" y="28"/>
                    <a:pt x="10" y="26"/>
                    <a:pt x="9" y="25"/>
                  </a:cubicBezTo>
                  <a:cubicBezTo>
                    <a:pt x="10" y="26"/>
                    <a:pt x="13" y="25"/>
                    <a:pt x="12" y="24"/>
                  </a:cubicBezTo>
                  <a:cubicBezTo>
                    <a:pt x="10" y="23"/>
                    <a:pt x="7" y="23"/>
                    <a:pt x="6" y="23"/>
                  </a:cubicBezTo>
                  <a:cubicBezTo>
                    <a:pt x="7" y="23"/>
                    <a:pt x="6" y="23"/>
                    <a:pt x="7" y="23"/>
                  </a:cubicBezTo>
                  <a:cubicBezTo>
                    <a:pt x="6" y="23"/>
                    <a:pt x="5" y="23"/>
                    <a:pt x="5" y="23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5" y="24"/>
                    <a:pt x="5" y="24"/>
                    <a:pt x="5" y="24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4" y="24"/>
                    <a:pt x="2" y="26"/>
                    <a:pt x="3" y="26"/>
                  </a:cubicBezTo>
                  <a:cubicBezTo>
                    <a:pt x="3" y="27"/>
                    <a:pt x="3" y="27"/>
                    <a:pt x="3" y="27"/>
                  </a:cubicBezTo>
                  <a:cubicBezTo>
                    <a:pt x="3" y="26"/>
                    <a:pt x="3" y="26"/>
                    <a:pt x="3" y="26"/>
                  </a:cubicBezTo>
                  <a:cubicBezTo>
                    <a:pt x="3" y="27"/>
                    <a:pt x="3" y="27"/>
                    <a:pt x="3" y="27"/>
                  </a:cubicBezTo>
                  <a:cubicBezTo>
                    <a:pt x="2" y="26"/>
                    <a:pt x="2" y="26"/>
                    <a:pt x="2" y="26"/>
                  </a:cubicBezTo>
                  <a:cubicBezTo>
                    <a:pt x="2" y="27"/>
                    <a:pt x="2" y="27"/>
                    <a:pt x="2" y="27"/>
                  </a:cubicBezTo>
                  <a:cubicBezTo>
                    <a:pt x="2" y="28"/>
                    <a:pt x="2" y="28"/>
                    <a:pt x="2" y="28"/>
                  </a:cubicBezTo>
                  <a:cubicBezTo>
                    <a:pt x="2" y="28"/>
                    <a:pt x="2" y="28"/>
                    <a:pt x="3" y="27"/>
                  </a:cubicBezTo>
                  <a:cubicBezTo>
                    <a:pt x="2" y="29"/>
                    <a:pt x="3" y="31"/>
                    <a:pt x="2" y="33"/>
                  </a:cubicBezTo>
                  <a:cubicBezTo>
                    <a:pt x="2" y="34"/>
                    <a:pt x="1" y="36"/>
                    <a:pt x="3" y="36"/>
                  </a:cubicBezTo>
                  <a:cubicBezTo>
                    <a:pt x="2" y="38"/>
                    <a:pt x="4" y="36"/>
                    <a:pt x="4" y="35"/>
                  </a:cubicBezTo>
                  <a:cubicBezTo>
                    <a:pt x="5" y="36"/>
                    <a:pt x="6" y="37"/>
                    <a:pt x="6" y="37"/>
                  </a:cubicBezTo>
                  <a:cubicBezTo>
                    <a:pt x="7" y="38"/>
                    <a:pt x="8" y="36"/>
                    <a:pt x="7" y="35"/>
                  </a:cubicBezTo>
                  <a:cubicBezTo>
                    <a:pt x="7" y="35"/>
                    <a:pt x="8" y="34"/>
                    <a:pt x="7" y="34"/>
                  </a:cubicBezTo>
                  <a:cubicBezTo>
                    <a:pt x="7" y="33"/>
                    <a:pt x="6" y="33"/>
                    <a:pt x="6" y="33"/>
                  </a:cubicBezTo>
                  <a:cubicBezTo>
                    <a:pt x="6" y="32"/>
                    <a:pt x="7" y="29"/>
                    <a:pt x="6" y="29"/>
                  </a:cubicBezTo>
                  <a:cubicBezTo>
                    <a:pt x="5" y="29"/>
                    <a:pt x="7" y="28"/>
                    <a:pt x="7" y="28"/>
                  </a:cubicBezTo>
                  <a:cubicBezTo>
                    <a:pt x="8" y="27"/>
                    <a:pt x="7" y="31"/>
                    <a:pt x="7" y="31"/>
                  </a:cubicBezTo>
                  <a:cubicBezTo>
                    <a:pt x="8" y="34"/>
                    <a:pt x="10" y="31"/>
                    <a:pt x="12" y="31"/>
                  </a:cubicBezTo>
                  <a:cubicBezTo>
                    <a:pt x="12" y="32"/>
                    <a:pt x="9" y="33"/>
                    <a:pt x="10" y="33"/>
                  </a:cubicBezTo>
                  <a:cubicBezTo>
                    <a:pt x="10" y="34"/>
                    <a:pt x="11" y="35"/>
                    <a:pt x="10" y="35"/>
                  </a:cubicBezTo>
                  <a:cubicBezTo>
                    <a:pt x="9" y="34"/>
                    <a:pt x="10" y="37"/>
                    <a:pt x="10" y="37"/>
                  </a:cubicBezTo>
                  <a:cubicBezTo>
                    <a:pt x="10" y="37"/>
                    <a:pt x="8" y="39"/>
                    <a:pt x="7" y="39"/>
                  </a:cubicBezTo>
                  <a:cubicBezTo>
                    <a:pt x="7" y="38"/>
                    <a:pt x="7" y="38"/>
                    <a:pt x="7" y="38"/>
                  </a:cubicBezTo>
                  <a:cubicBezTo>
                    <a:pt x="7" y="39"/>
                    <a:pt x="6" y="39"/>
                    <a:pt x="6" y="39"/>
                  </a:cubicBezTo>
                  <a:cubicBezTo>
                    <a:pt x="5" y="39"/>
                    <a:pt x="6" y="38"/>
                    <a:pt x="5" y="37"/>
                  </a:cubicBezTo>
                  <a:cubicBezTo>
                    <a:pt x="3" y="38"/>
                    <a:pt x="5" y="39"/>
                    <a:pt x="5" y="40"/>
                  </a:cubicBezTo>
                  <a:cubicBezTo>
                    <a:pt x="4" y="40"/>
                    <a:pt x="4" y="41"/>
                    <a:pt x="4" y="41"/>
                  </a:cubicBezTo>
                  <a:cubicBezTo>
                    <a:pt x="4" y="41"/>
                    <a:pt x="4" y="41"/>
                    <a:pt x="4" y="41"/>
                  </a:cubicBezTo>
                  <a:cubicBezTo>
                    <a:pt x="4" y="42"/>
                    <a:pt x="3" y="45"/>
                    <a:pt x="2" y="45"/>
                  </a:cubicBezTo>
                  <a:cubicBezTo>
                    <a:pt x="2" y="45"/>
                    <a:pt x="2" y="45"/>
                    <a:pt x="2" y="45"/>
                  </a:cubicBezTo>
                  <a:cubicBezTo>
                    <a:pt x="2" y="45"/>
                    <a:pt x="1" y="46"/>
                    <a:pt x="1" y="46"/>
                  </a:cubicBezTo>
                  <a:cubicBezTo>
                    <a:pt x="1" y="46"/>
                    <a:pt x="2" y="46"/>
                    <a:pt x="2" y="46"/>
                  </a:cubicBezTo>
                  <a:cubicBezTo>
                    <a:pt x="3" y="46"/>
                    <a:pt x="3" y="47"/>
                    <a:pt x="3" y="47"/>
                  </a:cubicBezTo>
                  <a:cubicBezTo>
                    <a:pt x="4" y="49"/>
                    <a:pt x="4" y="48"/>
                    <a:pt x="3" y="49"/>
                  </a:cubicBezTo>
                  <a:cubicBezTo>
                    <a:pt x="1" y="50"/>
                    <a:pt x="1" y="49"/>
                    <a:pt x="1" y="50"/>
                  </a:cubicBezTo>
                  <a:cubicBezTo>
                    <a:pt x="0" y="51"/>
                    <a:pt x="1" y="53"/>
                    <a:pt x="2" y="54"/>
                  </a:cubicBezTo>
                  <a:cubicBezTo>
                    <a:pt x="3" y="53"/>
                    <a:pt x="3" y="54"/>
                    <a:pt x="4" y="53"/>
                  </a:cubicBezTo>
                  <a:cubicBezTo>
                    <a:pt x="5" y="52"/>
                    <a:pt x="5" y="52"/>
                    <a:pt x="6" y="51"/>
                  </a:cubicBezTo>
                  <a:cubicBezTo>
                    <a:pt x="5" y="51"/>
                    <a:pt x="5" y="51"/>
                    <a:pt x="5" y="50"/>
                  </a:cubicBezTo>
                  <a:cubicBezTo>
                    <a:pt x="6" y="48"/>
                    <a:pt x="6" y="48"/>
                    <a:pt x="6" y="48"/>
                  </a:cubicBezTo>
                  <a:cubicBezTo>
                    <a:pt x="8" y="46"/>
                    <a:pt x="8" y="46"/>
                    <a:pt x="8" y="46"/>
                  </a:cubicBezTo>
                  <a:cubicBezTo>
                    <a:pt x="9" y="46"/>
                    <a:pt x="10" y="47"/>
                    <a:pt x="11" y="47"/>
                  </a:cubicBezTo>
                  <a:cubicBezTo>
                    <a:pt x="12" y="47"/>
                    <a:pt x="13" y="47"/>
                    <a:pt x="13" y="48"/>
                  </a:cubicBezTo>
                  <a:cubicBezTo>
                    <a:pt x="13" y="48"/>
                    <a:pt x="13" y="47"/>
                    <a:pt x="13" y="47"/>
                  </a:cubicBezTo>
                  <a:cubicBezTo>
                    <a:pt x="13" y="47"/>
                    <a:pt x="13" y="47"/>
                    <a:pt x="14" y="47"/>
                  </a:cubicBezTo>
                  <a:cubicBezTo>
                    <a:pt x="13" y="47"/>
                    <a:pt x="8" y="45"/>
                    <a:pt x="10" y="44"/>
                  </a:cubicBezTo>
                  <a:cubicBezTo>
                    <a:pt x="10" y="45"/>
                    <a:pt x="10" y="45"/>
                    <a:pt x="10" y="45"/>
                  </a:cubicBezTo>
                  <a:cubicBezTo>
                    <a:pt x="10" y="44"/>
                    <a:pt x="10" y="44"/>
                    <a:pt x="10" y="44"/>
                  </a:cubicBezTo>
                  <a:cubicBezTo>
                    <a:pt x="11" y="45"/>
                    <a:pt x="12" y="45"/>
                    <a:pt x="14" y="45"/>
                  </a:cubicBezTo>
                  <a:cubicBezTo>
                    <a:pt x="14" y="46"/>
                    <a:pt x="14" y="47"/>
                    <a:pt x="15" y="47"/>
                  </a:cubicBezTo>
                  <a:cubicBezTo>
                    <a:pt x="16" y="47"/>
                    <a:pt x="16" y="47"/>
                    <a:pt x="17" y="47"/>
                  </a:cubicBezTo>
                  <a:cubicBezTo>
                    <a:pt x="17" y="46"/>
                    <a:pt x="17" y="46"/>
                    <a:pt x="17" y="46"/>
                  </a:cubicBezTo>
                  <a:cubicBezTo>
                    <a:pt x="17" y="46"/>
                    <a:pt x="17" y="46"/>
                    <a:pt x="17" y="46"/>
                  </a:cubicBezTo>
                  <a:cubicBezTo>
                    <a:pt x="16" y="46"/>
                    <a:pt x="16" y="46"/>
                    <a:pt x="15" y="45"/>
                  </a:cubicBezTo>
                  <a:cubicBezTo>
                    <a:pt x="16" y="45"/>
                    <a:pt x="16" y="45"/>
                    <a:pt x="17" y="44"/>
                  </a:cubicBezTo>
                  <a:cubicBezTo>
                    <a:pt x="17" y="45"/>
                    <a:pt x="17" y="45"/>
                    <a:pt x="17" y="45"/>
                  </a:cubicBezTo>
                  <a:cubicBezTo>
                    <a:pt x="17" y="44"/>
                    <a:pt x="17" y="44"/>
                    <a:pt x="18" y="44"/>
                  </a:cubicBezTo>
                  <a:cubicBezTo>
                    <a:pt x="18" y="44"/>
                    <a:pt x="17" y="44"/>
                    <a:pt x="17" y="45"/>
                  </a:cubicBezTo>
                  <a:cubicBezTo>
                    <a:pt x="18" y="45"/>
                    <a:pt x="18" y="45"/>
                    <a:pt x="18" y="45"/>
                  </a:cubicBezTo>
                  <a:cubicBezTo>
                    <a:pt x="18" y="46"/>
                    <a:pt x="18" y="46"/>
                    <a:pt x="18" y="46"/>
                  </a:cubicBezTo>
                  <a:cubicBezTo>
                    <a:pt x="18" y="46"/>
                    <a:pt x="18" y="46"/>
                    <a:pt x="18" y="46"/>
                  </a:cubicBezTo>
                  <a:cubicBezTo>
                    <a:pt x="18" y="46"/>
                    <a:pt x="18" y="46"/>
                    <a:pt x="18" y="46"/>
                  </a:cubicBezTo>
                  <a:cubicBezTo>
                    <a:pt x="20" y="46"/>
                    <a:pt x="21" y="45"/>
                    <a:pt x="22" y="44"/>
                  </a:cubicBezTo>
                  <a:cubicBezTo>
                    <a:pt x="22" y="45"/>
                    <a:pt x="23" y="46"/>
                    <a:pt x="23" y="46"/>
                  </a:cubicBezTo>
                  <a:cubicBezTo>
                    <a:pt x="23" y="47"/>
                    <a:pt x="23" y="48"/>
                    <a:pt x="23" y="48"/>
                  </a:cubicBezTo>
                  <a:cubicBezTo>
                    <a:pt x="24" y="48"/>
                    <a:pt x="24" y="49"/>
                    <a:pt x="24" y="49"/>
                  </a:cubicBezTo>
                  <a:cubicBezTo>
                    <a:pt x="26" y="49"/>
                    <a:pt x="28" y="52"/>
                    <a:pt x="29" y="52"/>
                  </a:cubicBezTo>
                  <a:cubicBezTo>
                    <a:pt x="31" y="54"/>
                    <a:pt x="31" y="55"/>
                    <a:pt x="33" y="53"/>
                  </a:cubicBezTo>
                  <a:cubicBezTo>
                    <a:pt x="33" y="52"/>
                    <a:pt x="36" y="49"/>
                    <a:pt x="35" y="48"/>
                  </a:cubicBezTo>
                  <a:cubicBezTo>
                    <a:pt x="35" y="48"/>
                    <a:pt x="36" y="47"/>
                    <a:pt x="36" y="46"/>
                  </a:cubicBezTo>
                  <a:cubicBezTo>
                    <a:pt x="35" y="45"/>
                    <a:pt x="34" y="46"/>
                    <a:pt x="34" y="45"/>
                  </a:cubicBezTo>
                  <a:cubicBezTo>
                    <a:pt x="33" y="46"/>
                    <a:pt x="33" y="47"/>
                    <a:pt x="32" y="47"/>
                  </a:cubicBezTo>
                  <a:cubicBezTo>
                    <a:pt x="32" y="46"/>
                    <a:pt x="32" y="46"/>
                    <a:pt x="31" y="46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1" y="46"/>
                    <a:pt x="30" y="46"/>
                    <a:pt x="29" y="45"/>
                  </a:cubicBezTo>
                  <a:cubicBezTo>
                    <a:pt x="29" y="44"/>
                    <a:pt x="29" y="44"/>
                    <a:pt x="29" y="44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215" name="Freeform 1637"/>
            <p:cNvSpPr>
              <a:spLocks/>
            </p:cNvSpPr>
            <p:nvPr userDrawn="1"/>
          </p:nvSpPr>
          <p:spPr bwMode="auto">
            <a:xfrm>
              <a:off x="257" y="250"/>
              <a:ext cx="210" cy="211"/>
            </a:xfrm>
            <a:custGeom>
              <a:avLst/>
              <a:gdLst/>
              <a:ahLst/>
              <a:cxnLst>
                <a:cxn ang="0">
                  <a:pos x="36" y="4"/>
                </a:cxn>
                <a:cxn ang="0">
                  <a:pos x="36" y="3"/>
                </a:cxn>
                <a:cxn ang="0">
                  <a:pos x="0" y="52"/>
                </a:cxn>
                <a:cxn ang="0">
                  <a:pos x="3" y="70"/>
                </a:cxn>
                <a:cxn ang="0">
                  <a:pos x="53" y="105"/>
                </a:cxn>
                <a:cxn ang="0">
                  <a:pos x="70" y="102"/>
                </a:cxn>
                <a:cxn ang="0">
                  <a:pos x="105" y="52"/>
                </a:cxn>
                <a:cxn ang="0">
                  <a:pos x="102" y="35"/>
                </a:cxn>
                <a:cxn ang="0">
                  <a:pos x="53" y="0"/>
                </a:cxn>
                <a:cxn ang="0">
                  <a:pos x="36" y="3"/>
                </a:cxn>
                <a:cxn ang="0">
                  <a:pos x="36" y="4"/>
                </a:cxn>
                <a:cxn ang="0">
                  <a:pos x="36" y="5"/>
                </a:cxn>
                <a:cxn ang="0">
                  <a:pos x="53" y="2"/>
                </a:cxn>
                <a:cxn ang="0">
                  <a:pos x="100" y="36"/>
                </a:cxn>
                <a:cxn ang="0">
                  <a:pos x="103" y="52"/>
                </a:cxn>
                <a:cxn ang="0">
                  <a:pos x="70" y="100"/>
                </a:cxn>
                <a:cxn ang="0">
                  <a:pos x="53" y="102"/>
                </a:cxn>
                <a:cxn ang="0">
                  <a:pos x="6" y="69"/>
                </a:cxn>
                <a:cxn ang="0">
                  <a:pos x="3" y="52"/>
                </a:cxn>
                <a:cxn ang="0">
                  <a:pos x="36" y="5"/>
                </a:cxn>
                <a:cxn ang="0">
                  <a:pos x="36" y="4"/>
                </a:cxn>
              </a:cxnLst>
              <a:rect l="0" t="0" r="r" b="b"/>
              <a:pathLst>
                <a:path w="105" h="105">
                  <a:moveTo>
                    <a:pt x="36" y="4"/>
                  </a:moveTo>
                  <a:cubicBezTo>
                    <a:pt x="36" y="3"/>
                    <a:pt x="36" y="3"/>
                    <a:pt x="36" y="3"/>
                  </a:cubicBezTo>
                  <a:cubicBezTo>
                    <a:pt x="14" y="10"/>
                    <a:pt x="0" y="31"/>
                    <a:pt x="0" y="52"/>
                  </a:cubicBezTo>
                  <a:cubicBezTo>
                    <a:pt x="0" y="58"/>
                    <a:pt x="1" y="64"/>
                    <a:pt x="3" y="70"/>
                  </a:cubicBezTo>
                  <a:cubicBezTo>
                    <a:pt x="11" y="91"/>
                    <a:pt x="31" y="105"/>
                    <a:pt x="53" y="105"/>
                  </a:cubicBezTo>
                  <a:cubicBezTo>
                    <a:pt x="59" y="105"/>
                    <a:pt x="65" y="104"/>
                    <a:pt x="70" y="102"/>
                  </a:cubicBezTo>
                  <a:cubicBezTo>
                    <a:pt x="92" y="94"/>
                    <a:pt x="105" y="74"/>
                    <a:pt x="105" y="52"/>
                  </a:cubicBezTo>
                  <a:cubicBezTo>
                    <a:pt x="105" y="46"/>
                    <a:pt x="105" y="41"/>
                    <a:pt x="102" y="35"/>
                  </a:cubicBezTo>
                  <a:cubicBezTo>
                    <a:pt x="95" y="13"/>
                    <a:pt x="75" y="0"/>
                    <a:pt x="53" y="0"/>
                  </a:cubicBezTo>
                  <a:cubicBezTo>
                    <a:pt x="47" y="0"/>
                    <a:pt x="41" y="1"/>
                    <a:pt x="36" y="3"/>
                  </a:cubicBezTo>
                  <a:cubicBezTo>
                    <a:pt x="36" y="4"/>
                    <a:pt x="36" y="4"/>
                    <a:pt x="36" y="4"/>
                  </a:cubicBezTo>
                  <a:cubicBezTo>
                    <a:pt x="36" y="5"/>
                    <a:pt x="36" y="5"/>
                    <a:pt x="36" y="5"/>
                  </a:cubicBezTo>
                  <a:cubicBezTo>
                    <a:pt x="42" y="3"/>
                    <a:pt x="47" y="2"/>
                    <a:pt x="53" y="2"/>
                  </a:cubicBezTo>
                  <a:cubicBezTo>
                    <a:pt x="74" y="2"/>
                    <a:pt x="93" y="15"/>
                    <a:pt x="100" y="36"/>
                  </a:cubicBezTo>
                  <a:cubicBezTo>
                    <a:pt x="102" y="41"/>
                    <a:pt x="103" y="47"/>
                    <a:pt x="103" y="52"/>
                  </a:cubicBezTo>
                  <a:cubicBezTo>
                    <a:pt x="103" y="73"/>
                    <a:pt x="90" y="92"/>
                    <a:pt x="70" y="100"/>
                  </a:cubicBezTo>
                  <a:cubicBezTo>
                    <a:pt x="64" y="101"/>
                    <a:pt x="58" y="102"/>
                    <a:pt x="53" y="102"/>
                  </a:cubicBezTo>
                  <a:cubicBezTo>
                    <a:pt x="32" y="102"/>
                    <a:pt x="13" y="89"/>
                    <a:pt x="6" y="69"/>
                  </a:cubicBezTo>
                  <a:cubicBezTo>
                    <a:pt x="4" y="63"/>
                    <a:pt x="3" y="58"/>
                    <a:pt x="3" y="52"/>
                  </a:cubicBezTo>
                  <a:cubicBezTo>
                    <a:pt x="3" y="32"/>
                    <a:pt x="16" y="12"/>
                    <a:pt x="36" y="5"/>
                  </a:cubicBezTo>
                  <a:cubicBezTo>
                    <a:pt x="36" y="4"/>
                    <a:pt x="36" y="4"/>
                    <a:pt x="36" y="4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216" name="Freeform 1638"/>
            <p:cNvSpPr>
              <a:spLocks/>
            </p:cNvSpPr>
            <p:nvPr userDrawn="1"/>
          </p:nvSpPr>
          <p:spPr bwMode="auto">
            <a:xfrm>
              <a:off x="257" y="248"/>
              <a:ext cx="212" cy="211"/>
            </a:xfrm>
            <a:custGeom>
              <a:avLst/>
              <a:gdLst/>
              <a:ahLst/>
              <a:cxnLst>
                <a:cxn ang="0">
                  <a:pos x="105" y="53"/>
                </a:cxn>
                <a:cxn ang="0">
                  <a:pos x="104" y="53"/>
                </a:cxn>
                <a:cxn ang="0">
                  <a:pos x="89" y="89"/>
                </a:cxn>
                <a:cxn ang="0">
                  <a:pos x="53" y="104"/>
                </a:cxn>
                <a:cxn ang="0">
                  <a:pos x="17" y="89"/>
                </a:cxn>
                <a:cxn ang="0">
                  <a:pos x="3" y="53"/>
                </a:cxn>
                <a:cxn ang="0">
                  <a:pos x="17" y="17"/>
                </a:cxn>
                <a:cxn ang="0">
                  <a:pos x="53" y="3"/>
                </a:cxn>
                <a:cxn ang="0">
                  <a:pos x="89" y="17"/>
                </a:cxn>
                <a:cxn ang="0">
                  <a:pos x="104" y="53"/>
                </a:cxn>
                <a:cxn ang="0">
                  <a:pos x="105" y="53"/>
                </a:cxn>
                <a:cxn ang="0">
                  <a:pos x="106" y="53"/>
                </a:cxn>
                <a:cxn ang="0">
                  <a:pos x="53" y="0"/>
                </a:cxn>
                <a:cxn ang="0">
                  <a:pos x="0" y="53"/>
                </a:cxn>
                <a:cxn ang="0">
                  <a:pos x="53" y="106"/>
                </a:cxn>
                <a:cxn ang="0">
                  <a:pos x="106" y="53"/>
                </a:cxn>
                <a:cxn ang="0">
                  <a:pos x="105" y="53"/>
                </a:cxn>
              </a:cxnLst>
              <a:rect l="0" t="0" r="r" b="b"/>
              <a:pathLst>
                <a:path w="106" h="106">
                  <a:moveTo>
                    <a:pt x="105" y="53"/>
                  </a:moveTo>
                  <a:cubicBezTo>
                    <a:pt x="104" y="53"/>
                    <a:pt x="104" y="53"/>
                    <a:pt x="104" y="53"/>
                  </a:cubicBezTo>
                  <a:cubicBezTo>
                    <a:pt x="104" y="67"/>
                    <a:pt x="98" y="80"/>
                    <a:pt x="89" y="89"/>
                  </a:cubicBezTo>
                  <a:cubicBezTo>
                    <a:pt x="80" y="98"/>
                    <a:pt x="67" y="104"/>
                    <a:pt x="53" y="104"/>
                  </a:cubicBezTo>
                  <a:cubicBezTo>
                    <a:pt x="39" y="104"/>
                    <a:pt x="26" y="98"/>
                    <a:pt x="17" y="89"/>
                  </a:cubicBezTo>
                  <a:cubicBezTo>
                    <a:pt x="8" y="80"/>
                    <a:pt x="3" y="67"/>
                    <a:pt x="3" y="53"/>
                  </a:cubicBezTo>
                  <a:cubicBezTo>
                    <a:pt x="3" y="39"/>
                    <a:pt x="8" y="27"/>
                    <a:pt x="17" y="17"/>
                  </a:cubicBezTo>
                  <a:cubicBezTo>
                    <a:pt x="26" y="8"/>
                    <a:pt x="39" y="3"/>
                    <a:pt x="53" y="3"/>
                  </a:cubicBezTo>
                  <a:cubicBezTo>
                    <a:pt x="67" y="3"/>
                    <a:pt x="80" y="8"/>
                    <a:pt x="89" y="17"/>
                  </a:cubicBezTo>
                  <a:cubicBezTo>
                    <a:pt x="98" y="27"/>
                    <a:pt x="104" y="39"/>
                    <a:pt x="104" y="53"/>
                  </a:cubicBezTo>
                  <a:cubicBezTo>
                    <a:pt x="105" y="53"/>
                    <a:pt x="105" y="53"/>
                    <a:pt x="105" y="53"/>
                  </a:cubicBezTo>
                  <a:cubicBezTo>
                    <a:pt x="106" y="53"/>
                    <a:pt x="106" y="53"/>
                    <a:pt x="106" y="53"/>
                  </a:cubicBezTo>
                  <a:cubicBezTo>
                    <a:pt x="106" y="24"/>
                    <a:pt x="82" y="0"/>
                    <a:pt x="53" y="0"/>
                  </a:cubicBezTo>
                  <a:cubicBezTo>
                    <a:pt x="24" y="0"/>
                    <a:pt x="0" y="24"/>
                    <a:pt x="0" y="53"/>
                  </a:cubicBezTo>
                  <a:cubicBezTo>
                    <a:pt x="0" y="82"/>
                    <a:pt x="24" y="106"/>
                    <a:pt x="53" y="106"/>
                  </a:cubicBezTo>
                  <a:cubicBezTo>
                    <a:pt x="82" y="106"/>
                    <a:pt x="106" y="82"/>
                    <a:pt x="106" y="53"/>
                  </a:cubicBezTo>
                  <a:cubicBezTo>
                    <a:pt x="105" y="53"/>
                    <a:pt x="105" y="53"/>
                    <a:pt x="105" y="53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217" name="Freeform 1639"/>
            <p:cNvSpPr>
              <a:spLocks/>
            </p:cNvSpPr>
            <p:nvPr userDrawn="1"/>
          </p:nvSpPr>
          <p:spPr bwMode="auto">
            <a:xfrm>
              <a:off x="311" y="272"/>
              <a:ext cx="64" cy="54"/>
            </a:xfrm>
            <a:custGeom>
              <a:avLst/>
              <a:gdLst/>
              <a:ahLst/>
              <a:cxnLst>
                <a:cxn ang="0">
                  <a:pos x="28" y="19"/>
                </a:cxn>
                <a:cxn ang="0">
                  <a:pos x="27" y="19"/>
                </a:cxn>
                <a:cxn ang="0">
                  <a:pos x="13" y="25"/>
                </a:cxn>
                <a:cxn ang="0">
                  <a:pos x="7" y="24"/>
                </a:cxn>
                <a:cxn ang="0">
                  <a:pos x="7" y="24"/>
                </a:cxn>
                <a:cxn ang="0">
                  <a:pos x="7" y="24"/>
                </a:cxn>
                <a:cxn ang="0">
                  <a:pos x="3" y="16"/>
                </a:cxn>
                <a:cxn ang="0">
                  <a:pos x="6" y="9"/>
                </a:cxn>
                <a:cxn ang="0">
                  <a:pos x="6" y="9"/>
                </a:cxn>
                <a:cxn ang="0">
                  <a:pos x="6" y="9"/>
                </a:cxn>
                <a:cxn ang="0">
                  <a:pos x="19" y="2"/>
                </a:cxn>
                <a:cxn ang="0">
                  <a:pos x="24" y="4"/>
                </a:cxn>
                <a:cxn ang="0">
                  <a:pos x="24" y="4"/>
                </a:cxn>
                <a:cxn ang="0">
                  <a:pos x="24" y="4"/>
                </a:cxn>
                <a:cxn ang="0">
                  <a:pos x="29" y="12"/>
                </a:cxn>
                <a:cxn ang="0">
                  <a:pos x="27" y="19"/>
                </a:cxn>
                <a:cxn ang="0">
                  <a:pos x="28" y="19"/>
                </a:cxn>
                <a:cxn ang="0">
                  <a:pos x="27" y="19"/>
                </a:cxn>
                <a:cxn ang="0">
                  <a:pos x="28" y="19"/>
                </a:cxn>
                <a:cxn ang="0">
                  <a:pos x="29" y="20"/>
                </a:cxn>
                <a:cxn ang="0">
                  <a:pos x="32" y="12"/>
                </a:cxn>
                <a:cxn ang="0">
                  <a:pos x="25" y="2"/>
                </a:cxn>
                <a:cxn ang="0">
                  <a:pos x="25" y="3"/>
                </a:cxn>
                <a:cxn ang="0">
                  <a:pos x="25" y="2"/>
                </a:cxn>
                <a:cxn ang="0">
                  <a:pos x="19" y="0"/>
                </a:cxn>
                <a:cxn ang="0">
                  <a:pos x="4" y="7"/>
                </a:cxn>
                <a:cxn ang="0">
                  <a:pos x="5" y="8"/>
                </a:cxn>
                <a:cxn ang="0">
                  <a:pos x="4" y="7"/>
                </a:cxn>
                <a:cxn ang="0">
                  <a:pos x="0" y="16"/>
                </a:cxn>
                <a:cxn ang="0">
                  <a:pos x="6" y="26"/>
                </a:cxn>
                <a:cxn ang="0">
                  <a:pos x="6" y="26"/>
                </a:cxn>
                <a:cxn ang="0">
                  <a:pos x="6" y="26"/>
                </a:cxn>
                <a:cxn ang="0">
                  <a:pos x="13" y="27"/>
                </a:cxn>
                <a:cxn ang="0">
                  <a:pos x="29" y="20"/>
                </a:cxn>
                <a:cxn ang="0">
                  <a:pos x="29" y="20"/>
                </a:cxn>
                <a:cxn ang="0">
                  <a:pos x="29" y="20"/>
                </a:cxn>
                <a:cxn ang="0">
                  <a:pos x="28" y="19"/>
                </a:cxn>
              </a:cxnLst>
              <a:rect l="0" t="0" r="r" b="b"/>
              <a:pathLst>
                <a:path w="32" h="27">
                  <a:moveTo>
                    <a:pt x="28" y="19"/>
                  </a:moveTo>
                  <a:cubicBezTo>
                    <a:pt x="27" y="19"/>
                    <a:pt x="27" y="19"/>
                    <a:pt x="27" y="19"/>
                  </a:cubicBezTo>
                  <a:cubicBezTo>
                    <a:pt x="24" y="23"/>
                    <a:pt x="18" y="25"/>
                    <a:pt x="13" y="25"/>
                  </a:cubicBezTo>
                  <a:cubicBezTo>
                    <a:pt x="11" y="25"/>
                    <a:pt x="9" y="25"/>
                    <a:pt x="7" y="24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4" y="22"/>
                    <a:pt x="3" y="19"/>
                    <a:pt x="3" y="16"/>
                  </a:cubicBezTo>
                  <a:cubicBezTo>
                    <a:pt x="3" y="14"/>
                    <a:pt x="4" y="11"/>
                    <a:pt x="6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9" y="5"/>
                    <a:pt x="14" y="2"/>
                    <a:pt x="19" y="2"/>
                  </a:cubicBezTo>
                  <a:cubicBezTo>
                    <a:pt x="20" y="2"/>
                    <a:pt x="22" y="3"/>
                    <a:pt x="24" y="4"/>
                  </a:cubicBezTo>
                  <a:cubicBezTo>
                    <a:pt x="24" y="4"/>
                    <a:pt x="24" y="4"/>
                    <a:pt x="24" y="4"/>
                  </a:cubicBezTo>
                  <a:cubicBezTo>
                    <a:pt x="24" y="4"/>
                    <a:pt x="24" y="4"/>
                    <a:pt x="24" y="4"/>
                  </a:cubicBezTo>
                  <a:cubicBezTo>
                    <a:pt x="27" y="5"/>
                    <a:pt x="29" y="9"/>
                    <a:pt x="29" y="12"/>
                  </a:cubicBezTo>
                  <a:cubicBezTo>
                    <a:pt x="29" y="14"/>
                    <a:pt x="28" y="17"/>
                    <a:pt x="27" y="19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7" y="19"/>
                    <a:pt x="27" y="19"/>
                    <a:pt x="27" y="19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9" y="20"/>
                    <a:pt x="29" y="20"/>
                    <a:pt x="29" y="20"/>
                  </a:cubicBezTo>
                  <a:cubicBezTo>
                    <a:pt x="31" y="18"/>
                    <a:pt x="32" y="15"/>
                    <a:pt x="32" y="12"/>
                  </a:cubicBezTo>
                  <a:cubicBezTo>
                    <a:pt x="32" y="8"/>
                    <a:pt x="29" y="4"/>
                    <a:pt x="25" y="2"/>
                  </a:cubicBezTo>
                  <a:cubicBezTo>
                    <a:pt x="25" y="3"/>
                    <a:pt x="25" y="3"/>
                    <a:pt x="25" y="3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23" y="1"/>
                    <a:pt x="21" y="0"/>
                    <a:pt x="19" y="0"/>
                  </a:cubicBezTo>
                  <a:cubicBezTo>
                    <a:pt x="13" y="0"/>
                    <a:pt x="8" y="3"/>
                    <a:pt x="4" y="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2" y="10"/>
                    <a:pt x="0" y="13"/>
                    <a:pt x="0" y="16"/>
                  </a:cubicBezTo>
                  <a:cubicBezTo>
                    <a:pt x="0" y="20"/>
                    <a:pt x="2" y="24"/>
                    <a:pt x="6" y="26"/>
                  </a:cubicBezTo>
                  <a:cubicBezTo>
                    <a:pt x="6" y="26"/>
                    <a:pt x="6" y="26"/>
                    <a:pt x="6" y="26"/>
                  </a:cubicBezTo>
                  <a:cubicBezTo>
                    <a:pt x="6" y="26"/>
                    <a:pt x="6" y="26"/>
                    <a:pt x="6" y="26"/>
                  </a:cubicBezTo>
                  <a:cubicBezTo>
                    <a:pt x="8" y="27"/>
                    <a:pt x="11" y="27"/>
                    <a:pt x="13" y="27"/>
                  </a:cubicBezTo>
                  <a:cubicBezTo>
                    <a:pt x="19" y="27"/>
                    <a:pt x="25" y="25"/>
                    <a:pt x="29" y="20"/>
                  </a:cubicBezTo>
                  <a:cubicBezTo>
                    <a:pt x="29" y="20"/>
                    <a:pt x="29" y="20"/>
                    <a:pt x="29" y="20"/>
                  </a:cubicBezTo>
                  <a:cubicBezTo>
                    <a:pt x="29" y="20"/>
                    <a:pt x="29" y="20"/>
                    <a:pt x="29" y="20"/>
                  </a:cubicBezTo>
                  <a:cubicBezTo>
                    <a:pt x="28" y="19"/>
                    <a:pt x="28" y="19"/>
                    <a:pt x="28" y="19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218" name="Freeform 1640"/>
            <p:cNvSpPr>
              <a:spLocks/>
            </p:cNvSpPr>
            <p:nvPr userDrawn="1"/>
          </p:nvSpPr>
          <p:spPr bwMode="auto">
            <a:xfrm>
              <a:off x="289" y="256"/>
              <a:ext cx="114" cy="103"/>
            </a:xfrm>
            <a:custGeom>
              <a:avLst/>
              <a:gdLst/>
              <a:ahLst/>
              <a:cxnLst>
                <a:cxn ang="0">
                  <a:pos x="50" y="37"/>
                </a:cxn>
                <a:cxn ang="0">
                  <a:pos x="49" y="36"/>
                </a:cxn>
                <a:cxn ang="0">
                  <a:pos x="23" y="49"/>
                </a:cxn>
                <a:cxn ang="0">
                  <a:pos x="12" y="46"/>
                </a:cxn>
                <a:cxn ang="0">
                  <a:pos x="12" y="47"/>
                </a:cxn>
                <a:cxn ang="0">
                  <a:pos x="12" y="46"/>
                </a:cxn>
                <a:cxn ang="0">
                  <a:pos x="2" y="30"/>
                </a:cxn>
                <a:cxn ang="0">
                  <a:pos x="8" y="15"/>
                </a:cxn>
                <a:cxn ang="0">
                  <a:pos x="8" y="15"/>
                </a:cxn>
                <a:cxn ang="0">
                  <a:pos x="8" y="15"/>
                </a:cxn>
                <a:cxn ang="0">
                  <a:pos x="33" y="3"/>
                </a:cxn>
                <a:cxn ang="0">
                  <a:pos x="45" y="6"/>
                </a:cxn>
                <a:cxn ang="0">
                  <a:pos x="45" y="6"/>
                </a:cxn>
                <a:cxn ang="0">
                  <a:pos x="45" y="6"/>
                </a:cxn>
                <a:cxn ang="0">
                  <a:pos x="55" y="22"/>
                </a:cxn>
                <a:cxn ang="0">
                  <a:pos x="49" y="36"/>
                </a:cxn>
                <a:cxn ang="0">
                  <a:pos x="49" y="36"/>
                </a:cxn>
                <a:cxn ang="0">
                  <a:pos x="49" y="36"/>
                </a:cxn>
                <a:cxn ang="0">
                  <a:pos x="50" y="37"/>
                </a:cxn>
                <a:cxn ang="0">
                  <a:pos x="51" y="37"/>
                </a:cxn>
                <a:cxn ang="0">
                  <a:pos x="57" y="22"/>
                </a:cxn>
                <a:cxn ang="0">
                  <a:pos x="46" y="3"/>
                </a:cxn>
                <a:cxn ang="0">
                  <a:pos x="45" y="4"/>
                </a:cxn>
                <a:cxn ang="0">
                  <a:pos x="46" y="3"/>
                </a:cxn>
                <a:cxn ang="0">
                  <a:pos x="33" y="0"/>
                </a:cxn>
                <a:cxn ang="0">
                  <a:pos x="6" y="13"/>
                </a:cxn>
                <a:cxn ang="0">
                  <a:pos x="6" y="13"/>
                </a:cxn>
                <a:cxn ang="0">
                  <a:pos x="6" y="13"/>
                </a:cxn>
                <a:cxn ang="0">
                  <a:pos x="0" y="30"/>
                </a:cxn>
                <a:cxn ang="0">
                  <a:pos x="11" y="48"/>
                </a:cxn>
                <a:cxn ang="0">
                  <a:pos x="11" y="48"/>
                </a:cxn>
                <a:cxn ang="0">
                  <a:pos x="11" y="48"/>
                </a:cxn>
                <a:cxn ang="0">
                  <a:pos x="23" y="51"/>
                </a:cxn>
                <a:cxn ang="0">
                  <a:pos x="51" y="37"/>
                </a:cxn>
                <a:cxn ang="0">
                  <a:pos x="51" y="37"/>
                </a:cxn>
                <a:cxn ang="0">
                  <a:pos x="51" y="37"/>
                </a:cxn>
                <a:cxn ang="0">
                  <a:pos x="50" y="37"/>
                </a:cxn>
              </a:cxnLst>
              <a:rect l="0" t="0" r="r" b="b"/>
              <a:pathLst>
                <a:path w="57" h="51">
                  <a:moveTo>
                    <a:pt x="50" y="37"/>
                  </a:moveTo>
                  <a:cubicBezTo>
                    <a:pt x="49" y="36"/>
                    <a:pt x="49" y="36"/>
                    <a:pt x="49" y="36"/>
                  </a:cubicBezTo>
                  <a:cubicBezTo>
                    <a:pt x="43" y="44"/>
                    <a:pt x="33" y="49"/>
                    <a:pt x="23" y="49"/>
                  </a:cubicBezTo>
                  <a:cubicBezTo>
                    <a:pt x="19" y="49"/>
                    <a:pt x="15" y="48"/>
                    <a:pt x="12" y="46"/>
                  </a:cubicBezTo>
                  <a:cubicBezTo>
                    <a:pt x="12" y="47"/>
                    <a:pt x="12" y="47"/>
                    <a:pt x="12" y="47"/>
                  </a:cubicBezTo>
                  <a:cubicBezTo>
                    <a:pt x="12" y="46"/>
                    <a:pt x="12" y="46"/>
                    <a:pt x="12" y="46"/>
                  </a:cubicBezTo>
                  <a:cubicBezTo>
                    <a:pt x="6" y="43"/>
                    <a:pt x="2" y="37"/>
                    <a:pt x="2" y="30"/>
                  </a:cubicBezTo>
                  <a:cubicBezTo>
                    <a:pt x="2" y="25"/>
                    <a:pt x="4" y="20"/>
                    <a:pt x="8" y="15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14" y="7"/>
                    <a:pt x="24" y="3"/>
                    <a:pt x="33" y="3"/>
                  </a:cubicBezTo>
                  <a:cubicBezTo>
                    <a:pt x="37" y="3"/>
                    <a:pt x="41" y="4"/>
                    <a:pt x="45" y="6"/>
                  </a:cubicBezTo>
                  <a:cubicBezTo>
                    <a:pt x="45" y="6"/>
                    <a:pt x="45" y="6"/>
                    <a:pt x="45" y="6"/>
                  </a:cubicBezTo>
                  <a:cubicBezTo>
                    <a:pt x="45" y="6"/>
                    <a:pt x="45" y="6"/>
                    <a:pt x="45" y="6"/>
                  </a:cubicBezTo>
                  <a:cubicBezTo>
                    <a:pt x="51" y="9"/>
                    <a:pt x="55" y="15"/>
                    <a:pt x="55" y="22"/>
                  </a:cubicBezTo>
                  <a:cubicBezTo>
                    <a:pt x="55" y="26"/>
                    <a:pt x="53" y="31"/>
                    <a:pt x="49" y="36"/>
                  </a:cubicBezTo>
                  <a:cubicBezTo>
                    <a:pt x="49" y="36"/>
                    <a:pt x="49" y="36"/>
                    <a:pt x="49" y="36"/>
                  </a:cubicBezTo>
                  <a:cubicBezTo>
                    <a:pt x="49" y="36"/>
                    <a:pt x="49" y="36"/>
                    <a:pt x="49" y="36"/>
                  </a:cubicBezTo>
                  <a:cubicBezTo>
                    <a:pt x="50" y="37"/>
                    <a:pt x="50" y="37"/>
                    <a:pt x="50" y="37"/>
                  </a:cubicBezTo>
                  <a:cubicBezTo>
                    <a:pt x="51" y="37"/>
                    <a:pt x="51" y="37"/>
                    <a:pt x="51" y="37"/>
                  </a:cubicBezTo>
                  <a:cubicBezTo>
                    <a:pt x="55" y="32"/>
                    <a:pt x="57" y="27"/>
                    <a:pt x="57" y="22"/>
                  </a:cubicBezTo>
                  <a:cubicBezTo>
                    <a:pt x="57" y="14"/>
                    <a:pt x="53" y="7"/>
                    <a:pt x="46" y="3"/>
                  </a:cubicBezTo>
                  <a:cubicBezTo>
                    <a:pt x="45" y="4"/>
                    <a:pt x="45" y="4"/>
                    <a:pt x="45" y="4"/>
                  </a:cubicBezTo>
                  <a:cubicBezTo>
                    <a:pt x="46" y="3"/>
                    <a:pt x="46" y="3"/>
                    <a:pt x="46" y="3"/>
                  </a:cubicBezTo>
                  <a:cubicBezTo>
                    <a:pt x="42" y="1"/>
                    <a:pt x="37" y="0"/>
                    <a:pt x="33" y="0"/>
                  </a:cubicBezTo>
                  <a:cubicBezTo>
                    <a:pt x="23" y="0"/>
                    <a:pt x="13" y="5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2" y="19"/>
                    <a:pt x="0" y="25"/>
                    <a:pt x="0" y="30"/>
                  </a:cubicBezTo>
                  <a:cubicBezTo>
                    <a:pt x="0" y="38"/>
                    <a:pt x="4" y="44"/>
                    <a:pt x="11" y="48"/>
                  </a:cubicBezTo>
                  <a:cubicBezTo>
                    <a:pt x="11" y="48"/>
                    <a:pt x="11" y="48"/>
                    <a:pt x="11" y="48"/>
                  </a:cubicBezTo>
                  <a:cubicBezTo>
                    <a:pt x="11" y="48"/>
                    <a:pt x="11" y="48"/>
                    <a:pt x="11" y="48"/>
                  </a:cubicBezTo>
                  <a:cubicBezTo>
                    <a:pt x="15" y="50"/>
                    <a:pt x="19" y="51"/>
                    <a:pt x="23" y="51"/>
                  </a:cubicBezTo>
                  <a:cubicBezTo>
                    <a:pt x="34" y="51"/>
                    <a:pt x="44" y="46"/>
                    <a:pt x="51" y="37"/>
                  </a:cubicBezTo>
                  <a:cubicBezTo>
                    <a:pt x="51" y="37"/>
                    <a:pt x="51" y="37"/>
                    <a:pt x="51" y="37"/>
                  </a:cubicBezTo>
                  <a:cubicBezTo>
                    <a:pt x="51" y="37"/>
                    <a:pt x="51" y="37"/>
                    <a:pt x="51" y="37"/>
                  </a:cubicBezTo>
                  <a:cubicBezTo>
                    <a:pt x="50" y="37"/>
                    <a:pt x="50" y="37"/>
                    <a:pt x="50" y="37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219" name="Freeform 1641"/>
            <p:cNvSpPr>
              <a:spLocks/>
            </p:cNvSpPr>
            <p:nvPr userDrawn="1"/>
          </p:nvSpPr>
          <p:spPr bwMode="auto">
            <a:xfrm>
              <a:off x="271" y="248"/>
              <a:ext cx="156" cy="143"/>
            </a:xfrm>
            <a:custGeom>
              <a:avLst/>
              <a:gdLst/>
              <a:ahLst/>
              <a:cxnLst>
                <a:cxn ang="0">
                  <a:pos x="69" y="54"/>
                </a:cxn>
                <a:cxn ang="0">
                  <a:pos x="68" y="53"/>
                </a:cxn>
                <a:cxn ang="0">
                  <a:pos x="35" y="69"/>
                </a:cxn>
                <a:cxn ang="0">
                  <a:pos x="16" y="63"/>
                </a:cxn>
                <a:cxn ang="0">
                  <a:pos x="2" y="40"/>
                </a:cxn>
                <a:cxn ang="0">
                  <a:pos x="12" y="18"/>
                </a:cxn>
                <a:cxn ang="0">
                  <a:pos x="12" y="18"/>
                </a:cxn>
                <a:cxn ang="0">
                  <a:pos x="12" y="18"/>
                </a:cxn>
                <a:cxn ang="0">
                  <a:pos x="46" y="3"/>
                </a:cxn>
                <a:cxn ang="0">
                  <a:pos x="65" y="8"/>
                </a:cxn>
                <a:cxn ang="0">
                  <a:pos x="77" y="30"/>
                </a:cxn>
                <a:cxn ang="0">
                  <a:pos x="68" y="53"/>
                </a:cxn>
                <a:cxn ang="0">
                  <a:pos x="68" y="53"/>
                </a:cxn>
                <a:cxn ang="0">
                  <a:pos x="68" y="53"/>
                </a:cxn>
                <a:cxn ang="0">
                  <a:pos x="69" y="54"/>
                </a:cxn>
                <a:cxn ang="0">
                  <a:pos x="69" y="55"/>
                </a:cxn>
                <a:cxn ang="0">
                  <a:pos x="79" y="30"/>
                </a:cxn>
                <a:cxn ang="0">
                  <a:pos x="66" y="6"/>
                </a:cxn>
                <a:cxn ang="0">
                  <a:pos x="46" y="0"/>
                </a:cxn>
                <a:cxn ang="0">
                  <a:pos x="10" y="16"/>
                </a:cxn>
                <a:cxn ang="0">
                  <a:pos x="10" y="16"/>
                </a:cxn>
                <a:cxn ang="0">
                  <a:pos x="10" y="16"/>
                </a:cxn>
                <a:cxn ang="0">
                  <a:pos x="0" y="40"/>
                </a:cxn>
                <a:cxn ang="0">
                  <a:pos x="15" y="65"/>
                </a:cxn>
                <a:cxn ang="0">
                  <a:pos x="35" y="71"/>
                </a:cxn>
                <a:cxn ang="0">
                  <a:pos x="69" y="55"/>
                </a:cxn>
                <a:cxn ang="0">
                  <a:pos x="69" y="55"/>
                </a:cxn>
                <a:cxn ang="0">
                  <a:pos x="69" y="55"/>
                </a:cxn>
                <a:cxn ang="0">
                  <a:pos x="69" y="54"/>
                </a:cxn>
              </a:cxnLst>
              <a:rect l="0" t="0" r="r" b="b"/>
              <a:pathLst>
                <a:path w="79" h="71">
                  <a:moveTo>
                    <a:pt x="69" y="54"/>
                  </a:moveTo>
                  <a:cubicBezTo>
                    <a:pt x="68" y="53"/>
                    <a:pt x="68" y="53"/>
                    <a:pt x="68" y="53"/>
                  </a:cubicBezTo>
                  <a:cubicBezTo>
                    <a:pt x="59" y="63"/>
                    <a:pt x="47" y="69"/>
                    <a:pt x="35" y="69"/>
                  </a:cubicBezTo>
                  <a:cubicBezTo>
                    <a:pt x="28" y="69"/>
                    <a:pt x="22" y="67"/>
                    <a:pt x="16" y="63"/>
                  </a:cubicBezTo>
                  <a:cubicBezTo>
                    <a:pt x="7" y="58"/>
                    <a:pt x="2" y="49"/>
                    <a:pt x="2" y="40"/>
                  </a:cubicBezTo>
                  <a:cubicBezTo>
                    <a:pt x="2" y="32"/>
                    <a:pt x="6" y="25"/>
                    <a:pt x="12" y="18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21" y="8"/>
                    <a:pt x="34" y="3"/>
                    <a:pt x="46" y="3"/>
                  </a:cubicBezTo>
                  <a:cubicBezTo>
                    <a:pt x="52" y="3"/>
                    <a:pt x="59" y="4"/>
                    <a:pt x="65" y="8"/>
                  </a:cubicBezTo>
                  <a:cubicBezTo>
                    <a:pt x="73" y="13"/>
                    <a:pt x="77" y="21"/>
                    <a:pt x="77" y="30"/>
                  </a:cubicBezTo>
                  <a:cubicBezTo>
                    <a:pt x="77" y="38"/>
                    <a:pt x="74" y="46"/>
                    <a:pt x="68" y="53"/>
                  </a:cubicBezTo>
                  <a:cubicBezTo>
                    <a:pt x="68" y="53"/>
                    <a:pt x="68" y="53"/>
                    <a:pt x="68" y="53"/>
                  </a:cubicBezTo>
                  <a:cubicBezTo>
                    <a:pt x="68" y="53"/>
                    <a:pt x="68" y="53"/>
                    <a:pt x="68" y="53"/>
                  </a:cubicBezTo>
                  <a:cubicBezTo>
                    <a:pt x="69" y="54"/>
                    <a:pt x="69" y="54"/>
                    <a:pt x="69" y="54"/>
                  </a:cubicBezTo>
                  <a:cubicBezTo>
                    <a:pt x="69" y="55"/>
                    <a:pt x="69" y="55"/>
                    <a:pt x="69" y="55"/>
                  </a:cubicBezTo>
                  <a:cubicBezTo>
                    <a:pt x="76" y="47"/>
                    <a:pt x="79" y="39"/>
                    <a:pt x="79" y="30"/>
                  </a:cubicBezTo>
                  <a:cubicBezTo>
                    <a:pt x="79" y="21"/>
                    <a:pt x="75" y="12"/>
                    <a:pt x="66" y="6"/>
                  </a:cubicBezTo>
                  <a:cubicBezTo>
                    <a:pt x="60" y="2"/>
                    <a:pt x="53" y="0"/>
                    <a:pt x="46" y="0"/>
                  </a:cubicBezTo>
                  <a:cubicBezTo>
                    <a:pt x="33" y="0"/>
                    <a:pt x="20" y="6"/>
                    <a:pt x="10" y="16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3" y="23"/>
                    <a:pt x="0" y="32"/>
                    <a:pt x="0" y="40"/>
                  </a:cubicBezTo>
                  <a:cubicBezTo>
                    <a:pt x="0" y="50"/>
                    <a:pt x="5" y="59"/>
                    <a:pt x="15" y="65"/>
                  </a:cubicBezTo>
                  <a:cubicBezTo>
                    <a:pt x="21" y="69"/>
                    <a:pt x="28" y="71"/>
                    <a:pt x="35" y="71"/>
                  </a:cubicBezTo>
                  <a:cubicBezTo>
                    <a:pt x="47" y="71"/>
                    <a:pt x="60" y="65"/>
                    <a:pt x="69" y="55"/>
                  </a:cubicBezTo>
                  <a:cubicBezTo>
                    <a:pt x="69" y="55"/>
                    <a:pt x="69" y="55"/>
                    <a:pt x="69" y="55"/>
                  </a:cubicBezTo>
                  <a:cubicBezTo>
                    <a:pt x="69" y="55"/>
                    <a:pt x="69" y="55"/>
                    <a:pt x="69" y="55"/>
                  </a:cubicBezTo>
                  <a:cubicBezTo>
                    <a:pt x="69" y="54"/>
                    <a:pt x="69" y="54"/>
                    <a:pt x="69" y="54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220" name="Freeform 1642"/>
            <p:cNvSpPr>
              <a:spLocks/>
            </p:cNvSpPr>
            <p:nvPr userDrawn="1"/>
          </p:nvSpPr>
          <p:spPr bwMode="auto">
            <a:xfrm>
              <a:off x="259" y="274"/>
              <a:ext cx="192" cy="145"/>
            </a:xfrm>
            <a:custGeom>
              <a:avLst/>
              <a:gdLst/>
              <a:ahLst/>
              <a:cxnLst>
                <a:cxn ang="0">
                  <a:pos x="3" y="20"/>
                </a:cxn>
                <a:cxn ang="0">
                  <a:pos x="0" y="35"/>
                </a:cxn>
                <a:cxn ang="0">
                  <a:pos x="18" y="65"/>
                </a:cxn>
                <a:cxn ang="0">
                  <a:pos x="42" y="72"/>
                </a:cxn>
                <a:cxn ang="0">
                  <a:pos x="84" y="53"/>
                </a:cxn>
                <a:cxn ang="0">
                  <a:pos x="84" y="53"/>
                </a:cxn>
                <a:cxn ang="0">
                  <a:pos x="84" y="53"/>
                </a:cxn>
                <a:cxn ang="0">
                  <a:pos x="96" y="24"/>
                </a:cxn>
                <a:cxn ang="0">
                  <a:pos x="86" y="0"/>
                </a:cxn>
                <a:cxn ang="0">
                  <a:pos x="84" y="1"/>
                </a:cxn>
                <a:cxn ang="0">
                  <a:pos x="93" y="24"/>
                </a:cxn>
                <a:cxn ang="0">
                  <a:pos x="82" y="51"/>
                </a:cxn>
                <a:cxn ang="0">
                  <a:pos x="82" y="51"/>
                </a:cxn>
                <a:cxn ang="0">
                  <a:pos x="82" y="51"/>
                </a:cxn>
                <a:cxn ang="0">
                  <a:pos x="42" y="70"/>
                </a:cxn>
                <a:cxn ang="0">
                  <a:pos x="19" y="63"/>
                </a:cxn>
                <a:cxn ang="0">
                  <a:pos x="3" y="35"/>
                </a:cxn>
                <a:cxn ang="0">
                  <a:pos x="5" y="21"/>
                </a:cxn>
                <a:cxn ang="0">
                  <a:pos x="3" y="20"/>
                </a:cxn>
              </a:cxnLst>
              <a:rect l="0" t="0" r="r" b="b"/>
              <a:pathLst>
                <a:path w="96" h="72">
                  <a:moveTo>
                    <a:pt x="3" y="20"/>
                  </a:moveTo>
                  <a:cubicBezTo>
                    <a:pt x="1" y="25"/>
                    <a:pt x="0" y="30"/>
                    <a:pt x="0" y="35"/>
                  </a:cubicBezTo>
                  <a:cubicBezTo>
                    <a:pt x="0" y="47"/>
                    <a:pt x="6" y="58"/>
                    <a:pt x="18" y="65"/>
                  </a:cubicBezTo>
                  <a:cubicBezTo>
                    <a:pt x="26" y="70"/>
                    <a:pt x="34" y="72"/>
                    <a:pt x="42" y="72"/>
                  </a:cubicBezTo>
                  <a:cubicBezTo>
                    <a:pt x="58" y="72"/>
                    <a:pt x="73" y="65"/>
                    <a:pt x="84" y="53"/>
                  </a:cubicBezTo>
                  <a:cubicBezTo>
                    <a:pt x="84" y="53"/>
                    <a:pt x="84" y="53"/>
                    <a:pt x="84" y="53"/>
                  </a:cubicBezTo>
                  <a:cubicBezTo>
                    <a:pt x="84" y="53"/>
                    <a:pt x="84" y="53"/>
                    <a:pt x="84" y="53"/>
                  </a:cubicBezTo>
                  <a:cubicBezTo>
                    <a:pt x="92" y="44"/>
                    <a:pt x="96" y="34"/>
                    <a:pt x="96" y="24"/>
                  </a:cubicBezTo>
                  <a:cubicBezTo>
                    <a:pt x="96" y="15"/>
                    <a:pt x="92" y="6"/>
                    <a:pt x="86" y="0"/>
                  </a:cubicBezTo>
                  <a:cubicBezTo>
                    <a:pt x="84" y="1"/>
                    <a:pt x="84" y="1"/>
                    <a:pt x="84" y="1"/>
                  </a:cubicBezTo>
                  <a:cubicBezTo>
                    <a:pt x="90" y="7"/>
                    <a:pt x="93" y="15"/>
                    <a:pt x="93" y="24"/>
                  </a:cubicBezTo>
                  <a:cubicBezTo>
                    <a:pt x="93" y="33"/>
                    <a:pt x="90" y="43"/>
                    <a:pt x="82" y="51"/>
                  </a:cubicBezTo>
                  <a:cubicBezTo>
                    <a:pt x="82" y="51"/>
                    <a:pt x="82" y="51"/>
                    <a:pt x="82" y="51"/>
                  </a:cubicBezTo>
                  <a:cubicBezTo>
                    <a:pt x="82" y="51"/>
                    <a:pt x="82" y="51"/>
                    <a:pt x="82" y="51"/>
                  </a:cubicBezTo>
                  <a:cubicBezTo>
                    <a:pt x="71" y="63"/>
                    <a:pt x="57" y="70"/>
                    <a:pt x="42" y="70"/>
                  </a:cubicBezTo>
                  <a:cubicBezTo>
                    <a:pt x="34" y="70"/>
                    <a:pt x="26" y="68"/>
                    <a:pt x="19" y="63"/>
                  </a:cubicBezTo>
                  <a:cubicBezTo>
                    <a:pt x="8" y="56"/>
                    <a:pt x="3" y="46"/>
                    <a:pt x="3" y="35"/>
                  </a:cubicBezTo>
                  <a:cubicBezTo>
                    <a:pt x="3" y="30"/>
                    <a:pt x="3" y="26"/>
                    <a:pt x="5" y="21"/>
                  </a:cubicBezTo>
                  <a:cubicBezTo>
                    <a:pt x="3" y="20"/>
                    <a:pt x="3" y="20"/>
                    <a:pt x="3" y="20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221" name="Freeform 1643"/>
            <p:cNvSpPr>
              <a:spLocks/>
            </p:cNvSpPr>
            <p:nvPr userDrawn="1"/>
          </p:nvSpPr>
          <p:spPr bwMode="auto">
            <a:xfrm>
              <a:off x="265" y="302"/>
              <a:ext cx="200" cy="139"/>
            </a:xfrm>
            <a:custGeom>
              <a:avLst/>
              <a:gdLst/>
              <a:ahLst/>
              <a:cxnLst>
                <a:cxn ang="0">
                  <a:pos x="93" y="1"/>
                </a:cxn>
                <a:cxn ang="0">
                  <a:pos x="98" y="19"/>
                </a:cxn>
                <a:cxn ang="0">
                  <a:pos x="86" y="48"/>
                </a:cxn>
                <a:cxn ang="0">
                  <a:pos x="86" y="48"/>
                </a:cxn>
                <a:cxn ang="0">
                  <a:pos x="86" y="48"/>
                </a:cxn>
                <a:cxn ang="0">
                  <a:pos x="43" y="67"/>
                </a:cxn>
                <a:cxn ang="0">
                  <a:pos x="17" y="60"/>
                </a:cxn>
                <a:cxn ang="0">
                  <a:pos x="2" y="44"/>
                </a:cxn>
                <a:cxn ang="0">
                  <a:pos x="0" y="45"/>
                </a:cxn>
                <a:cxn ang="0">
                  <a:pos x="15" y="62"/>
                </a:cxn>
                <a:cxn ang="0">
                  <a:pos x="43" y="70"/>
                </a:cxn>
                <a:cxn ang="0">
                  <a:pos x="87" y="49"/>
                </a:cxn>
                <a:cxn ang="0">
                  <a:pos x="87" y="49"/>
                </a:cxn>
                <a:cxn ang="0">
                  <a:pos x="87" y="49"/>
                </a:cxn>
                <a:cxn ang="0">
                  <a:pos x="100" y="19"/>
                </a:cxn>
                <a:cxn ang="0">
                  <a:pos x="95" y="0"/>
                </a:cxn>
                <a:cxn ang="0">
                  <a:pos x="93" y="1"/>
                </a:cxn>
              </a:cxnLst>
              <a:rect l="0" t="0" r="r" b="b"/>
              <a:pathLst>
                <a:path w="100" h="70">
                  <a:moveTo>
                    <a:pt x="93" y="1"/>
                  </a:moveTo>
                  <a:cubicBezTo>
                    <a:pt x="96" y="7"/>
                    <a:pt x="98" y="13"/>
                    <a:pt x="98" y="19"/>
                  </a:cubicBezTo>
                  <a:cubicBezTo>
                    <a:pt x="98" y="28"/>
                    <a:pt x="94" y="39"/>
                    <a:pt x="86" y="48"/>
                  </a:cubicBezTo>
                  <a:cubicBezTo>
                    <a:pt x="86" y="48"/>
                    <a:pt x="86" y="48"/>
                    <a:pt x="86" y="48"/>
                  </a:cubicBezTo>
                  <a:cubicBezTo>
                    <a:pt x="86" y="48"/>
                    <a:pt x="86" y="48"/>
                    <a:pt x="86" y="48"/>
                  </a:cubicBezTo>
                  <a:cubicBezTo>
                    <a:pt x="74" y="60"/>
                    <a:pt x="58" y="67"/>
                    <a:pt x="43" y="67"/>
                  </a:cubicBezTo>
                  <a:cubicBezTo>
                    <a:pt x="34" y="67"/>
                    <a:pt x="25" y="65"/>
                    <a:pt x="17" y="60"/>
                  </a:cubicBezTo>
                  <a:cubicBezTo>
                    <a:pt x="10" y="56"/>
                    <a:pt x="5" y="50"/>
                    <a:pt x="2" y="44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3" y="52"/>
                    <a:pt x="8" y="58"/>
                    <a:pt x="15" y="62"/>
                  </a:cubicBezTo>
                  <a:cubicBezTo>
                    <a:pt x="24" y="67"/>
                    <a:pt x="33" y="70"/>
                    <a:pt x="43" y="70"/>
                  </a:cubicBezTo>
                  <a:cubicBezTo>
                    <a:pt x="59" y="70"/>
                    <a:pt x="75" y="62"/>
                    <a:pt x="87" y="49"/>
                  </a:cubicBezTo>
                  <a:cubicBezTo>
                    <a:pt x="87" y="49"/>
                    <a:pt x="87" y="49"/>
                    <a:pt x="87" y="49"/>
                  </a:cubicBezTo>
                  <a:cubicBezTo>
                    <a:pt x="87" y="49"/>
                    <a:pt x="87" y="49"/>
                    <a:pt x="87" y="49"/>
                  </a:cubicBezTo>
                  <a:cubicBezTo>
                    <a:pt x="96" y="40"/>
                    <a:pt x="100" y="29"/>
                    <a:pt x="100" y="19"/>
                  </a:cubicBezTo>
                  <a:cubicBezTo>
                    <a:pt x="100" y="12"/>
                    <a:pt x="98" y="6"/>
                    <a:pt x="95" y="0"/>
                  </a:cubicBezTo>
                  <a:cubicBezTo>
                    <a:pt x="93" y="1"/>
                    <a:pt x="93" y="1"/>
                    <a:pt x="93" y="1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222" name="Freeform 1644"/>
            <p:cNvSpPr>
              <a:spLocks/>
            </p:cNvSpPr>
            <p:nvPr userDrawn="1"/>
          </p:nvSpPr>
          <p:spPr bwMode="auto">
            <a:xfrm>
              <a:off x="311" y="379"/>
              <a:ext cx="154" cy="78"/>
            </a:xfrm>
            <a:custGeom>
              <a:avLst/>
              <a:gdLst/>
              <a:ahLst/>
              <a:cxnLst>
                <a:cxn ang="0">
                  <a:pos x="75" y="0"/>
                </a:cxn>
                <a:cxn ang="0">
                  <a:pos x="65" y="17"/>
                </a:cxn>
                <a:cxn ang="0">
                  <a:pos x="65" y="17"/>
                </a:cxn>
                <a:cxn ang="0">
                  <a:pos x="65" y="17"/>
                </a:cxn>
                <a:cxn ang="0">
                  <a:pos x="22" y="37"/>
                </a:cxn>
                <a:cxn ang="0">
                  <a:pos x="1" y="32"/>
                </a:cxn>
                <a:cxn ang="0">
                  <a:pos x="0" y="34"/>
                </a:cxn>
                <a:cxn ang="0">
                  <a:pos x="22" y="39"/>
                </a:cxn>
                <a:cxn ang="0">
                  <a:pos x="67" y="19"/>
                </a:cxn>
                <a:cxn ang="0">
                  <a:pos x="67" y="19"/>
                </a:cxn>
                <a:cxn ang="0">
                  <a:pos x="67" y="19"/>
                </a:cxn>
                <a:cxn ang="0">
                  <a:pos x="77" y="1"/>
                </a:cxn>
                <a:cxn ang="0">
                  <a:pos x="75" y="0"/>
                </a:cxn>
              </a:cxnLst>
              <a:rect l="0" t="0" r="r" b="b"/>
              <a:pathLst>
                <a:path w="77" h="39">
                  <a:moveTo>
                    <a:pt x="75" y="0"/>
                  </a:moveTo>
                  <a:cubicBezTo>
                    <a:pt x="73" y="6"/>
                    <a:pt x="70" y="12"/>
                    <a:pt x="65" y="17"/>
                  </a:cubicBezTo>
                  <a:cubicBezTo>
                    <a:pt x="65" y="17"/>
                    <a:pt x="65" y="17"/>
                    <a:pt x="65" y="17"/>
                  </a:cubicBezTo>
                  <a:cubicBezTo>
                    <a:pt x="65" y="17"/>
                    <a:pt x="65" y="17"/>
                    <a:pt x="65" y="17"/>
                  </a:cubicBezTo>
                  <a:cubicBezTo>
                    <a:pt x="54" y="30"/>
                    <a:pt x="38" y="37"/>
                    <a:pt x="22" y="37"/>
                  </a:cubicBezTo>
                  <a:cubicBezTo>
                    <a:pt x="15" y="37"/>
                    <a:pt x="8" y="35"/>
                    <a:pt x="1" y="32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7" y="38"/>
                    <a:pt x="15" y="39"/>
                    <a:pt x="22" y="39"/>
                  </a:cubicBezTo>
                  <a:cubicBezTo>
                    <a:pt x="39" y="39"/>
                    <a:pt x="55" y="32"/>
                    <a:pt x="67" y="19"/>
                  </a:cubicBezTo>
                  <a:cubicBezTo>
                    <a:pt x="67" y="19"/>
                    <a:pt x="67" y="19"/>
                    <a:pt x="67" y="19"/>
                  </a:cubicBezTo>
                  <a:cubicBezTo>
                    <a:pt x="67" y="19"/>
                    <a:pt x="67" y="19"/>
                    <a:pt x="67" y="19"/>
                  </a:cubicBezTo>
                  <a:cubicBezTo>
                    <a:pt x="72" y="13"/>
                    <a:pt x="75" y="7"/>
                    <a:pt x="77" y="1"/>
                  </a:cubicBezTo>
                  <a:cubicBezTo>
                    <a:pt x="75" y="0"/>
                    <a:pt x="75" y="0"/>
                    <a:pt x="75" y="0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223" name="Freeform 1645"/>
            <p:cNvSpPr>
              <a:spLocks/>
            </p:cNvSpPr>
            <p:nvPr userDrawn="1"/>
          </p:nvSpPr>
          <p:spPr bwMode="auto">
            <a:xfrm>
              <a:off x="277" y="280"/>
              <a:ext cx="46" cy="16"/>
            </a:xfrm>
            <a:custGeom>
              <a:avLst/>
              <a:gdLst/>
              <a:ahLst/>
              <a:cxnLst>
                <a:cxn ang="0">
                  <a:pos x="23" y="3"/>
                </a:cxn>
                <a:cxn ang="0">
                  <a:pos x="12" y="0"/>
                </a:cxn>
                <a:cxn ang="0">
                  <a:pos x="0" y="6"/>
                </a:cxn>
                <a:cxn ang="0">
                  <a:pos x="2" y="8"/>
                </a:cxn>
                <a:cxn ang="0">
                  <a:pos x="12" y="2"/>
                </a:cxn>
                <a:cxn ang="0">
                  <a:pos x="22" y="5"/>
                </a:cxn>
                <a:cxn ang="0">
                  <a:pos x="23" y="3"/>
                </a:cxn>
              </a:cxnLst>
              <a:rect l="0" t="0" r="r" b="b"/>
              <a:pathLst>
                <a:path w="23" h="8">
                  <a:moveTo>
                    <a:pt x="23" y="3"/>
                  </a:moveTo>
                  <a:cubicBezTo>
                    <a:pt x="19" y="1"/>
                    <a:pt x="15" y="0"/>
                    <a:pt x="12" y="0"/>
                  </a:cubicBezTo>
                  <a:cubicBezTo>
                    <a:pt x="7" y="0"/>
                    <a:pt x="3" y="2"/>
                    <a:pt x="0" y="6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5" y="4"/>
                    <a:pt x="8" y="2"/>
                    <a:pt x="12" y="2"/>
                  </a:cubicBezTo>
                  <a:cubicBezTo>
                    <a:pt x="15" y="2"/>
                    <a:pt x="18" y="3"/>
                    <a:pt x="22" y="5"/>
                  </a:cubicBezTo>
                  <a:cubicBezTo>
                    <a:pt x="23" y="3"/>
                    <a:pt x="23" y="3"/>
                    <a:pt x="23" y="3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224" name="Freeform 1646"/>
            <p:cNvSpPr>
              <a:spLocks/>
            </p:cNvSpPr>
            <p:nvPr userDrawn="1"/>
          </p:nvSpPr>
          <p:spPr bwMode="auto">
            <a:xfrm>
              <a:off x="365" y="308"/>
              <a:ext cx="88" cy="103"/>
            </a:xfrm>
            <a:custGeom>
              <a:avLst/>
              <a:gdLst/>
              <a:ahLst/>
              <a:cxnLst>
                <a:cxn ang="0">
                  <a:pos x="44" y="50"/>
                </a:cxn>
                <a:cxn ang="0">
                  <a:pos x="28" y="24"/>
                </a:cxn>
                <a:cxn ang="0">
                  <a:pos x="1" y="0"/>
                </a:cxn>
                <a:cxn ang="0">
                  <a:pos x="0" y="2"/>
                </a:cxn>
                <a:cxn ang="0">
                  <a:pos x="26" y="25"/>
                </a:cxn>
                <a:cxn ang="0">
                  <a:pos x="42" y="51"/>
                </a:cxn>
                <a:cxn ang="0">
                  <a:pos x="44" y="50"/>
                </a:cxn>
              </a:cxnLst>
              <a:rect l="0" t="0" r="r" b="b"/>
              <a:pathLst>
                <a:path w="44" h="51">
                  <a:moveTo>
                    <a:pt x="44" y="50"/>
                  </a:moveTo>
                  <a:cubicBezTo>
                    <a:pt x="42" y="42"/>
                    <a:pt x="36" y="33"/>
                    <a:pt x="28" y="24"/>
                  </a:cubicBezTo>
                  <a:cubicBezTo>
                    <a:pt x="20" y="15"/>
                    <a:pt x="10" y="7"/>
                    <a:pt x="1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8" y="8"/>
                    <a:pt x="18" y="17"/>
                    <a:pt x="26" y="25"/>
                  </a:cubicBezTo>
                  <a:cubicBezTo>
                    <a:pt x="34" y="34"/>
                    <a:pt x="40" y="43"/>
                    <a:pt x="42" y="51"/>
                  </a:cubicBezTo>
                  <a:cubicBezTo>
                    <a:pt x="44" y="50"/>
                    <a:pt x="44" y="50"/>
                    <a:pt x="44" y="50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225" name="Freeform 1647"/>
            <p:cNvSpPr>
              <a:spLocks/>
            </p:cNvSpPr>
            <p:nvPr userDrawn="1"/>
          </p:nvSpPr>
          <p:spPr bwMode="auto">
            <a:xfrm>
              <a:off x="359" y="316"/>
              <a:ext cx="74" cy="117"/>
            </a:xfrm>
            <a:custGeom>
              <a:avLst/>
              <a:gdLst/>
              <a:ahLst/>
              <a:cxnLst>
                <a:cxn ang="0">
                  <a:pos x="37" y="58"/>
                </a:cxn>
                <a:cxn ang="0">
                  <a:pos x="37" y="58"/>
                </a:cxn>
                <a:cxn ang="0">
                  <a:pos x="33" y="44"/>
                </a:cxn>
                <a:cxn ang="0">
                  <a:pos x="1" y="0"/>
                </a:cxn>
                <a:cxn ang="0">
                  <a:pos x="0" y="1"/>
                </a:cxn>
                <a:cxn ang="0">
                  <a:pos x="21" y="29"/>
                </a:cxn>
                <a:cxn ang="0">
                  <a:pos x="31" y="45"/>
                </a:cxn>
                <a:cxn ang="0">
                  <a:pos x="35" y="58"/>
                </a:cxn>
                <a:cxn ang="0">
                  <a:pos x="35" y="58"/>
                </a:cxn>
                <a:cxn ang="0">
                  <a:pos x="37" y="58"/>
                </a:cxn>
              </a:cxnLst>
              <a:rect l="0" t="0" r="r" b="b"/>
              <a:pathLst>
                <a:path w="37" h="58">
                  <a:moveTo>
                    <a:pt x="37" y="58"/>
                  </a:moveTo>
                  <a:cubicBezTo>
                    <a:pt x="37" y="58"/>
                    <a:pt x="37" y="58"/>
                    <a:pt x="37" y="58"/>
                  </a:cubicBezTo>
                  <a:cubicBezTo>
                    <a:pt x="37" y="54"/>
                    <a:pt x="36" y="50"/>
                    <a:pt x="33" y="44"/>
                  </a:cubicBezTo>
                  <a:cubicBezTo>
                    <a:pt x="25" y="28"/>
                    <a:pt x="9" y="7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5" y="6"/>
                    <a:pt x="13" y="17"/>
                    <a:pt x="21" y="29"/>
                  </a:cubicBezTo>
                  <a:cubicBezTo>
                    <a:pt x="25" y="34"/>
                    <a:pt x="28" y="40"/>
                    <a:pt x="31" y="45"/>
                  </a:cubicBezTo>
                  <a:cubicBezTo>
                    <a:pt x="33" y="51"/>
                    <a:pt x="35" y="55"/>
                    <a:pt x="35" y="58"/>
                  </a:cubicBezTo>
                  <a:cubicBezTo>
                    <a:pt x="35" y="58"/>
                    <a:pt x="35" y="58"/>
                    <a:pt x="35" y="58"/>
                  </a:cubicBezTo>
                  <a:cubicBezTo>
                    <a:pt x="37" y="58"/>
                    <a:pt x="37" y="58"/>
                    <a:pt x="37" y="58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226" name="Freeform 1648"/>
            <p:cNvSpPr>
              <a:spLocks/>
            </p:cNvSpPr>
            <p:nvPr userDrawn="1"/>
          </p:nvSpPr>
          <p:spPr bwMode="auto">
            <a:xfrm>
              <a:off x="351" y="320"/>
              <a:ext cx="60" cy="129"/>
            </a:xfrm>
            <a:custGeom>
              <a:avLst/>
              <a:gdLst/>
              <a:ahLst/>
              <a:cxnLst>
                <a:cxn ang="0">
                  <a:pos x="30" y="64"/>
                </a:cxn>
                <a:cxn ang="0">
                  <a:pos x="28" y="59"/>
                </a:cxn>
                <a:cxn ang="0">
                  <a:pos x="14" y="25"/>
                </a:cxn>
                <a:cxn ang="0">
                  <a:pos x="7" y="9"/>
                </a:cxn>
                <a:cxn ang="0">
                  <a:pos x="4" y="3"/>
                </a:cxn>
                <a:cxn ang="0">
                  <a:pos x="2" y="0"/>
                </a:cxn>
                <a:cxn ang="0">
                  <a:pos x="0" y="1"/>
                </a:cxn>
                <a:cxn ang="0">
                  <a:pos x="2" y="5"/>
                </a:cxn>
                <a:cxn ang="0">
                  <a:pos x="17" y="37"/>
                </a:cxn>
                <a:cxn ang="0">
                  <a:pos x="24" y="54"/>
                </a:cxn>
                <a:cxn ang="0">
                  <a:pos x="27" y="64"/>
                </a:cxn>
                <a:cxn ang="0">
                  <a:pos x="30" y="64"/>
                </a:cxn>
              </a:cxnLst>
              <a:rect l="0" t="0" r="r" b="b"/>
              <a:pathLst>
                <a:path w="30" h="64">
                  <a:moveTo>
                    <a:pt x="30" y="64"/>
                  </a:moveTo>
                  <a:cubicBezTo>
                    <a:pt x="30" y="63"/>
                    <a:pt x="29" y="61"/>
                    <a:pt x="28" y="59"/>
                  </a:cubicBezTo>
                  <a:cubicBezTo>
                    <a:pt x="26" y="51"/>
                    <a:pt x="20" y="38"/>
                    <a:pt x="14" y="25"/>
                  </a:cubicBezTo>
                  <a:cubicBezTo>
                    <a:pt x="11" y="19"/>
                    <a:pt x="9" y="13"/>
                    <a:pt x="7" y="9"/>
                  </a:cubicBezTo>
                  <a:cubicBezTo>
                    <a:pt x="5" y="6"/>
                    <a:pt x="5" y="4"/>
                    <a:pt x="4" y="3"/>
                  </a:cubicBezTo>
                  <a:cubicBezTo>
                    <a:pt x="3" y="1"/>
                    <a:pt x="2" y="0"/>
                    <a:pt x="2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3"/>
                    <a:pt x="2" y="5"/>
                  </a:cubicBezTo>
                  <a:cubicBezTo>
                    <a:pt x="5" y="11"/>
                    <a:pt x="11" y="24"/>
                    <a:pt x="17" y="37"/>
                  </a:cubicBezTo>
                  <a:cubicBezTo>
                    <a:pt x="20" y="43"/>
                    <a:pt x="22" y="49"/>
                    <a:pt x="24" y="54"/>
                  </a:cubicBezTo>
                  <a:cubicBezTo>
                    <a:pt x="26" y="59"/>
                    <a:pt x="27" y="63"/>
                    <a:pt x="27" y="64"/>
                  </a:cubicBezTo>
                  <a:cubicBezTo>
                    <a:pt x="30" y="64"/>
                    <a:pt x="30" y="64"/>
                    <a:pt x="30" y="64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227" name="Freeform 1649"/>
            <p:cNvSpPr>
              <a:spLocks/>
            </p:cNvSpPr>
            <p:nvPr userDrawn="1"/>
          </p:nvSpPr>
          <p:spPr bwMode="auto">
            <a:xfrm>
              <a:off x="343" y="324"/>
              <a:ext cx="42" cy="135"/>
            </a:xfrm>
            <a:custGeom>
              <a:avLst/>
              <a:gdLst/>
              <a:ahLst/>
              <a:cxnLst>
                <a:cxn ang="0">
                  <a:pos x="21" y="65"/>
                </a:cxn>
                <a:cxn ang="0">
                  <a:pos x="16" y="54"/>
                </a:cxn>
                <a:cxn ang="0">
                  <a:pos x="3" y="0"/>
                </a:cxn>
                <a:cxn ang="0">
                  <a:pos x="0" y="0"/>
                </a:cxn>
                <a:cxn ang="0">
                  <a:pos x="8" y="35"/>
                </a:cxn>
                <a:cxn ang="0">
                  <a:pos x="14" y="54"/>
                </a:cxn>
                <a:cxn ang="0">
                  <a:pos x="19" y="67"/>
                </a:cxn>
                <a:cxn ang="0">
                  <a:pos x="21" y="65"/>
                </a:cxn>
              </a:cxnLst>
              <a:rect l="0" t="0" r="r" b="b"/>
              <a:pathLst>
                <a:path w="21" h="67">
                  <a:moveTo>
                    <a:pt x="21" y="65"/>
                  </a:moveTo>
                  <a:cubicBezTo>
                    <a:pt x="19" y="64"/>
                    <a:pt x="18" y="59"/>
                    <a:pt x="16" y="54"/>
                  </a:cubicBezTo>
                  <a:cubicBezTo>
                    <a:pt x="10" y="37"/>
                    <a:pt x="4" y="10"/>
                    <a:pt x="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7"/>
                    <a:pt x="4" y="21"/>
                    <a:pt x="8" y="35"/>
                  </a:cubicBezTo>
                  <a:cubicBezTo>
                    <a:pt x="10" y="42"/>
                    <a:pt x="12" y="49"/>
                    <a:pt x="14" y="54"/>
                  </a:cubicBezTo>
                  <a:cubicBezTo>
                    <a:pt x="15" y="60"/>
                    <a:pt x="17" y="64"/>
                    <a:pt x="19" y="67"/>
                  </a:cubicBezTo>
                  <a:cubicBezTo>
                    <a:pt x="21" y="65"/>
                    <a:pt x="21" y="65"/>
                    <a:pt x="21" y="65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228" name="Freeform 1650"/>
            <p:cNvSpPr>
              <a:spLocks/>
            </p:cNvSpPr>
            <p:nvPr userDrawn="1"/>
          </p:nvSpPr>
          <p:spPr bwMode="auto">
            <a:xfrm>
              <a:off x="335" y="324"/>
              <a:ext cx="20" cy="135"/>
            </a:xfrm>
            <a:custGeom>
              <a:avLst/>
              <a:gdLst/>
              <a:ahLst/>
              <a:cxnLst>
                <a:cxn ang="0">
                  <a:pos x="10" y="66"/>
                </a:cxn>
                <a:cxn ang="0">
                  <a:pos x="4" y="45"/>
                </a:cxn>
                <a:cxn ang="0">
                  <a:pos x="2" y="18"/>
                </a:cxn>
                <a:cxn ang="0">
                  <a:pos x="3" y="0"/>
                </a:cxn>
                <a:cxn ang="0">
                  <a:pos x="0" y="0"/>
                </a:cxn>
                <a:cxn ang="0">
                  <a:pos x="0" y="18"/>
                </a:cxn>
                <a:cxn ang="0">
                  <a:pos x="1" y="45"/>
                </a:cxn>
                <a:cxn ang="0">
                  <a:pos x="8" y="67"/>
                </a:cxn>
                <a:cxn ang="0">
                  <a:pos x="10" y="66"/>
                </a:cxn>
              </a:cxnLst>
              <a:rect l="0" t="0" r="r" b="b"/>
              <a:pathLst>
                <a:path w="10" h="67">
                  <a:moveTo>
                    <a:pt x="10" y="66"/>
                  </a:moveTo>
                  <a:cubicBezTo>
                    <a:pt x="7" y="61"/>
                    <a:pt x="5" y="53"/>
                    <a:pt x="4" y="45"/>
                  </a:cubicBezTo>
                  <a:cubicBezTo>
                    <a:pt x="3" y="36"/>
                    <a:pt x="2" y="27"/>
                    <a:pt x="2" y="18"/>
                  </a:cubicBezTo>
                  <a:cubicBezTo>
                    <a:pt x="2" y="11"/>
                    <a:pt x="2" y="5"/>
                    <a:pt x="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"/>
                    <a:pt x="0" y="11"/>
                    <a:pt x="0" y="18"/>
                  </a:cubicBezTo>
                  <a:cubicBezTo>
                    <a:pt x="0" y="27"/>
                    <a:pt x="0" y="36"/>
                    <a:pt x="1" y="45"/>
                  </a:cubicBezTo>
                  <a:cubicBezTo>
                    <a:pt x="3" y="54"/>
                    <a:pt x="5" y="62"/>
                    <a:pt x="8" y="67"/>
                  </a:cubicBezTo>
                  <a:cubicBezTo>
                    <a:pt x="10" y="66"/>
                    <a:pt x="10" y="66"/>
                    <a:pt x="10" y="66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229" name="Freeform 1651"/>
            <p:cNvSpPr>
              <a:spLocks/>
            </p:cNvSpPr>
            <p:nvPr userDrawn="1"/>
          </p:nvSpPr>
          <p:spPr bwMode="auto">
            <a:xfrm>
              <a:off x="315" y="322"/>
              <a:ext cx="18" cy="131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0" y="45"/>
                </a:cxn>
                <a:cxn ang="0">
                  <a:pos x="3" y="65"/>
                </a:cxn>
                <a:cxn ang="0">
                  <a:pos x="5" y="63"/>
                </a:cxn>
                <a:cxn ang="0">
                  <a:pos x="2" y="45"/>
                </a:cxn>
                <a:cxn ang="0">
                  <a:pos x="9" y="1"/>
                </a:cxn>
                <a:cxn ang="0">
                  <a:pos x="7" y="0"/>
                </a:cxn>
              </a:cxnLst>
              <a:rect l="0" t="0" r="r" b="b"/>
              <a:pathLst>
                <a:path w="9" h="65">
                  <a:moveTo>
                    <a:pt x="7" y="0"/>
                  </a:moveTo>
                  <a:cubicBezTo>
                    <a:pt x="3" y="9"/>
                    <a:pt x="0" y="29"/>
                    <a:pt x="0" y="45"/>
                  </a:cubicBezTo>
                  <a:cubicBezTo>
                    <a:pt x="0" y="54"/>
                    <a:pt x="0" y="61"/>
                    <a:pt x="3" y="65"/>
                  </a:cubicBezTo>
                  <a:cubicBezTo>
                    <a:pt x="5" y="63"/>
                    <a:pt x="5" y="63"/>
                    <a:pt x="5" y="63"/>
                  </a:cubicBezTo>
                  <a:cubicBezTo>
                    <a:pt x="3" y="60"/>
                    <a:pt x="2" y="53"/>
                    <a:pt x="2" y="45"/>
                  </a:cubicBezTo>
                  <a:cubicBezTo>
                    <a:pt x="2" y="30"/>
                    <a:pt x="5" y="10"/>
                    <a:pt x="9" y="1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230" name="Freeform 1652"/>
            <p:cNvSpPr>
              <a:spLocks/>
            </p:cNvSpPr>
            <p:nvPr userDrawn="1"/>
          </p:nvSpPr>
          <p:spPr bwMode="auto">
            <a:xfrm>
              <a:off x="357" y="256"/>
              <a:ext cx="48" cy="22"/>
            </a:xfrm>
            <a:custGeom>
              <a:avLst/>
              <a:gdLst/>
              <a:ahLst/>
              <a:cxnLst>
                <a:cxn ang="0">
                  <a:pos x="2" y="11"/>
                </a:cxn>
                <a:cxn ang="0">
                  <a:pos x="19" y="2"/>
                </a:cxn>
                <a:cxn ang="0">
                  <a:pos x="23" y="3"/>
                </a:cxn>
                <a:cxn ang="0">
                  <a:pos x="24" y="1"/>
                </a:cxn>
                <a:cxn ang="0">
                  <a:pos x="19" y="0"/>
                </a:cxn>
                <a:cxn ang="0">
                  <a:pos x="0" y="10"/>
                </a:cxn>
                <a:cxn ang="0">
                  <a:pos x="2" y="11"/>
                </a:cxn>
              </a:cxnLst>
              <a:rect l="0" t="0" r="r" b="b"/>
              <a:pathLst>
                <a:path w="24" h="11">
                  <a:moveTo>
                    <a:pt x="2" y="11"/>
                  </a:moveTo>
                  <a:cubicBezTo>
                    <a:pt x="7" y="6"/>
                    <a:pt x="13" y="2"/>
                    <a:pt x="19" y="2"/>
                  </a:cubicBezTo>
                  <a:cubicBezTo>
                    <a:pt x="20" y="2"/>
                    <a:pt x="22" y="2"/>
                    <a:pt x="23" y="3"/>
                  </a:cubicBezTo>
                  <a:cubicBezTo>
                    <a:pt x="24" y="1"/>
                    <a:pt x="24" y="1"/>
                    <a:pt x="24" y="1"/>
                  </a:cubicBezTo>
                  <a:cubicBezTo>
                    <a:pt x="22" y="0"/>
                    <a:pt x="21" y="0"/>
                    <a:pt x="19" y="0"/>
                  </a:cubicBezTo>
                  <a:cubicBezTo>
                    <a:pt x="12" y="0"/>
                    <a:pt x="6" y="4"/>
                    <a:pt x="0" y="10"/>
                  </a:cubicBezTo>
                  <a:cubicBezTo>
                    <a:pt x="2" y="11"/>
                    <a:pt x="2" y="11"/>
                    <a:pt x="2" y="11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231" name="Freeform 1653"/>
            <p:cNvSpPr>
              <a:spLocks/>
            </p:cNvSpPr>
            <p:nvPr userDrawn="1"/>
          </p:nvSpPr>
          <p:spPr bwMode="auto">
            <a:xfrm>
              <a:off x="293" y="320"/>
              <a:ext cx="36" cy="115"/>
            </a:xfrm>
            <a:custGeom>
              <a:avLst/>
              <a:gdLst/>
              <a:ahLst/>
              <a:cxnLst>
                <a:cxn ang="0">
                  <a:pos x="3" y="56"/>
                </a:cxn>
                <a:cxn ang="0">
                  <a:pos x="2" y="47"/>
                </a:cxn>
                <a:cxn ang="0">
                  <a:pos x="17" y="1"/>
                </a:cxn>
                <a:cxn ang="0">
                  <a:pos x="15" y="0"/>
                </a:cxn>
                <a:cxn ang="0">
                  <a:pos x="0" y="47"/>
                </a:cxn>
                <a:cxn ang="0">
                  <a:pos x="0" y="57"/>
                </a:cxn>
                <a:cxn ang="0">
                  <a:pos x="3" y="56"/>
                </a:cxn>
              </a:cxnLst>
              <a:rect l="0" t="0" r="r" b="b"/>
              <a:pathLst>
                <a:path w="17" h="57">
                  <a:moveTo>
                    <a:pt x="3" y="56"/>
                  </a:moveTo>
                  <a:cubicBezTo>
                    <a:pt x="2" y="53"/>
                    <a:pt x="2" y="50"/>
                    <a:pt x="2" y="47"/>
                  </a:cubicBezTo>
                  <a:cubicBezTo>
                    <a:pt x="2" y="30"/>
                    <a:pt x="9" y="13"/>
                    <a:pt x="17" y="1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7" y="12"/>
                    <a:pt x="0" y="29"/>
                    <a:pt x="0" y="47"/>
                  </a:cubicBezTo>
                  <a:cubicBezTo>
                    <a:pt x="0" y="50"/>
                    <a:pt x="0" y="54"/>
                    <a:pt x="0" y="57"/>
                  </a:cubicBezTo>
                  <a:cubicBezTo>
                    <a:pt x="3" y="56"/>
                    <a:pt x="3" y="56"/>
                    <a:pt x="3" y="56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232" name="Freeform 1654"/>
            <p:cNvSpPr>
              <a:spLocks/>
            </p:cNvSpPr>
            <p:nvPr userDrawn="1"/>
          </p:nvSpPr>
          <p:spPr bwMode="auto">
            <a:xfrm>
              <a:off x="273" y="316"/>
              <a:ext cx="48" cy="97"/>
            </a:xfrm>
            <a:custGeom>
              <a:avLst/>
              <a:gdLst/>
              <a:ahLst/>
              <a:cxnLst>
                <a:cxn ang="0">
                  <a:pos x="22" y="0"/>
                </a:cxn>
                <a:cxn ang="0">
                  <a:pos x="7" y="20"/>
                </a:cxn>
                <a:cxn ang="0">
                  <a:pos x="0" y="44"/>
                </a:cxn>
                <a:cxn ang="0">
                  <a:pos x="1" y="48"/>
                </a:cxn>
                <a:cxn ang="0">
                  <a:pos x="3" y="48"/>
                </a:cxn>
                <a:cxn ang="0">
                  <a:pos x="3" y="44"/>
                </a:cxn>
                <a:cxn ang="0">
                  <a:pos x="9" y="21"/>
                </a:cxn>
                <a:cxn ang="0">
                  <a:pos x="24" y="2"/>
                </a:cxn>
                <a:cxn ang="0">
                  <a:pos x="22" y="0"/>
                </a:cxn>
              </a:cxnLst>
              <a:rect l="0" t="0" r="r" b="b"/>
              <a:pathLst>
                <a:path w="24" h="48">
                  <a:moveTo>
                    <a:pt x="22" y="0"/>
                  </a:moveTo>
                  <a:cubicBezTo>
                    <a:pt x="17" y="5"/>
                    <a:pt x="12" y="12"/>
                    <a:pt x="7" y="20"/>
                  </a:cubicBezTo>
                  <a:cubicBezTo>
                    <a:pt x="3" y="28"/>
                    <a:pt x="0" y="37"/>
                    <a:pt x="0" y="44"/>
                  </a:cubicBezTo>
                  <a:cubicBezTo>
                    <a:pt x="0" y="45"/>
                    <a:pt x="1" y="47"/>
                    <a:pt x="1" y="48"/>
                  </a:cubicBezTo>
                  <a:cubicBezTo>
                    <a:pt x="3" y="48"/>
                    <a:pt x="3" y="48"/>
                    <a:pt x="3" y="48"/>
                  </a:cubicBezTo>
                  <a:cubicBezTo>
                    <a:pt x="3" y="46"/>
                    <a:pt x="3" y="45"/>
                    <a:pt x="3" y="44"/>
                  </a:cubicBezTo>
                  <a:cubicBezTo>
                    <a:pt x="3" y="37"/>
                    <a:pt x="5" y="29"/>
                    <a:pt x="9" y="21"/>
                  </a:cubicBezTo>
                  <a:cubicBezTo>
                    <a:pt x="13" y="13"/>
                    <a:pt x="19" y="6"/>
                    <a:pt x="24" y="2"/>
                  </a:cubicBezTo>
                  <a:cubicBezTo>
                    <a:pt x="22" y="0"/>
                    <a:pt x="22" y="0"/>
                    <a:pt x="22" y="0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233" name="Freeform 1655"/>
            <p:cNvSpPr>
              <a:spLocks/>
            </p:cNvSpPr>
            <p:nvPr userDrawn="1"/>
          </p:nvSpPr>
          <p:spPr bwMode="auto">
            <a:xfrm>
              <a:off x="263" y="310"/>
              <a:ext cx="52" cy="76"/>
            </a:xfrm>
            <a:custGeom>
              <a:avLst/>
              <a:gdLst/>
              <a:ahLst/>
              <a:cxnLst>
                <a:cxn ang="0">
                  <a:pos x="26" y="0"/>
                </a:cxn>
                <a:cxn ang="0">
                  <a:pos x="8" y="17"/>
                </a:cxn>
                <a:cxn ang="0">
                  <a:pos x="0" y="36"/>
                </a:cxn>
                <a:cxn ang="0">
                  <a:pos x="0" y="39"/>
                </a:cxn>
                <a:cxn ang="0">
                  <a:pos x="2" y="38"/>
                </a:cxn>
                <a:cxn ang="0">
                  <a:pos x="2" y="36"/>
                </a:cxn>
                <a:cxn ang="0">
                  <a:pos x="10" y="18"/>
                </a:cxn>
                <a:cxn ang="0">
                  <a:pos x="27" y="2"/>
                </a:cxn>
                <a:cxn ang="0">
                  <a:pos x="26" y="0"/>
                </a:cxn>
              </a:cxnLst>
              <a:rect l="0" t="0" r="r" b="b"/>
              <a:pathLst>
                <a:path w="27" h="39">
                  <a:moveTo>
                    <a:pt x="26" y="0"/>
                  </a:moveTo>
                  <a:cubicBezTo>
                    <a:pt x="19" y="4"/>
                    <a:pt x="13" y="10"/>
                    <a:pt x="8" y="17"/>
                  </a:cubicBezTo>
                  <a:cubicBezTo>
                    <a:pt x="3" y="23"/>
                    <a:pt x="0" y="31"/>
                    <a:pt x="0" y="36"/>
                  </a:cubicBezTo>
                  <a:cubicBezTo>
                    <a:pt x="0" y="37"/>
                    <a:pt x="0" y="38"/>
                    <a:pt x="0" y="39"/>
                  </a:cubicBezTo>
                  <a:cubicBezTo>
                    <a:pt x="2" y="38"/>
                    <a:pt x="2" y="38"/>
                    <a:pt x="2" y="38"/>
                  </a:cubicBezTo>
                  <a:cubicBezTo>
                    <a:pt x="2" y="38"/>
                    <a:pt x="2" y="37"/>
                    <a:pt x="2" y="36"/>
                  </a:cubicBezTo>
                  <a:cubicBezTo>
                    <a:pt x="2" y="32"/>
                    <a:pt x="5" y="25"/>
                    <a:pt x="10" y="18"/>
                  </a:cubicBezTo>
                  <a:cubicBezTo>
                    <a:pt x="15" y="12"/>
                    <a:pt x="21" y="6"/>
                    <a:pt x="27" y="2"/>
                  </a:cubicBezTo>
                  <a:cubicBezTo>
                    <a:pt x="26" y="0"/>
                    <a:pt x="26" y="0"/>
                    <a:pt x="26" y="0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234" name="Freeform 1656"/>
            <p:cNvSpPr>
              <a:spLocks/>
            </p:cNvSpPr>
            <p:nvPr userDrawn="1"/>
          </p:nvSpPr>
          <p:spPr bwMode="auto">
            <a:xfrm>
              <a:off x="257" y="304"/>
              <a:ext cx="58" cy="57"/>
            </a:xfrm>
            <a:custGeom>
              <a:avLst/>
              <a:gdLst/>
              <a:ahLst/>
              <a:cxnLst>
                <a:cxn ang="0">
                  <a:pos x="28" y="0"/>
                </a:cxn>
                <a:cxn ang="0">
                  <a:pos x="9" y="12"/>
                </a:cxn>
                <a:cxn ang="0">
                  <a:pos x="0" y="28"/>
                </a:cxn>
                <a:cxn ang="0">
                  <a:pos x="0" y="28"/>
                </a:cxn>
                <a:cxn ang="0">
                  <a:pos x="3" y="28"/>
                </a:cxn>
                <a:cxn ang="0">
                  <a:pos x="3" y="28"/>
                </a:cxn>
                <a:cxn ang="0">
                  <a:pos x="11" y="14"/>
                </a:cxn>
                <a:cxn ang="0">
                  <a:pos x="29" y="2"/>
                </a:cxn>
                <a:cxn ang="0">
                  <a:pos x="28" y="0"/>
                </a:cxn>
              </a:cxnLst>
              <a:rect l="0" t="0" r="r" b="b"/>
              <a:pathLst>
                <a:path w="29" h="28">
                  <a:moveTo>
                    <a:pt x="28" y="0"/>
                  </a:moveTo>
                  <a:cubicBezTo>
                    <a:pt x="21" y="2"/>
                    <a:pt x="14" y="7"/>
                    <a:pt x="9" y="12"/>
                  </a:cubicBezTo>
                  <a:cubicBezTo>
                    <a:pt x="4" y="17"/>
                    <a:pt x="0" y="23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3" y="24"/>
                    <a:pt x="6" y="19"/>
                    <a:pt x="11" y="14"/>
                  </a:cubicBezTo>
                  <a:cubicBezTo>
                    <a:pt x="15" y="9"/>
                    <a:pt x="22" y="4"/>
                    <a:pt x="29" y="2"/>
                  </a:cubicBezTo>
                  <a:cubicBezTo>
                    <a:pt x="28" y="0"/>
                    <a:pt x="28" y="0"/>
                    <a:pt x="28" y="0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235" name="Freeform 1657"/>
            <p:cNvSpPr>
              <a:spLocks/>
            </p:cNvSpPr>
            <p:nvPr userDrawn="1"/>
          </p:nvSpPr>
          <p:spPr bwMode="auto">
            <a:xfrm>
              <a:off x="259" y="296"/>
              <a:ext cx="56" cy="38"/>
            </a:xfrm>
            <a:custGeom>
              <a:avLst/>
              <a:gdLst/>
              <a:ahLst/>
              <a:cxnLst>
                <a:cxn ang="0">
                  <a:pos x="28" y="0"/>
                </a:cxn>
                <a:cxn ang="0">
                  <a:pos x="9" y="7"/>
                </a:cxn>
                <a:cxn ang="0">
                  <a:pos x="0" y="19"/>
                </a:cxn>
                <a:cxn ang="0">
                  <a:pos x="2" y="19"/>
                </a:cxn>
                <a:cxn ang="0">
                  <a:pos x="11" y="9"/>
                </a:cxn>
                <a:cxn ang="0">
                  <a:pos x="28" y="3"/>
                </a:cxn>
                <a:cxn ang="0">
                  <a:pos x="28" y="0"/>
                </a:cxn>
              </a:cxnLst>
              <a:rect l="0" t="0" r="r" b="b"/>
              <a:pathLst>
                <a:path w="28" h="19">
                  <a:moveTo>
                    <a:pt x="28" y="0"/>
                  </a:moveTo>
                  <a:cubicBezTo>
                    <a:pt x="21" y="1"/>
                    <a:pt x="14" y="4"/>
                    <a:pt x="9" y="7"/>
                  </a:cubicBezTo>
                  <a:cubicBezTo>
                    <a:pt x="4" y="11"/>
                    <a:pt x="1" y="15"/>
                    <a:pt x="0" y="19"/>
                  </a:cubicBezTo>
                  <a:cubicBezTo>
                    <a:pt x="2" y="19"/>
                    <a:pt x="2" y="19"/>
                    <a:pt x="2" y="19"/>
                  </a:cubicBezTo>
                  <a:cubicBezTo>
                    <a:pt x="3" y="17"/>
                    <a:pt x="6" y="13"/>
                    <a:pt x="11" y="9"/>
                  </a:cubicBezTo>
                  <a:cubicBezTo>
                    <a:pt x="15" y="6"/>
                    <a:pt x="21" y="3"/>
                    <a:pt x="28" y="3"/>
                  </a:cubicBezTo>
                  <a:cubicBezTo>
                    <a:pt x="28" y="0"/>
                    <a:pt x="28" y="0"/>
                    <a:pt x="28" y="0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236" name="Freeform 1658"/>
            <p:cNvSpPr>
              <a:spLocks/>
            </p:cNvSpPr>
            <p:nvPr userDrawn="1"/>
          </p:nvSpPr>
          <p:spPr bwMode="auto">
            <a:xfrm>
              <a:off x="267" y="290"/>
              <a:ext cx="50" cy="22"/>
            </a:xfrm>
            <a:custGeom>
              <a:avLst/>
              <a:gdLst/>
              <a:ahLst/>
              <a:cxnLst>
                <a:cxn ang="0">
                  <a:pos x="25" y="0"/>
                </a:cxn>
                <a:cxn ang="0">
                  <a:pos x="20" y="0"/>
                </a:cxn>
                <a:cxn ang="0">
                  <a:pos x="0" y="10"/>
                </a:cxn>
                <a:cxn ang="0">
                  <a:pos x="2" y="11"/>
                </a:cxn>
                <a:cxn ang="0">
                  <a:pos x="20" y="2"/>
                </a:cxn>
                <a:cxn ang="0">
                  <a:pos x="25" y="3"/>
                </a:cxn>
                <a:cxn ang="0">
                  <a:pos x="25" y="0"/>
                </a:cxn>
              </a:cxnLst>
              <a:rect l="0" t="0" r="r" b="b"/>
              <a:pathLst>
                <a:path w="25" h="11">
                  <a:moveTo>
                    <a:pt x="25" y="0"/>
                  </a:moveTo>
                  <a:cubicBezTo>
                    <a:pt x="23" y="0"/>
                    <a:pt x="22" y="0"/>
                    <a:pt x="20" y="0"/>
                  </a:cubicBezTo>
                  <a:cubicBezTo>
                    <a:pt x="10" y="0"/>
                    <a:pt x="2" y="5"/>
                    <a:pt x="0" y="10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4" y="7"/>
                    <a:pt x="10" y="2"/>
                    <a:pt x="20" y="2"/>
                  </a:cubicBezTo>
                  <a:cubicBezTo>
                    <a:pt x="21" y="2"/>
                    <a:pt x="23" y="3"/>
                    <a:pt x="25" y="3"/>
                  </a:cubicBezTo>
                  <a:cubicBezTo>
                    <a:pt x="25" y="0"/>
                    <a:pt x="25" y="0"/>
                    <a:pt x="25" y="0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237" name="Freeform 1659"/>
            <p:cNvSpPr>
              <a:spLocks/>
            </p:cNvSpPr>
            <p:nvPr userDrawn="1"/>
          </p:nvSpPr>
          <p:spPr bwMode="auto">
            <a:xfrm>
              <a:off x="299" y="268"/>
              <a:ext cx="28" cy="16"/>
            </a:xfrm>
            <a:custGeom>
              <a:avLst/>
              <a:gdLst/>
              <a:ahLst/>
              <a:cxnLst>
                <a:cxn ang="0">
                  <a:pos x="14" y="6"/>
                </a:cxn>
                <a:cxn ang="0">
                  <a:pos x="3" y="0"/>
                </a:cxn>
                <a:cxn ang="0">
                  <a:pos x="0" y="1"/>
                </a:cxn>
                <a:cxn ang="0">
                  <a:pos x="2" y="3"/>
                </a:cxn>
                <a:cxn ang="0">
                  <a:pos x="3" y="3"/>
                </a:cxn>
                <a:cxn ang="0">
                  <a:pos x="13" y="8"/>
                </a:cxn>
                <a:cxn ang="0">
                  <a:pos x="14" y="6"/>
                </a:cxn>
              </a:cxnLst>
              <a:rect l="0" t="0" r="r" b="b"/>
              <a:pathLst>
                <a:path w="14" h="8">
                  <a:moveTo>
                    <a:pt x="14" y="6"/>
                  </a:moveTo>
                  <a:cubicBezTo>
                    <a:pt x="9" y="2"/>
                    <a:pt x="5" y="0"/>
                    <a:pt x="3" y="0"/>
                  </a:cubicBezTo>
                  <a:cubicBezTo>
                    <a:pt x="2" y="0"/>
                    <a:pt x="1" y="1"/>
                    <a:pt x="0" y="1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3" y="3"/>
                  </a:cubicBezTo>
                  <a:cubicBezTo>
                    <a:pt x="4" y="3"/>
                    <a:pt x="7" y="4"/>
                    <a:pt x="13" y="8"/>
                  </a:cubicBezTo>
                  <a:cubicBezTo>
                    <a:pt x="14" y="6"/>
                    <a:pt x="14" y="6"/>
                    <a:pt x="14" y="6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238" name="Freeform 1660"/>
            <p:cNvSpPr>
              <a:spLocks/>
            </p:cNvSpPr>
            <p:nvPr userDrawn="1"/>
          </p:nvSpPr>
          <p:spPr bwMode="auto">
            <a:xfrm>
              <a:off x="371" y="290"/>
              <a:ext cx="92" cy="32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7" y="2"/>
                </a:cxn>
                <a:cxn ang="0">
                  <a:pos x="30" y="6"/>
                </a:cxn>
                <a:cxn ang="0">
                  <a:pos x="44" y="16"/>
                </a:cxn>
                <a:cxn ang="0">
                  <a:pos x="46" y="15"/>
                </a:cxn>
                <a:cxn ang="0">
                  <a:pos x="31" y="3"/>
                </a:cxn>
                <a:cxn ang="0">
                  <a:pos x="7" y="0"/>
                </a:cxn>
                <a:cxn ang="0">
                  <a:pos x="0" y="0"/>
                </a:cxn>
                <a:cxn ang="0">
                  <a:pos x="0" y="2"/>
                </a:cxn>
              </a:cxnLst>
              <a:rect l="0" t="0" r="r" b="b"/>
              <a:pathLst>
                <a:path w="46" h="16">
                  <a:moveTo>
                    <a:pt x="0" y="2"/>
                  </a:moveTo>
                  <a:cubicBezTo>
                    <a:pt x="2" y="2"/>
                    <a:pt x="5" y="2"/>
                    <a:pt x="7" y="2"/>
                  </a:cubicBezTo>
                  <a:cubicBezTo>
                    <a:pt x="15" y="2"/>
                    <a:pt x="23" y="3"/>
                    <a:pt x="30" y="6"/>
                  </a:cubicBezTo>
                  <a:cubicBezTo>
                    <a:pt x="37" y="8"/>
                    <a:pt x="42" y="12"/>
                    <a:pt x="44" y="16"/>
                  </a:cubicBezTo>
                  <a:cubicBezTo>
                    <a:pt x="46" y="15"/>
                    <a:pt x="46" y="15"/>
                    <a:pt x="46" y="15"/>
                  </a:cubicBezTo>
                  <a:cubicBezTo>
                    <a:pt x="44" y="10"/>
                    <a:pt x="38" y="6"/>
                    <a:pt x="31" y="3"/>
                  </a:cubicBezTo>
                  <a:cubicBezTo>
                    <a:pt x="23" y="1"/>
                    <a:pt x="15" y="0"/>
                    <a:pt x="7" y="0"/>
                  </a:cubicBezTo>
                  <a:cubicBezTo>
                    <a:pt x="5" y="0"/>
                    <a:pt x="2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239" name="Freeform 1661"/>
            <p:cNvSpPr>
              <a:spLocks/>
            </p:cNvSpPr>
            <p:nvPr userDrawn="1"/>
          </p:nvSpPr>
          <p:spPr bwMode="auto">
            <a:xfrm>
              <a:off x="371" y="296"/>
              <a:ext cx="98" cy="57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28" y="11"/>
                </a:cxn>
                <a:cxn ang="0">
                  <a:pos x="41" y="19"/>
                </a:cxn>
                <a:cxn ang="0">
                  <a:pos x="47" y="28"/>
                </a:cxn>
                <a:cxn ang="0">
                  <a:pos x="49" y="28"/>
                </a:cxn>
                <a:cxn ang="0">
                  <a:pos x="42" y="17"/>
                </a:cxn>
                <a:cxn ang="0">
                  <a:pos x="0" y="0"/>
                </a:cxn>
                <a:cxn ang="0">
                  <a:pos x="0" y="2"/>
                </a:cxn>
              </a:cxnLst>
              <a:rect l="0" t="0" r="r" b="b"/>
              <a:pathLst>
                <a:path w="49" h="28">
                  <a:moveTo>
                    <a:pt x="0" y="2"/>
                  </a:moveTo>
                  <a:cubicBezTo>
                    <a:pt x="8" y="3"/>
                    <a:pt x="19" y="6"/>
                    <a:pt x="28" y="11"/>
                  </a:cubicBezTo>
                  <a:cubicBezTo>
                    <a:pt x="33" y="13"/>
                    <a:pt x="38" y="16"/>
                    <a:pt x="41" y="19"/>
                  </a:cubicBezTo>
                  <a:cubicBezTo>
                    <a:pt x="44" y="22"/>
                    <a:pt x="46" y="25"/>
                    <a:pt x="47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48" y="24"/>
                    <a:pt x="46" y="21"/>
                    <a:pt x="42" y="17"/>
                  </a:cubicBezTo>
                  <a:cubicBezTo>
                    <a:pt x="32" y="8"/>
                    <a:pt x="12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240" name="Freeform 1662"/>
            <p:cNvSpPr>
              <a:spLocks/>
            </p:cNvSpPr>
            <p:nvPr userDrawn="1"/>
          </p:nvSpPr>
          <p:spPr bwMode="auto">
            <a:xfrm>
              <a:off x="369" y="304"/>
              <a:ext cx="96" cy="81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28" y="17"/>
                </a:cxn>
                <a:cxn ang="0">
                  <a:pos x="40" y="28"/>
                </a:cxn>
                <a:cxn ang="0">
                  <a:pos x="46" y="40"/>
                </a:cxn>
                <a:cxn ang="0">
                  <a:pos x="48" y="40"/>
                </a:cxn>
                <a:cxn ang="0">
                  <a:pos x="42" y="27"/>
                </a:cxn>
                <a:cxn ang="0">
                  <a:pos x="1" y="0"/>
                </a:cxn>
                <a:cxn ang="0">
                  <a:pos x="0" y="2"/>
                </a:cxn>
              </a:cxnLst>
              <a:rect l="0" t="0" r="r" b="b"/>
              <a:pathLst>
                <a:path w="48" h="40">
                  <a:moveTo>
                    <a:pt x="0" y="2"/>
                  </a:moveTo>
                  <a:cubicBezTo>
                    <a:pt x="7" y="4"/>
                    <a:pt x="18" y="10"/>
                    <a:pt x="28" y="17"/>
                  </a:cubicBezTo>
                  <a:cubicBezTo>
                    <a:pt x="33" y="20"/>
                    <a:pt x="37" y="24"/>
                    <a:pt x="40" y="28"/>
                  </a:cubicBezTo>
                  <a:cubicBezTo>
                    <a:pt x="43" y="32"/>
                    <a:pt x="45" y="36"/>
                    <a:pt x="46" y="40"/>
                  </a:cubicBezTo>
                  <a:cubicBezTo>
                    <a:pt x="48" y="40"/>
                    <a:pt x="48" y="40"/>
                    <a:pt x="48" y="40"/>
                  </a:cubicBezTo>
                  <a:cubicBezTo>
                    <a:pt x="48" y="35"/>
                    <a:pt x="45" y="31"/>
                    <a:pt x="42" y="27"/>
                  </a:cubicBezTo>
                  <a:cubicBezTo>
                    <a:pt x="32" y="14"/>
                    <a:pt x="12" y="3"/>
                    <a:pt x="1" y="0"/>
                  </a:cubicBezTo>
                  <a:cubicBezTo>
                    <a:pt x="0" y="2"/>
                    <a:pt x="0" y="2"/>
                    <a:pt x="0" y="2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241" name="Freeform 1663"/>
            <p:cNvSpPr>
              <a:spLocks/>
            </p:cNvSpPr>
            <p:nvPr userDrawn="1"/>
          </p:nvSpPr>
          <p:spPr bwMode="auto">
            <a:xfrm>
              <a:off x="369" y="278"/>
              <a:ext cx="76" cy="12"/>
            </a:xfrm>
            <a:custGeom>
              <a:avLst/>
              <a:gdLst/>
              <a:ahLst/>
              <a:cxnLst>
                <a:cxn ang="0">
                  <a:pos x="1" y="5"/>
                </a:cxn>
                <a:cxn ang="0">
                  <a:pos x="20" y="2"/>
                </a:cxn>
                <a:cxn ang="0">
                  <a:pos x="31" y="3"/>
                </a:cxn>
                <a:cxn ang="0">
                  <a:pos x="36" y="6"/>
                </a:cxn>
                <a:cxn ang="0">
                  <a:pos x="38" y="5"/>
                </a:cxn>
                <a:cxn ang="0">
                  <a:pos x="31" y="1"/>
                </a:cxn>
                <a:cxn ang="0">
                  <a:pos x="20" y="0"/>
                </a:cxn>
                <a:cxn ang="0">
                  <a:pos x="0" y="3"/>
                </a:cxn>
                <a:cxn ang="0">
                  <a:pos x="1" y="5"/>
                </a:cxn>
              </a:cxnLst>
              <a:rect l="0" t="0" r="r" b="b"/>
              <a:pathLst>
                <a:path w="38" h="6">
                  <a:moveTo>
                    <a:pt x="1" y="5"/>
                  </a:moveTo>
                  <a:cubicBezTo>
                    <a:pt x="7" y="3"/>
                    <a:pt x="14" y="2"/>
                    <a:pt x="20" y="2"/>
                  </a:cubicBezTo>
                  <a:cubicBezTo>
                    <a:pt x="24" y="2"/>
                    <a:pt x="28" y="2"/>
                    <a:pt x="31" y="3"/>
                  </a:cubicBezTo>
                  <a:cubicBezTo>
                    <a:pt x="33" y="4"/>
                    <a:pt x="35" y="5"/>
                    <a:pt x="36" y="6"/>
                  </a:cubicBezTo>
                  <a:cubicBezTo>
                    <a:pt x="38" y="5"/>
                    <a:pt x="38" y="5"/>
                    <a:pt x="38" y="5"/>
                  </a:cubicBezTo>
                  <a:cubicBezTo>
                    <a:pt x="37" y="3"/>
                    <a:pt x="34" y="2"/>
                    <a:pt x="31" y="1"/>
                  </a:cubicBezTo>
                  <a:cubicBezTo>
                    <a:pt x="28" y="0"/>
                    <a:pt x="24" y="0"/>
                    <a:pt x="20" y="0"/>
                  </a:cubicBezTo>
                  <a:cubicBezTo>
                    <a:pt x="14" y="0"/>
                    <a:pt x="6" y="1"/>
                    <a:pt x="0" y="3"/>
                  </a:cubicBezTo>
                  <a:cubicBezTo>
                    <a:pt x="1" y="5"/>
                    <a:pt x="1" y="5"/>
                    <a:pt x="1" y="5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242" name="Freeform 1664"/>
            <p:cNvSpPr>
              <a:spLocks/>
            </p:cNvSpPr>
            <p:nvPr userDrawn="1"/>
          </p:nvSpPr>
          <p:spPr bwMode="auto">
            <a:xfrm>
              <a:off x="365" y="264"/>
              <a:ext cx="62" cy="20"/>
            </a:xfrm>
            <a:custGeom>
              <a:avLst/>
              <a:gdLst/>
              <a:ahLst/>
              <a:cxnLst>
                <a:cxn ang="0">
                  <a:pos x="1" y="10"/>
                </a:cxn>
                <a:cxn ang="0">
                  <a:pos x="22" y="3"/>
                </a:cxn>
                <a:cxn ang="0">
                  <a:pos x="29" y="5"/>
                </a:cxn>
                <a:cxn ang="0">
                  <a:pos x="31" y="3"/>
                </a:cxn>
                <a:cxn ang="0">
                  <a:pos x="22" y="0"/>
                </a:cxn>
                <a:cxn ang="0">
                  <a:pos x="0" y="8"/>
                </a:cxn>
                <a:cxn ang="0">
                  <a:pos x="1" y="10"/>
                </a:cxn>
              </a:cxnLst>
              <a:rect l="0" t="0" r="r" b="b"/>
              <a:pathLst>
                <a:path w="31" h="10">
                  <a:moveTo>
                    <a:pt x="1" y="10"/>
                  </a:moveTo>
                  <a:cubicBezTo>
                    <a:pt x="8" y="5"/>
                    <a:pt x="16" y="3"/>
                    <a:pt x="22" y="3"/>
                  </a:cubicBezTo>
                  <a:cubicBezTo>
                    <a:pt x="25" y="3"/>
                    <a:pt x="28" y="3"/>
                    <a:pt x="29" y="5"/>
                  </a:cubicBezTo>
                  <a:cubicBezTo>
                    <a:pt x="31" y="3"/>
                    <a:pt x="31" y="3"/>
                    <a:pt x="31" y="3"/>
                  </a:cubicBezTo>
                  <a:cubicBezTo>
                    <a:pt x="29" y="1"/>
                    <a:pt x="25" y="0"/>
                    <a:pt x="22" y="0"/>
                  </a:cubicBezTo>
                  <a:cubicBezTo>
                    <a:pt x="15" y="0"/>
                    <a:pt x="7" y="3"/>
                    <a:pt x="0" y="8"/>
                  </a:cubicBezTo>
                  <a:cubicBezTo>
                    <a:pt x="1" y="10"/>
                    <a:pt x="1" y="10"/>
                    <a:pt x="1" y="10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243" name="Freeform 1665"/>
            <p:cNvSpPr>
              <a:spLocks/>
            </p:cNvSpPr>
            <p:nvPr userDrawn="1"/>
          </p:nvSpPr>
          <p:spPr bwMode="auto">
            <a:xfrm>
              <a:off x="319" y="258"/>
              <a:ext cx="12" cy="22"/>
            </a:xfrm>
            <a:custGeom>
              <a:avLst/>
              <a:gdLst/>
              <a:ahLst/>
              <a:cxnLst>
                <a:cxn ang="0">
                  <a:pos x="7" y="10"/>
                </a:cxn>
                <a:cxn ang="0">
                  <a:pos x="5" y="5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3" y="6"/>
                </a:cxn>
                <a:cxn ang="0">
                  <a:pos x="5" y="11"/>
                </a:cxn>
                <a:cxn ang="0">
                  <a:pos x="7" y="10"/>
                </a:cxn>
              </a:cxnLst>
              <a:rect l="0" t="0" r="r" b="b"/>
              <a:pathLst>
                <a:path w="7" h="11">
                  <a:moveTo>
                    <a:pt x="7" y="10"/>
                  </a:moveTo>
                  <a:cubicBezTo>
                    <a:pt x="7" y="9"/>
                    <a:pt x="6" y="7"/>
                    <a:pt x="5" y="5"/>
                  </a:cubicBezTo>
                  <a:cubicBezTo>
                    <a:pt x="4" y="3"/>
                    <a:pt x="3" y="1"/>
                    <a:pt x="2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2" y="4"/>
                    <a:pt x="3" y="6"/>
                  </a:cubicBezTo>
                  <a:cubicBezTo>
                    <a:pt x="4" y="8"/>
                    <a:pt x="5" y="10"/>
                    <a:pt x="5" y="11"/>
                  </a:cubicBezTo>
                  <a:cubicBezTo>
                    <a:pt x="7" y="10"/>
                    <a:pt x="7" y="10"/>
                    <a:pt x="7" y="10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244" name="Freeform 1666"/>
            <p:cNvSpPr>
              <a:spLocks/>
            </p:cNvSpPr>
            <p:nvPr userDrawn="1"/>
          </p:nvSpPr>
          <p:spPr bwMode="auto">
            <a:xfrm>
              <a:off x="335" y="254"/>
              <a:ext cx="4" cy="20"/>
            </a:xfrm>
            <a:custGeom>
              <a:avLst/>
              <a:gdLst/>
              <a:ahLst/>
              <a:cxnLst>
                <a:cxn ang="0">
                  <a:pos x="3" y="11"/>
                </a:cxn>
                <a:cxn ang="0">
                  <a:pos x="3" y="2"/>
                </a:cxn>
                <a:cxn ang="0">
                  <a:pos x="3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1" y="11"/>
                </a:cxn>
                <a:cxn ang="0">
                  <a:pos x="3" y="11"/>
                </a:cxn>
              </a:cxnLst>
              <a:rect l="0" t="0" r="r" b="b"/>
              <a:pathLst>
                <a:path w="3" h="11">
                  <a:moveTo>
                    <a:pt x="3" y="11"/>
                  </a:moveTo>
                  <a:cubicBezTo>
                    <a:pt x="3" y="9"/>
                    <a:pt x="3" y="4"/>
                    <a:pt x="3" y="2"/>
                  </a:cubicBezTo>
                  <a:cubicBezTo>
                    <a:pt x="3" y="1"/>
                    <a:pt x="3" y="1"/>
                    <a:pt x="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0" y="4"/>
                    <a:pt x="1" y="9"/>
                    <a:pt x="1" y="11"/>
                  </a:cubicBezTo>
                  <a:cubicBezTo>
                    <a:pt x="3" y="11"/>
                    <a:pt x="3" y="11"/>
                    <a:pt x="3" y="11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245" name="Freeform 1667"/>
            <p:cNvSpPr>
              <a:spLocks/>
            </p:cNvSpPr>
            <p:nvPr userDrawn="1"/>
          </p:nvSpPr>
          <p:spPr bwMode="auto">
            <a:xfrm>
              <a:off x="351" y="250"/>
              <a:ext cx="32" cy="26"/>
            </a:xfrm>
            <a:custGeom>
              <a:avLst/>
              <a:gdLst/>
              <a:ahLst/>
              <a:cxnLst>
                <a:cxn ang="0">
                  <a:pos x="2" y="13"/>
                </a:cxn>
                <a:cxn ang="0">
                  <a:pos x="9" y="4"/>
                </a:cxn>
                <a:cxn ang="0">
                  <a:pos x="14" y="2"/>
                </a:cxn>
                <a:cxn ang="0">
                  <a:pos x="15" y="3"/>
                </a:cxn>
                <a:cxn ang="0">
                  <a:pos x="16" y="0"/>
                </a:cxn>
                <a:cxn ang="0">
                  <a:pos x="14" y="0"/>
                </a:cxn>
                <a:cxn ang="0">
                  <a:pos x="8" y="2"/>
                </a:cxn>
                <a:cxn ang="0">
                  <a:pos x="0" y="12"/>
                </a:cxn>
                <a:cxn ang="0">
                  <a:pos x="2" y="13"/>
                </a:cxn>
              </a:cxnLst>
              <a:rect l="0" t="0" r="r" b="b"/>
              <a:pathLst>
                <a:path w="16" h="13">
                  <a:moveTo>
                    <a:pt x="2" y="13"/>
                  </a:moveTo>
                  <a:cubicBezTo>
                    <a:pt x="5" y="9"/>
                    <a:pt x="7" y="6"/>
                    <a:pt x="9" y="4"/>
                  </a:cubicBezTo>
                  <a:cubicBezTo>
                    <a:pt x="11" y="3"/>
                    <a:pt x="13" y="2"/>
                    <a:pt x="14" y="2"/>
                  </a:cubicBezTo>
                  <a:cubicBezTo>
                    <a:pt x="15" y="2"/>
                    <a:pt x="15" y="2"/>
                    <a:pt x="15" y="3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5" y="0"/>
                    <a:pt x="15" y="0"/>
                    <a:pt x="14" y="0"/>
                  </a:cubicBezTo>
                  <a:cubicBezTo>
                    <a:pt x="12" y="0"/>
                    <a:pt x="10" y="1"/>
                    <a:pt x="8" y="2"/>
                  </a:cubicBezTo>
                  <a:cubicBezTo>
                    <a:pt x="5" y="4"/>
                    <a:pt x="3" y="7"/>
                    <a:pt x="0" y="12"/>
                  </a:cubicBezTo>
                  <a:cubicBezTo>
                    <a:pt x="2" y="13"/>
                    <a:pt x="2" y="13"/>
                    <a:pt x="2" y="13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246" name="Freeform 1668"/>
            <p:cNvSpPr>
              <a:spLocks/>
            </p:cNvSpPr>
            <p:nvPr userDrawn="1"/>
          </p:nvSpPr>
          <p:spPr bwMode="auto">
            <a:xfrm>
              <a:off x="343" y="248"/>
              <a:ext cx="12" cy="28"/>
            </a:xfrm>
            <a:custGeom>
              <a:avLst/>
              <a:gdLst/>
              <a:ahLst/>
              <a:cxnLst>
                <a:cxn ang="0">
                  <a:pos x="3" y="14"/>
                </a:cxn>
                <a:cxn ang="0">
                  <a:pos x="6" y="4"/>
                </a:cxn>
                <a:cxn ang="0">
                  <a:pos x="7" y="3"/>
                </a:cxn>
                <a:cxn ang="0">
                  <a:pos x="7" y="3"/>
                </a:cxn>
                <a:cxn ang="0">
                  <a:pos x="7" y="0"/>
                </a:cxn>
                <a:cxn ang="0">
                  <a:pos x="5" y="1"/>
                </a:cxn>
                <a:cxn ang="0">
                  <a:pos x="3" y="5"/>
                </a:cxn>
                <a:cxn ang="0">
                  <a:pos x="0" y="13"/>
                </a:cxn>
                <a:cxn ang="0">
                  <a:pos x="3" y="14"/>
                </a:cxn>
              </a:cxnLst>
              <a:rect l="0" t="0" r="r" b="b"/>
              <a:pathLst>
                <a:path w="7" h="14">
                  <a:moveTo>
                    <a:pt x="3" y="14"/>
                  </a:moveTo>
                  <a:cubicBezTo>
                    <a:pt x="4" y="8"/>
                    <a:pt x="5" y="6"/>
                    <a:pt x="6" y="4"/>
                  </a:cubicBezTo>
                  <a:cubicBezTo>
                    <a:pt x="6" y="4"/>
                    <a:pt x="6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1"/>
                    <a:pt x="6" y="1"/>
                    <a:pt x="5" y="1"/>
                  </a:cubicBezTo>
                  <a:cubicBezTo>
                    <a:pt x="4" y="2"/>
                    <a:pt x="4" y="3"/>
                    <a:pt x="3" y="5"/>
                  </a:cubicBezTo>
                  <a:cubicBezTo>
                    <a:pt x="2" y="6"/>
                    <a:pt x="1" y="9"/>
                    <a:pt x="0" y="13"/>
                  </a:cubicBezTo>
                  <a:cubicBezTo>
                    <a:pt x="3" y="14"/>
                    <a:pt x="3" y="14"/>
                    <a:pt x="3" y="14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247" name="Freeform 1669"/>
            <p:cNvSpPr>
              <a:spLocks/>
            </p:cNvSpPr>
            <p:nvPr userDrawn="1"/>
          </p:nvSpPr>
          <p:spPr bwMode="auto">
            <a:xfrm>
              <a:off x="319" y="306"/>
              <a:ext cx="16" cy="43"/>
            </a:xfrm>
            <a:custGeom>
              <a:avLst/>
              <a:gdLst/>
              <a:ahLst/>
              <a:cxnLst>
                <a:cxn ang="0">
                  <a:pos x="3" y="1"/>
                </a:cxn>
                <a:cxn ang="0">
                  <a:pos x="4" y="1"/>
                </a:cxn>
                <a:cxn ang="0">
                  <a:pos x="4" y="1"/>
                </a:cxn>
                <a:cxn ang="0">
                  <a:pos x="4" y="2"/>
                </a:cxn>
                <a:cxn ang="0">
                  <a:pos x="5" y="2"/>
                </a:cxn>
                <a:cxn ang="0">
                  <a:pos x="5" y="1"/>
                </a:cxn>
                <a:cxn ang="0">
                  <a:pos x="6" y="5"/>
                </a:cxn>
                <a:cxn ang="0">
                  <a:pos x="6" y="5"/>
                </a:cxn>
                <a:cxn ang="0">
                  <a:pos x="7" y="6"/>
                </a:cxn>
                <a:cxn ang="0">
                  <a:pos x="7" y="6"/>
                </a:cxn>
                <a:cxn ang="0">
                  <a:pos x="8" y="9"/>
                </a:cxn>
                <a:cxn ang="0">
                  <a:pos x="7" y="10"/>
                </a:cxn>
                <a:cxn ang="0">
                  <a:pos x="7" y="10"/>
                </a:cxn>
                <a:cxn ang="0">
                  <a:pos x="7" y="11"/>
                </a:cxn>
                <a:cxn ang="0">
                  <a:pos x="8" y="11"/>
                </a:cxn>
                <a:cxn ang="0">
                  <a:pos x="6" y="13"/>
                </a:cxn>
                <a:cxn ang="0">
                  <a:pos x="6" y="14"/>
                </a:cxn>
                <a:cxn ang="0">
                  <a:pos x="6" y="14"/>
                </a:cxn>
                <a:cxn ang="0">
                  <a:pos x="6" y="15"/>
                </a:cxn>
                <a:cxn ang="0">
                  <a:pos x="6" y="14"/>
                </a:cxn>
                <a:cxn ang="0">
                  <a:pos x="5" y="16"/>
                </a:cxn>
                <a:cxn ang="0">
                  <a:pos x="5" y="16"/>
                </a:cxn>
                <a:cxn ang="0">
                  <a:pos x="4" y="21"/>
                </a:cxn>
                <a:cxn ang="0">
                  <a:pos x="2" y="17"/>
                </a:cxn>
                <a:cxn ang="0">
                  <a:pos x="2" y="17"/>
                </a:cxn>
                <a:cxn ang="0">
                  <a:pos x="2" y="12"/>
                </a:cxn>
                <a:cxn ang="0">
                  <a:pos x="2" y="12"/>
                </a:cxn>
                <a:cxn ang="0">
                  <a:pos x="2" y="12"/>
                </a:cxn>
                <a:cxn ang="0">
                  <a:pos x="1" y="12"/>
                </a:cxn>
                <a:cxn ang="0">
                  <a:pos x="1" y="12"/>
                </a:cxn>
                <a:cxn ang="0">
                  <a:pos x="0" y="8"/>
                </a:cxn>
                <a:cxn ang="0">
                  <a:pos x="2" y="2"/>
                </a:cxn>
                <a:cxn ang="0">
                  <a:pos x="3" y="1"/>
                </a:cxn>
                <a:cxn ang="0">
                  <a:pos x="3" y="1"/>
                </a:cxn>
                <a:cxn ang="0">
                  <a:pos x="3" y="1"/>
                </a:cxn>
              </a:cxnLst>
              <a:rect l="0" t="0" r="r" b="b"/>
              <a:pathLst>
                <a:path w="8" h="21">
                  <a:moveTo>
                    <a:pt x="3" y="1"/>
                  </a:moveTo>
                  <a:cubicBezTo>
                    <a:pt x="3" y="1"/>
                    <a:pt x="3" y="1"/>
                    <a:pt x="4" y="1"/>
                  </a:cubicBezTo>
                  <a:cubicBezTo>
                    <a:pt x="4" y="0"/>
                    <a:pt x="4" y="2"/>
                    <a:pt x="4" y="1"/>
                  </a:cubicBezTo>
                  <a:cubicBezTo>
                    <a:pt x="4" y="1"/>
                    <a:pt x="4" y="2"/>
                    <a:pt x="4" y="2"/>
                  </a:cubicBezTo>
                  <a:cubicBezTo>
                    <a:pt x="4" y="2"/>
                    <a:pt x="5" y="2"/>
                    <a:pt x="5" y="2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6" y="4"/>
                    <a:pt x="6" y="5"/>
                  </a:cubicBezTo>
                  <a:cubicBezTo>
                    <a:pt x="6" y="5"/>
                    <a:pt x="7" y="5"/>
                    <a:pt x="6" y="5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6"/>
                    <a:pt x="6" y="11"/>
                    <a:pt x="8" y="9"/>
                  </a:cubicBezTo>
                  <a:cubicBezTo>
                    <a:pt x="8" y="10"/>
                    <a:pt x="8" y="10"/>
                    <a:pt x="7" y="10"/>
                  </a:cubicBezTo>
                  <a:cubicBezTo>
                    <a:pt x="6" y="10"/>
                    <a:pt x="7" y="10"/>
                    <a:pt x="7" y="10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7" y="10"/>
                    <a:pt x="8" y="10"/>
                    <a:pt x="8" y="11"/>
                  </a:cubicBezTo>
                  <a:cubicBezTo>
                    <a:pt x="7" y="11"/>
                    <a:pt x="8" y="13"/>
                    <a:pt x="6" y="13"/>
                  </a:cubicBezTo>
                  <a:cubicBezTo>
                    <a:pt x="7" y="13"/>
                    <a:pt x="7" y="14"/>
                    <a:pt x="6" y="14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5"/>
                    <a:pt x="5" y="16"/>
                    <a:pt x="5" y="16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5" y="18"/>
                    <a:pt x="5" y="20"/>
                    <a:pt x="4" y="21"/>
                  </a:cubicBezTo>
                  <a:cubicBezTo>
                    <a:pt x="3" y="21"/>
                    <a:pt x="2" y="17"/>
                    <a:pt x="2" y="17"/>
                  </a:cubicBezTo>
                  <a:cubicBezTo>
                    <a:pt x="2" y="17"/>
                    <a:pt x="2" y="17"/>
                    <a:pt x="2" y="17"/>
                  </a:cubicBezTo>
                  <a:cubicBezTo>
                    <a:pt x="1" y="16"/>
                    <a:pt x="1" y="13"/>
                    <a:pt x="2" y="12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1" y="10"/>
                    <a:pt x="1" y="12"/>
                    <a:pt x="1" y="12"/>
                  </a:cubicBezTo>
                  <a:cubicBezTo>
                    <a:pt x="1" y="11"/>
                    <a:pt x="1" y="9"/>
                    <a:pt x="0" y="8"/>
                  </a:cubicBezTo>
                  <a:cubicBezTo>
                    <a:pt x="0" y="10"/>
                    <a:pt x="0" y="0"/>
                    <a:pt x="2" y="2"/>
                  </a:cubicBezTo>
                  <a:cubicBezTo>
                    <a:pt x="2" y="4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248" name="Freeform 1670"/>
            <p:cNvSpPr>
              <a:spLocks/>
            </p:cNvSpPr>
            <p:nvPr userDrawn="1"/>
          </p:nvSpPr>
          <p:spPr bwMode="auto">
            <a:xfrm>
              <a:off x="261" y="339"/>
              <a:ext cx="4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249" name="Freeform 1671"/>
            <p:cNvSpPr>
              <a:spLocks/>
            </p:cNvSpPr>
            <p:nvPr userDrawn="1"/>
          </p:nvSpPr>
          <p:spPr bwMode="auto">
            <a:xfrm>
              <a:off x="261" y="341"/>
              <a:ext cx="4" cy="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250" name="Freeform 1672"/>
            <p:cNvSpPr>
              <a:spLocks/>
            </p:cNvSpPr>
            <p:nvPr userDrawn="1"/>
          </p:nvSpPr>
          <p:spPr bwMode="auto">
            <a:xfrm>
              <a:off x="465" y="359"/>
              <a:ext cx="1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251" name="Freeform 1673"/>
            <p:cNvSpPr>
              <a:spLocks/>
            </p:cNvSpPr>
            <p:nvPr userDrawn="1"/>
          </p:nvSpPr>
          <p:spPr bwMode="auto">
            <a:xfrm>
              <a:off x="457" y="337"/>
              <a:ext cx="10" cy="34"/>
            </a:xfrm>
            <a:custGeom>
              <a:avLst/>
              <a:gdLst/>
              <a:ahLst/>
              <a:cxnLst>
                <a:cxn ang="0">
                  <a:pos x="4" y="2"/>
                </a:cxn>
                <a:cxn ang="0">
                  <a:pos x="3" y="2"/>
                </a:cxn>
                <a:cxn ang="0">
                  <a:pos x="3" y="1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2" y="7"/>
                </a:cxn>
                <a:cxn ang="0">
                  <a:pos x="1" y="6"/>
                </a:cxn>
                <a:cxn ang="0">
                  <a:pos x="0" y="11"/>
                </a:cxn>
                <a:cxn ang="0">
                  <a:pos x="0" y="13"/>
                </a:cxn>
                <a:cxn ang="0">
                  <a:pos x="0" y="13"/>
                </a:cxn>
                <a:cxn ang="0">
                  <a:pos x="0" y="17"/>
                </a:cxn>
                <a:cxn ang="0">
                  <a:pos x="3" y="11"/>
                </a:cxn>
                <a:cxn ang="0">
                  <a:pos x="3" y="12"/>
                </a:cxn>
                <a:cxn ang="0">
                  <a:pos x="4" y="10"/>
                </a:cxn>
                <a:cxn ang="0">
                  <a:pos x="3" y="11"/>
                </a:cxn>
                <a:cxn ang="0">
                  <a:pos x="4" y="11"/>
                </a:cxn>
                <a:cxn ang="0">
                  <a:pos x="4" y="11"/>
                </a:cxn>
                <a:cxn ang="0">
                  <a:pos x="4" y="12"/>
                </a:cxn>
                <a:cxn ang="0">
                  <a:pos x="4" y="12"/>
                </a:cxn>
                <a:cxn ang="0">
                  <a:pos x="4" y="11"/>
                </a:cxn>
                <a:cxn ang="0">
                  <a:pos x="4" y="11"/>
                </a:cxn>
                <a:cxn ang="0">
                  <a:pos x="4" y="11"/>
                </a:cxn>
                <a:cxn ang="0">
                  <a:pos x="4" y="11"/>
                </a:cxn>
                <a:cxn ang="0">
                  <a:pos x="4" y="11"/>
                </a:cxn>
                <a:cxn ang="0">
                  <a:pos x="5" y="8"/>
                </a:cxn>
                <a:cxn ang="0">
                  <a:pos x="4" y="0"/>
                </a:cxn>
                <a:cxn ang="0">
                  <a:pos x="4" y="2"/>
                </a:cxn>
              </a:cxnLst>
              <a:rect l="0" t="0" r="r" b="b"/>
              <a:pathLst>
                <a:path w="5" h="17">
                  <a:moveTo>
                    <a:pt x="4" y="2"/>
                  </a:move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1"/>
                    <a:pt x="3" y="1"/>
                  </a:cubicBezTo>
                  <a:cubicBezTo>
                    <a:pt x="3" y="2"/>
                    <a:pt x="3" y="3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5"/>
                    <a:pt x="2" y="6"/>
                    <a:pt x="2" y="7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8"/>
                    <a:pt x="0" y="10"/>
                    <a:pt x="0" y="11"/>
                  </a:cubicBezTo>
                  <a:cubicBezTo>
                    <a:pt x="0" y="12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4"/>
                    <a:pt x="0" y="15"/>
                    <a:pt x="0" y="17"/>
                  </a:cubicBezTo>
                  <a:cubicBezTo>
                    <a:pt x="1" y="16"/>
                    <a:pt x="2" y="12"/>
                    <a:pt x="3" y="11"/>
                  </a:cubicBezTo>
                  <a:cubicBezTo>
                    <a:pt x="3" y="11"/>
                    <a:pt x="3" y="11"/>
                    <a:pt x="3" y="12"/>
                  </a:cubicBezTo>
                  <a:cubicBezTo>
                    <a:pt x="3" y="11"/>
                    <a:pt x="4" y="10"/>
                    <a:pt x="4" y="10"/>
                  </a:cubicBezTo>
                  <a:cubicBezTo>
                    <a:pt x="4" y="10"/>
                    <a:pt x="4" y="11"/>
                    <a:pt x="3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0"/>
                    <a:pt x="5" y="9"/>
                    <a:pt x="5" y="8"/>
                  </a:cubicBezTo>
                  <a:cubicBezTo>
                    <a:pt x="5" y="5"/>
                    <a:pt x="4" y="2"/>
                    <a:pt x="4" y="0"/>
                  </a:cubicBezTo>
                  <a:cubicBezTo>
                    <a:pt x="4" y="0"/>
                    <a:pt x="4" y="1"/>
                    <a:pt x="4" y="2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252" name="Freeform 1674"/>
            <p:cNvSpPr>
              <a:spLocks/>
            </p:cNvSpPr>
            <p:nvPr userDrawn="1"/>
          </p:nvSpPr>
          <p:spPr bwMode="auto">
            <a:xfrm>
              <a:off x="465" y="359"/>
              <a:ext cx="1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253" name="Freeform 1675"/>
            <p:cNvSpPr>
              <a:spLocks/>
            </p:cNvSpPr>
            <p:nvPr userDrawn="1"/>
          </p:nvSpPr>
          <p:spPr bwMode="auto">
            <a:xfrm>
              <a:off x="459" y="328"/>
              <a:ext cx="6" cy="6"/>
            </a:xfrm>
            <a:custGeom>
              <a:avLst/>
              <a:gdLst/>
              <a:ahLst/>
              <a:cxnLst>
                <a:cxn ang="0">
                  <a:pos x="1" y="2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3"/>
                </a:cxn>
                <a:cxn ang="0">
                  <a:pos x="2" y="3"/>
                </a:cxn>
                <a:cxn ang="0">
                  <a:pos x="2" y="2"/>
                </a:cxn>
                <a:cxn ang="0">
                  <a:pos x="3" y="3"/>
                </a:cxn>
                <a:cxn ang="0">
                  <a:pos x="3" y="2"/>
                </a:cxn>
                <a:cxn ang="0">
                  <a:pos x="2" y="0"/>
                </a:cxn>
                <a:cxn ang="0">
                  <a:pos x="1" y="2"/>
                </a:cxn>
              </a:cxnLst>
              <a:rect l="0" t="0" r="r" b="b"/>
              <a:pathLst>
                <a:path w="3" h="3">
                  <a:moveTo>
                    <a:pt x="1" y="2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2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2" y="2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2" y="1"/>
                    <a:pt x="2" y="1"/>
                    <a:pt x="2" y="0"/>
                  </a:cubicBezTo>
                  <a:cubicBezTo>
                    <a:pt x="2" y="0"/>
                    <a:pt x="1" y="1"/>
                    <a:pt x="1" y="2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254" name="Freeform 1676"/>
            <p:cNvSpPr>
              <a:spLocks/>
            </p:cNvSpPr>
            <p:nvPr userDrawn="1"/>
          </p:nvSpPr>
          <p:spPr bwMode="auto">
            <a:xfrm>
              <a:off x="459" y="328"/>
              <a:ext cx="6" cy="6"/>
            </a:xfrm>
            <a:custGeom>
              <a:avLst/>
              <a:gdLst/>
              <a:ahLst/>
              <a:cxnLst>
                <a:cxn ang="0">
                  <a:pos x="1" y="2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3"/>
                </a:cxn>
                <a:cxn ang="0">
                  <a:pos x="1" y="3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3" y="2"/>
                </a:cxn>
                <a:cxn ang="0">
                  <a:pos x="2" y="3"/>
                </a:cxn>
                <a:cxn ang="0">
                  <a:pos x="3" y="3"/>
                </a:cxn>
                <a:cxn ang="0">
                  <a:pos x="3" y="2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3" y="2"/>
                </a:cxn>
                <a:cxn ang="0">
                  <a:pos x="2" y="2"/>
                </a:cxn>
                <a:cxn ang="0">
                  <a:pos x="3" y="2"/>
                </a:cxn>
                <a:cxn ang="0">
                  <a:pos x="2" y="2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2" y="2"/>
                </a:cxn>
                <a:cxn ang="0">
                  <a:pos x="1" y="3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1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0" y="2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2"/>
                </a:cxn>
                <a:cxn ang="0">
                  <a:pos x="1" y="2"/>
                </a:cxn>
              </a:cxnLst>
              <a:rect l="0" t="0" r="r" b="b"/>
              <a:pathLst>
                <a:path w="3" h="3"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2" y="2"/>
                    <a:pt x="2" y="2"/>
                  </a:cubicBezTo>
                  <a:cubicBezTo>
                    <a:pt x="2" y="2"/>
                    <a:pt x="2" y="2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1"/>
                    <a:pt x="3" y="1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1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1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2" y="1"/>
                    <a:pt x="2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2"/>
                    <a:pt x="1" y="2"/>
                    <a:pt x="1" y="2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255" name="Freeform 1677"/>
            <p:cNvSpPr>
              <a:spLocks/>
            </p:cNvSpPr>
            <p:nvPr userDrawn="1"/>
          </p:nvSpPr>
          <p:spPr bwMode="auto">
            <a:xfrm>
              <a:off x="295" y="304"/>
              <a:ext cx="1" cy="2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h="2">
                  <a:moveTo>
                    <a:pt x="0" y="2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256" name="Freeform 1678"/>
            <p:cNvSpPr>
              <a:spLocks noEditPoints="1"/>
            </p:cNvSpPr>
            <p:nvPr userDrawn="1"/>
          </p:nvSpPr>
          <p:spPr bwMode="auto">
            <a:xfrm>
              <a:off x="259" y="296"/>
              <a:ext cx="60" cy="105"/>
            </a:xfrm>
            <a:custGeom>
              <a:avLst/>
              <a:gdLst/>
              <a:ahLst/>
              <a:cxnLst>
                <a:cxn ang="0">
                  <a:pos x="30" y="26"/>
                </a:cxn>
                <a:cxn ang="0">
                  <a:pos x="28" y="25"/>
                </a:cxn>
                <a:cxn ang="0">
                  <a:pos x="28" y="22"/>
                </a:cxn>
                <a:cxn ang="0">
                  <a:pos x="27" y="20"/>
                </a:cxn>
                <a:cxn ang="0">
                  <a:pos x="24" y="19"/>
                </a:cxn>
                <a:cxn ang="0">
                  <a:pos x="20" y="16"/>
                </a:cxn>
                <a:cxn ang="0">
                  <a:pos x="20" y="20"/>
                </a:cxn>
                <a:cxn ang="0">
                  <a:pos x="16" y="22"/>
                </a:cxn>
                <a:cxn ang="0">
                  <a:pos x="16" y="15"/>
                </a:cxn>
                <a:cxn ang="0">
                  <a:pos x="18" y="14"/>
                </a:cxn>
                <a:cxn ang="0">
                  <a:pos x="20" y="14"/>
                </a:cxn>
                <a:cxn ang="0">
                  <a:pos x="23" y="15"/>
                </a:cxn>
                <a:cxn ang="0">
                  <a:pos x="25" y="11"/>
                </a:cxn>
                <a:cxn ang="0">
                  <a:pos x="23" y="8"/>
                </a:cxn>
                <a:cxn ang="0">
                  <a:pos x="19" y="6"/>
                </a:cxn>
                <a:cxn ang="0">
                  <a:pos x="21" y="2"/>
                </a:cxn>
                <a:cxn ang="0">
                  <a:pos x="18" y="1"/>
                </a:cxn>
                <a:cxn ang="0">
                  <a:pos x="17" y="8"/>
                </a:cxn>
                <a:cxn ang="0">
                  <a:pos x="16" y="8"/>
                </a:cxn>
                <a:cxn ang="0">
                  <a:pos x="14" y="8"/>
                </a:cxn>
                <a:cxn ang="0">
                  <a:pos x="13" y="5"/>
                </a:cxn>
                <a:cxn ang="0">
                  <a:pos x="11" y="6"/>
                </a:cxn>
                <a:cxn ang="0">
                  <a:pos x="10" y="9"/>
                </a:cxn>
                <a:cxn ang="0">
                  <a:pos x="12" y="10"/>
                </a:cxn>
                <a:cxn ang="0">
                  <a:pos x="9" y="8"/>
                </a:cxn>
                <a:cxn ang="0">
                  <a:pos x="7" y="7"/>
                </a:cxn>
                <a:cxn ang="0">
                  <a:pos x="1" y="21"/>
                </a:cxn>
                <a:cxn ang="0">
                  <a:pos x="1" y="22"/>
                </a:cxn>
                <a:cxn ang="0">
                  <a:pos x="1" y="27"/>
                </a:cxn>
                <a:cxn ang="0">
                  <a:pos x="1" y="36"/>
                </a:cxn>
                <a:cxn ang="0">
                  <a:pos x="2" y="40"/>
                </a:cxn>
                <a:cxn ang="0">
                  <a:pos x="4" y="42"/>
                </a:cxn>
                <a:cxn ang="0">
                  <a:pos x="3" y="38"/>
                </a:cxn>
                <a:cxn ang="0">
                  <a:pos x="6" y="44"/>
                </a:cxn>
                <a:cxn ang="0">
                  <a:pos x="16" y="49"/>
                </a:cxn>
                <a:cxn ang="0">
                  <a:pos x="18" y="51"/>
                </a:cxn>
                <a:cxn ang="0">
                  <a:pos x="20" y="51"/>
                </a:cxn>
                <a:cxn ang="0">
                  <a:pos x="19" y="50"/>
                </a:cxn>
                <a:cxn ang="0">
                  <a:pos x="14" y="46"/>
                </a:cxn>
                <a:cxn ang="0">
                  <a:pos x="12" y="46"/>
                </a:cxn>
                <a:cxn ang="0">
                  <a:pos x="10" y="40"/>
                </a:cxn>
                <a:cxn ang="0">
                  <a:pos x="13" y="40"/>
                </a:cxn>
                <a:cxn ang="0">
                  <a:pos x="14" y="39"/>
                </a:cxn>
                <a:cxn ang="0">
                  <a:pos x="16" y="41"/>
                </a:cxn>
                <a:cxn ang="0">
                  <a:pos x="19" y="36"/>
                </a:cxn>
                <a:cxn ang="0">
                  <a:pos x="19" y="35"/>
                </a:cxn>
                <a:cxn ang="0">
                  <a:pos x="19" y="35"/>
                </a:cxn>
                <a:cxn ang="0">
                  <a:pos x="20" y="33"/>
                </a:cxn>
                <a:cxn ang="0">
                  <a:pos x="22" y="32"/>
                </a:cxn>
                <a:cxn ang="0">
                  <a:pos x="22" y="31"/>
                </a:cxn>
                <a:cxn ang="0">
                  <a:pos x="25" y="29"/>
                </a:cxn>
                <a:cxn ang="0">
                  <a:pos x="27" y="28"/>
                </a:cxn>
                <a:cxn ang="0">
                  <a:pos x="24" y="27"/>
                </a:cxn>
                <a:cxn ang="0">
                  <a:pos x="28" y="24"/>
                </a:cxn>
                <a:cxn ang="0">
                  <a:pos x="29" y="28"/>
                </a:cxn>
                <a:cxn ang="0">
                  <a:pos x="30" y="28"/>
                </a:cxn>
                <a:cxn ang="0">
                  <a:pos x="21" y="9"/>
                </a:cxn>
                <a:cxn ang="0">
                  <a:pos x="19" y="13"/>
                </a:cxn>
                <a:cxn ang="0">
                  <a:pos x="20" y="10"/>
                </a:cxn>
                <a:cxn ang="0">
                  <a:pos x="18" y="11"/>
                </a:cxn>
              </a:cxnLst>
              <a:rect l="0" t="0" r="r" b="b"/>
              <a:pathLst>
                <a:path w="30" h="52">
                  <a:moveTo>
                    <a:pt x="30" y="27"/>
                  </a:moveTo>
                  <a:cubicBezTo>
                    <a:pt x="30" y="27"/>
                    <a:pt x="30" y="27"/>
                    <a:pt x="30" y="27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30" y="26"/>
                    <a:pt x="30" y="26"/>
                    <a:pt x="30" y="26"/>
                  </a:cubicBezTo>
                  <a:cubicBezTo>
                    <a:pt x="30" y="26"/>
                    <a:pt x="30" y="26"/>
                    <a:pt x="30" y="26"/>
                  </a:cubicBezTo>
                  <a:cubicBezTo>
                    <a:pt x="30" y="26"/>
                    <a:pt x="30" y="26"/>
                    <a:pt x="30" y="26"/>
                  </a:cubicBezTo>
                  <a:cubicBezTo>
                    <a:pt x="30" y="26"/>
                    <a:pt x="30" y="26"/>
                    <a:pt x="30" y="26"/>
                  </a:cubicBezTo>
                  <a:cubicBezTo>
                    <a:pt x="29" y="26"/>
                    <a:pt x="29" y="26"/>
                    <a:pt x="29" y="26"/>
                  </a:cubicBezTo>
                  <a:cubicBezTo>
                    <a:pt x="29" y="26"/>
                    <a:pt x="29" y="26"/>
                    <a:pt x="29" y="26"/>
                  </a:cubicBezTo>
                  <a:cubicBezTo>
                    <a:pt x="29" y="25"/>
                    <a:pt x="29" y="25"/>
                    <a:pt x="29" y="25"/>
                  </a:cubicBezTo>
                  <a:cubicBezTo>
                    <a:pt x="28" y="25"/>
                    <a:pt x="28" y="25"/>
                    <a:pt x="28" y="25"/>
                  </a:cubicBezTo>
                  <a:cubicBezTo>
                    <a:pt x="28" y="26"/>
                    <a:pt x="28" y="26"/>
                    <a:pt x="28" y="26"/>
                  </a:cubicBezTo>
                  <a:cubicBezTo>
                    <a:pt x="28" y="25"/>
                    <a:pt x="28" y="25"/>
                    <a:pt x="28" y="25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30" y="24"/>
                    <a:pt x="30" y="24"/>
                    <a:pt x="30" y="24"/>
                  </a:cubicBezTo>
                  <a:cubicBezTo>
                    <a:pt x="29" y="23"/>
                    <a:pt x="29" y="23"/>
                    <a:pt x="29" y="23"/>
                  </a:cubicBezTo>
                  <a:cubicBezTo>
                    <a:pt x="29" y="22"/>
                    <a:pt x="29" y="22"/>
                    <a:pt x="29" y="22"/>
                  </a:cubicBezTo>
                  <a:cubicBezTo>
                    <a:pt x="29" y="22"/>
                    <a:pt x="29" y="22"/>
                    <a:pt x="29" y="22"/>
                  </a:cubicBezTo>
                  <a:cubicBezTo>
                    <a:pt x="29" y="22"/>
                    <a:pt x="29" y="22"/>
                    <a:pt x="29" y="22"/>
                  </a:cubicBezTo>
                  <a:cubicBezTo>
                    <a:pt x="28" y="22"/>
                    <a:pt x="28" y="22"/>
                    <a:pt x="28" y="22"/>
                  </a:cubicBezTo>
                  <a:cubicBezTo>
                    <a:pt x="29" y="22"/>
                    <a:pt x="29" y="22"/>
                    <a:pt x="29" y="22"/>
                  </a:cubicBezTo>
                  <a:cubicBezTo>
                    <a:pt x="28" y="22"/>
                    <a:pt x="28" y="22"/>
                    <a:pt x="28" y="22"/>
                  </a:cubicBezTo>
                  <a:cubicBezTo>
                    <a:pt x="28" y="21"/>
                    <a:pt x="28" y="21"/>
                    <a:pt x="28" y="21"/>
                  </a:cubicBezTo>
                  <a:cubicBezTo>
                    <a:pt x="27" y="21"/>
                    <a:pt x="27" y="21"/>
                    <a:pt x="27" y="21"/>
                  </a:cubicBezTo>
                  <a:cubicBezTo>
                    <a:pt x="27" y="21"/>
                    <a:pt x="27" y="21"/>
                    <a:pt x="27" y="21"/>
                  </a:cubicBezTo>
                  <a:cubicBezTo>
                    <a:pt x="27" y="21"/>
                    <a:pt x="27" y="21"/>
                    <a:pt x="27" y="21"/>
                  </a:cubicBezTo>
                  <a:cubicBezTo>
                    <a:pt x="27" y="20"/>
                    <a:pt x="27" y="20"/>
                    <a:pt x="27" y="20"/>
                  </a:cubicBezTo>
                  <a:cubicBezTo>
                    <a:pt x="27" y="20"/>
                    <a:pt x="27" y="20"/>
                    <a:pt x="27" y="20"/>
                  </a:cubicBezTo>
                  <a:cubicBezTo>
                    <a:pt x="27" y="19"/>
                    <a:pt x="27" y="19"/>
                    <a:pt x="27" y="19"/>
                  </a:cubicBezTo>
                  <a:cubicBezTo>
                    <a:pt x="26" y="19"/>
                    <a:pt x="26" y="18"/>
                    <a:pt x="26" y="17"/>
                  </a:cubicBezTo>
                  <a:cubicBezTo>
                    <a:pt x="25" y="18"/>
                    <a:pt x="25" y="18"/>
                    <a:pt x="25" y="18"/>
                  </a:cubicBezTo>
                  <a:cubicBezTo>
                    <a:pt x="25" y="18"/>
                    <a:pt x="25" y="18"/>
                    <a:pt x="25" y="18"/>
                  </a:cubicBezTo>
                  <a:cubicBezTo>
                    <a:pt x="25" y="18"/>
                    <a:pt x="25" y="19"/>
                    <a:pt x="24" y="19"/>
                  </a:cubicBezTo>
                  <a:cubicBezTo>
                    <a:pt x="24" y="19"/>
                    <a:pt x="24" y="19"/>
                    <a:pt x="24" y="19"/>
                  </a:cubicBezTo>
                  <a:cubicBezTo>
                    <a:pt x="23" y="19"/>
                    <a:pt x="23" y="19"/>
                    <a:pt x="23" y="19"/>
                  </a:cubicBezTo>
                  <a:cubicBezTo>
                    <a:pt x="23" y="18"/>
                    <a:pt x="23" y="17"/>
                    <a:pt x="24" y="17"/>
                  </a:cubicBezTo>
                  <a:cubicBezTo>
                    <a:pt x="23" y="17"/>
                    <a:pt x="23" y="17"/>
                    <a:pt x="23" y="17"/>
                  </a:cubicBezTo>
                  <a:cubicBezTo>
                    <a:pt x="23" y="16"/>
                    <a:pt x="23" y="16"/>
                    <a:pt x="23" y="16"/>
                  </a:cubicBezTo>
                  <a:cubicBezTo>
                    <a:pt x="22" y="16"/>
                    <a:pt x="22" y="16"/>
                    <a:pt x="22" y="16"/>
                  </a:cubicBezTo>
                  <a:cubicBezTo>
                    <a:pt x="21" y="16"/>
                    <a:pt x="21" y="16"/>
                    <a:pt x="20" y="16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0" y="17"/>
                    <a:pt x="20" y="17"/>
                    <a:pt x="20" y="17"/>
                  </a:cubicBezTo>
                  <a:cubicBezTo>
                    <a:pt x="20" y="18"/>
                    <a:pt x="20" y="18"/>
                    <a:pt x="20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20" y="20"/>
                    <a:pt x="20" y="20"/>
                    <a:pt x="20" y="20"/>
                  </a:cubicBezTo>
                  <a:cubicBezTo>
                    <a:pt x="20" y="21"/>
                    <a:pt x="20" y="22"/>
                    <a:pt x="18" y="23"/>
                  </a:cubicBezTo>
                  <a:cubicBezTo>
                    <a:pt x="19" y="23"/>
                    <a:pt x="19" y="24"/>
                    <a:pt x="19" y="25"/>
                  </a:cubicBezTo>
                  <a:cubicBezTo>
                    <a:pt x="18" y="25"/>
                    <a:pt x="18" y="25"/>
                    <a:pt x="18" y="25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5"/>
                    <a:pt x="17" y="25"/>
                    <a:pt x="17" y="24"/>
                  </a:cubicBezTo>
                  <a:cubicBezTo>
                    <a:pt x="17" y="24"/>
                    <a:pt x="17" y="23"/>
                    <a:pt x="17" y="22"/>
                  </a:cubicBezTo>
                  <a:cubicBezTo>
                    <a:pt x="17" y="22"/>
                    <a:pt x="17" y="22"/>
                    <a:pt x="16" y="22"/>
                  </a:cubicBezTo>
                  <a:cubicBezTo>
                    <a:pt x="15" y="22"/>
                    <a:pt x="15" y="21"/>
                    <a:pt x="14" y="21"/>
                  </a:cubicBezTo>
                  <a:cubicBezTo>
                    <a:pt x="14" y="21"/>
                    <a:pt x="14" y="21"/>
                    <a:pt x="14" y="21"/>
                  </a:cubicBezTo>
                  <a:cubicBezTo>
                    <a:pt x="14" y="21"/>
                    <a:pt x="14" y="20"/>
                    <a:pt x="14" y="19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18"/>
                    <a:pt x="14" y="17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6" y="15"/>
                    <a:pt x="16" y="15"/>
                    <a:pt x="16" y="14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7" y="14"/>
                    <a:pt x="18" y="13"/>
                    <a:pt x="18" y="12"/>
                  </a:cubicBezTo>
                  <a:cubicBezTo>
                    <a:pt x="18" y="13"/>
                    <a:pt x="18" y="13"/>
                    <a:pt x="18" y="14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8" y="14"/>
                    <a:pt x="18" y="14"/>
                    <a:pt x="18" y="14"/>
                  </a:cubicBezTo>
                  <a:cubicBezTo>
                    <a:pt x="18" y="14"/>
                    <a:pt x="18" y="14"/>
                    <a:pt x="18" y="14"/>
                  </a:cubicBezTo>
                  <a:cubicBezTo>
                    <a:pt x="18" y="14"/>
                    <a:pt x="18" y="14"/>
                    <a:pt x="18" y="14"/>
                  </a:cubicBezTo>
                  <a:cubicBezTo>
                    <a:pt x="19" y="14"/>
                    <a:pt x="19" y="14"/>
                    <a:pt x="19" y="14"/>
                  </a:cubicBezTo>
                  <a:cubicBezTo>
                    <a:pt x="19" y="14"/>
                    <a:pt x="19" y="14"/>
                    <a:pt x="19" y="14"/>
                  </a:cubicBezTo>
                  <a:cubicBezTo>
                    <a:pt x="19" y="14"/>
                    <a:pt x="19" y="14"/>
                    <a:pt x="19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20" y="14"/>
                    <a:pt x="21" y="14"/>
                    <a:pt x="21" y="14"/>
                  </a:cubicBezTo>
                  <a:cubicBezTo>
                    <a:pt x="21" y="15"/>
                    <a:pt x="21" y="15"/>
                    <a:pt x="21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15"/>
                    <a:pt x="22" y="16"/>
                    <a:pt x="23" y="16"/>
                  </a:cubicBezTo>
                  <a:cubicBezTo>
                    <a:pt x="23" y="15"/>
                    <a:pt x="23" y="15"/>
                    <a:pt x="23" y="15"/>
                  </a:cubicBezTo>
                  <a:cubicBezTo>
                    <a:pt x="22" y="15"/>
                    <a:pt x="22" y="14"/>
                    <a:pt x="22" y="14"/>
                  </a:cubicBezTo>
                  <a:cubicBezTo>
                    <a:pt x="22" y="14"/>
                    <a:pt x="23" y="15"/>
                    <a:pt x="23" y="15"/>
                  </a:cubicBezTo>
                  <a:cubicBezTo>
                    <a:pt x="24" y="14"/>
                    <a:pt x="24" y="14"/>
                    <a:pt x="24" y="14"/>
                  </a:cubicBezTo>
                  <a:cubicBezTo>
                    <a:pt x="23" y="13"/>
                    <a:pt x="23" y="12"/>
                    <a:pt x="23" y="11"/>
                  </a:cubicBezTo>
                  <a:cubicBezTo>
                    <a:pt x="23" y="12"/>
                    <a:pt x="23" y="12"/>
                    <a:pt x="24" y="12"/>
                  </a:cubicBezTo>
                  <a:cubicBezTo>
                    <a:pt x="24" y="13"/>
                    <a:pt x="24" y="13"/>
                    <a:pt x="24" y="13"/>
                  </a:cubicBezTo>
                  <a:cubicBezTo>
                    <a:pt x="24" y="12"/>
                    <a:pt x="24" y="12"/>
                    <a:pt x="24" y="12"/>
                  </a:cubicBezTo>
                  <a:cubicBezTo>
                    <a:pt x="25" y="12"/>
                    <a:pt x="25" y="12"/>
                    <a:pt x="25" y="12"/>
                  </a:cubicBezTo>
                  <a:cubicBezTo>
                    <a:pt x="25" y="11"/>
                    <a:pt x="25" y="11"/>
                    <a:pt x="25" y="11"/>
                  </a:cubicBezTo>
                  <a:cubicBezTo>
                    <a:pt x="25" y="11"/>
                    <a:pt x="24" y="10"/>
                    <a:pt x="24" y="10"/>
                  </a:cubicBezTo>
                  <a:cubicBezTo>
                    <a:pt x="23" y="10"/>
                    <a:pt x="23" y="10"/>
                    <a:pt x="23" y="10"/>
                  </a:cubicBezTo>
                  <a:cubicBezTo>
                    <a:pt x="23" y="9"/>
                    <a:pt x="23" y="9"/>
                    <a:pt x="23" y="9"/>
                  </a:cubicBezTo>
                  <a:cubicBezTo>
                    <a:pt x="23" y="9"/>
                    <a:pt x="23" y="9"/>
                    <a:pt x="23" y="9"/>
                  </a:cubicBezTo>
                  <a:cubicBezTo>
                    <a:pt x="23" y="9"/>
                    <a:pt x="23" y="9"/>
                    <a:pt x="23" y="9"/>
                  </a:cubicBezTo>
                  <a:cubicBezTo>
                    <a:pt x="23" y="8"/>
                    <a:pt x="23" y="8"/>
                    <a:pt x="23" y="8"/>
                  </a:cubicBezTo>
                  <a:cubicBezTo>
                    <a:pt x="23" y="8"/>
                    <a:pt x="23" y="8"/>
                    <a:pt x="23" y="8"/>
                  </a:cubicBezTo>
                  <a:cubicBezTo>
                    <a:pt x="23" y="7"/>
                    <a:pt x="23" y="6"/>
                    <a:pt x="22" y="6"/>
                  </a:cubicBezTo>
                  <a:cubicBezTo>
                    <a:pt x="22" y="5"/>
                    <a:pt x="22" y="5"/>
                    <a:pt x="22" y="5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1" y="5"/>
                    <a:pt x="20" y="6"/>
                    <a:pt x="20" y="6"/>
                  </a:cubicBezTo>
                  <a:cubicBezTo>
                    <a:pt x="20" y="5"/>
                    <a:pt x="20" y="4"/>
                    <a:pt x="20" y="4"/>
                  </a:cubicBezTo>
                  <a:cubicBezTo>
                    <a:pt x="19" y="4"/>
                    <a:pt x="19" y="5"/>
                    <a:pt x="19" y="6"/>
                  </a:cubicBezTo>
                  <a:cubicBezTo>
                    <a:pt x="18" y="5"/>
                    <a:pt x="19" y="4"/>
                    <a:pt x="20" y="4"/>
                  </a:cubicBezTo>
                  <a:cubicBezTo>
                    <a:pt x="19" y="4"/>
                    <a:pt x="19" y="4"/>
                    <a:pt x="19" y="4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21" y="3"/>
                    <a:pt x="21" y="2"/>
                    <a:pt x="21" y="2"/>
                  </a:cubicBezTo>
                  <a:cubicBezTo>
                    <a:pt x="21" y="1"/>
                    <a:pt x="20" y="1"/>
                    <a:pt x="20" y="2"/>
                  </a:cubicBezTo>
                  <a:cubicBezTo>
                    <a:pt x="19" y="1"/>
                    <a:pt x="19" y="1"/>
                    <a:pt x="19" y="1"/>
                  </a:cubicBezTo>
                  <a:cubicBezTo>
                    <a:pt x="19" y="1"/>
                    <a:pt x="19" y="1"/>
                    <a:pt x="19" y="1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8" y="1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9" y="1"/>
                    <a:pt x="18" y="2"/>
                    <a:pt x="18" y="3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18" y="3"/>
                    <a:pt x="18" y="4"/>
                    <a:pt x="17" y="5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6" y="7"/>
                    <a:pt x="16" y="8"/>
                    <a:pt x="17" y="8"/>
                  </a:cubicBezTo>
                  <a:cubicBezTo>
                    <a:pt x="16" y="9"/>
                    <a:pt x="16" y="10"/>
                    <a:pt x="16" y="10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5" y="11"/>
                    <a:pt x="15" y="11"/>
                    <a:pt x="15" y="11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6" y="9"/>
                    <a:pt x="16" y="8"/>
                    <a:pt x="16" y="8"/>
                  </a:cubicBezTo>
                  <a:cubicBezTo>
                    <a:pt x="15" y="8"/>
                    <a:pt x="15" y="9"/>
                    <a:pt x="15" y="9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5" y="10"/>
                    <a:pt x="15" y="10"/>
                    <a:pt x="14" y="10"/>
                  </a:cubicBezTo>
                  <a:cubicBezTo>
                    <a:pt x="14" y="11"/>
                    <a:pt x="13" y="10"/>
                    <a:pt x="13" y="9"/>
                  </a:cubicBezTo>
                  <a:cubicBezTo>
                    <a:pt x="13" y="9"/>
                    <a:pt x="13" y="9"/>
                    <a:pt x="13" y="9"/>
                  </a:cubicBezTo>
                  <a:cubicBezTo>
                    <a:pt x="13" y="9"/>
                    <a:pt x="13" y="9"/>
                    <a:pt x="13" y="9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4" y="8"/>
                    <a:pt x="13" y="7"/>
                    <a:pt x="13" y="7"/>
                  </a:cubicBezTo>
                  <a:cubicBezTo>
                    <a:pt x="14" y="6"/>
                    <a:pt x="14" y="5"/>
                    <a:pt x="15" y="4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4" y="4"/>
                    <a:pt x="14" y="5"/>
                    <a:pt x="13" y="5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2" y="5"/>
                    <a:pt x="11" y="5"/>
                    <a:pt x="11" y="6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1" y="9"/>
                    <a:pt x="12" y="9"/>
                    <a:pt x="12" y="9"/>
                  </a:cubicBezTo>
                  <a:cubicBezTo>
                    <a:pt x="13" y="9"/>
                    <a:pt x="13" y="9"/>
                    <a:pt x="13" y="9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0" y="9"/>
                    <a:pt x="10" y="9"/>
                    <a:pt x="9" y="7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8" y="7"/>
                    <a:pt x="8" y="7"/>
                    <a:pt x="9" y="6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7"/>
                    <a:pt x="7" y="7"/>
                    <a:pt x="7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8"/>
                    <a:pt x="6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3" y="11"/>
                    <a:pt x="2" y="16"/>
                    <a:pt x="1" y="21"/>
                  </a:cubicBezTo>
                  <a:cubicBezTo>
                    <a:pt x="1" y="21"/>
                    <a:pt x="1" y="21"/>
                    <a:pt x="1" y="21"/>
                  </a:cubicBezTo>
                  <a:cubicBezTo>
                    <a:pt x="1" y="21"/>
                    <a:pt x="1" y="21"/>
                    <a:pt x="1" y="21"/>
                  </a:cubicBezTo>
                  <a:cubicBezTo>
                    <a:pt x="1" y="21"/>
                    <a:pt x="1" y="21"/>
                    <a:pt x="1" y="21"/>
                  </a:cubicBezTo>
                  <a:cubicBezTo>
                    <a:pt x="1" y="22"/>
                    <a:pt x="1" y="22"/>
                    <a:pt x="1" y="22"/>
                  </a:cubicBezTo>
                  <a:cubicBezTo>
                    <a:pt x="1" y="22"/>
                    <a:pt x="1" y="22"/>
                    <a:pt x="1" y="22"/>
                  </a:cubicBezTo>
                  <a:cubicBezTo>
                    <a:pt x="1" y="22"/>
                    <a:pt x="1" y="22"/>
                    <a:pt x="1" y="22"/>
                  </a:cubicBezTo>
                  <a:cubicBezTo>
                    <a:pt x="1" y="22"/>
                    <a:pt x="1" y="22"/>
                    <a:pt x="1" y="22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1" y="24"/>
                    <a:pt x="1" y="25"/>
                    <a:pt x="1" y="26"/>
                  </a:cubicBezTo>
                  <a:cubicBezTo>
                    <a:pt x="2" y="26"/>
                    <a:pt x="2" y="26"/>
                    <a:pt x="2" y="26"/>
                  </a:cubicBezTo>
                  <a:cubicBezTo>
                    <a:pt x="2" y="27"/>
                    <a:pt x="2" y="27"/>
                    <a:pt x="1" y="28"/>
                  </a:cubicBezTo>
                  <a:cubicBezTo>
                    <a:pt x="1" y="28"/>
                    <a:pt x="1" y="28"/>
                    <a:pt x="1" y="28"/>
                  </a:cubicBezTo>
                  <a:cubicBezTo>
                    <a:pt x="1" y="28"/>
                    <a:pt x="1" y="28"/>
                    <a:pt x="1" y="28"/>
                  </a:cubicBezTo>
                  <a:cubicBezTo>
                    <a:pt x="1" y="27"/>
                    <a:pt x="1" y="27"/>
                    <a:pt x="1" y="27"/>
                  </a:cubicBezTo>
                  <a:cubicBezTo>
                    <a:pt x="1" y="27"/>
                    <a:pt x="1" y="27"/>
                    <a:pt x="1" y="27"/>
                  </a:cubicBezTo>
                  <a:cubicBezTo>
                    <a:pt x="1" y="27"/>
                    <a:pt x="1" y="27"/>
                    <a:pt x="1" y="27"/>
                  </a:cubicBezTo>
                  <a:cubicBezTo>
                    <a:pt x="1" y="28"/>
                    <a:pt x="1" y="28"/>
                    <a:pt x="1" y="29"/>
                  </a:cubicBezTo>
                  <a:cubicBezTo>
                    <a:pt x="1" y="29"/>
                    <a:pt x="1" y="29"/>
                    <a:pt x="1" y="29"/>
                  </a:cubicBezTo>
                  <a:cubicBezTo>
                    <a:pt x="1" y="29"/>
                    <a:pt x="1" y="29"/>
                    <a:pt x="1" y="29"/>
                  </a:cubicBezTo>
                  <a:cubicBezTo>
                    <a:pt x="1" y="29"/>
                    <a:pt x="0" y="30"/>
                    <a:pt x="0" y="30"/>
                  </a:cubicBezTo>
                  <a:cubicBezTo>
                    <a:pt x="0" y="32"/>
                    <a:pt x="1" y="34"/>
                    <a:pt x="1" y="36"/>
                  </a:cubicBezTo>
                  <a:cubicBezTo>
                    <a:pt x="1" y="37"/>
                    <a:pt x="1" y="37"/>
                    <a:pt x="1" y="37"/>
                  </a:cubicBezTo>
                  <a:cubicBezTo>
                    <a:pt x="1" y="37"/>
                    <a:pt x="1" y="37"/>
                    <a:pt x="1" y="37"/>
                  </a:cubicBezTo>
                  <a:cubicBezTo>
                    <a:pt x="1" y="37"/>
                    <a:pt x="2" y="38"/>
                    <a:pt x="2" y="38"/>
                  </a:cubicBezTo>
                  <a:cubicBezTo>
                    <a:pt x="2" y="39"/>
                    <a:pt x="2" y="39"/>
                    <a:pt x="2" y="39"/>
                  </a:cubicBezTo>
                  <a:cubicBezTo>
                    <a:pt x="2" y="39"/>
                    <a:pt x="2" y="39"/>
                    <a:pt x="2" y="39"/>
                  </a:cubicBezTo>
                  <a:cubicBezTo>
                    <a:pt x="2" y="39"/>
                    <a:pt x="2" y="39"/>
                    <a:pt x="2" y="39"/>
                  </a:cubicBezTo>
                  <a:cubicBezTo>
                    <a:pt x="2" y="39"/>
                    <a:pt x="2" y="40"/>
                    <a:pt x="2" y="40"/>
                  </a:cubicBezTo>
                  <a:cubicBezTo>
                    <a:pt x="2" y="40"/>
                    <a:pt x="2" y="40"/>
                    <a:pt x="2" y="40"/>
                  </a:cubicBezTo>
                  <a:cubicBezTo>
                    <a:pt x="2" y="40"/>
                    <a:pt x="2" y="40"/>
                    <a:pt x="2" y="40"/>
                  </a:cubicBezTo>
                  <a:cubicBezTo>
                    <a:pt x="3" y="41"/>
                    <a:pt x="3" y="41"/>
                    <a:pt x="3" y="41"/>
                  </a:cubicBezTo>
                  <a:cubicBezTo>
                    <a:pt x="3" y="41"/>
                    <a:pt x="3" y="41"/>
                    <a:pt x="3" y="42"/>
                  </a:cubicBezTo>
                  <a:cubicBezTo>
                    <a:pt x="4" y="42"/>
                    <a:pt x="4" y="43"/>
                    <a:pt x="4" y="43"/>
                  </a:cubicBezTo>
                  <a:cubicBezTo>
                    <a:pt x="4" y="43"/>
                    <a:pt x="4" y="43"/>
                    <a:pt x="4" y="43"/>
                  </a:cubicBezTo>
                  <a:cubicBezTo>
                    <a:pt x="4" y="42"/>
                    <a:pt x="4" y="42"/>
                    <a:pt x="4" y="42"/>
                  </a:cubicBezTo>
                  <a:cubicBezTo>
                    <a:pt x="4" y="42"/>
                    <a:pt x="4" y="42"/>
                    <a:pt x="4" y="42"/>
                  </a:cubicBezTo>
                  <a:cubicBezTo>
                    <a:pt x="4" y="42"/>
                    <a:pt x="4" y="42"/>
                    <a:pt x="4" y="42"/>
                  </a:cubicBezTo>
                  <a:cubicBezTo>
                    <a:pt x="4" y="42"/>
                    <a:pt x="4" y="42"/>
                    <a:pt x="4" y="42"/>
                  </a:cubicBezTo>
                  <a:cubicBezTo>
                    <a:pt x="3" y="41"/>
                    <a:pt x="2" y="39"/>
                    <a:pt x="2" y="38"/>
                  </a:cubicBezTo>
                  <a:cubicBezTo>
                    <a:pt x="2" y="38"/>
                    <a:pt x="2" y="38"/>
                    <a:pt x="2" y="38"/>
                  </a:cubicBezTo>
                  <a:cubicBezTo>
                    <a:pt x="3" y="38"/>
                    <a:pt x="3" y="38"/>
                    <a:pt x="3" y="38"/>
                  </a:cubicBezTo>
                  <a:cubicBezTo>
                    <a:pt x="3" y="38"/>
                    <a:pt x="3" y="38"/>
                    <a:pt x="3" y="38"/>
                  </a:cubicBezTo>
                  <a:cubicBezTo>
                    <a:pt x="3" y="39"/>
                    <a:pt x="3" y="40"/>
                    <a:pt x="4" y="40"/>
                  </a:cubicBezTo>
                  <a:cubicBezTo>
                    <a:pt x="4" y="41"/>
                    <a:pt x="4" y="41"/>
                    <a:pt x="4" y="41"/>
                  </a:cubicBezTo>
                  <a:cubicBezTo>
                    <a:pt x="4" y="41"/>
                    <a:pt x="4" y="41"/>
                    <a:pt x="4" y="41"/>
                  </a:cubicBezTo>
                  <a:cubicBezTo>
                    <a:pt x="4" y="42"/>
                    <a:pt x="4" y="42"/>
                    <a:pt x="4" y="42"/>
                  </a:cubicBezTo>
                  <a:cubicBezTo>
                    <a:pt x="5" y="42"/>
                    <a:pt x="6" y="43"/>
                    <a:pt x="6" y="44"/>
                  </a:cubicBezTo>
                  <a:cubicBezTo>
                    <a:pt x="6" y="44"/>
                    <a:pt x="6" y="44"/>
                    <a:pt x="6" y="44"/>
                  </a:cubicBezTo>
                  <a:cubicBezTo>
                    <a:pt x="6" y="44"/>
                    <a:pt x="6" y="44"/>
                    <a:pt x="6" y="44"/>
                  </a:cubicBezTo>
                  <a:cubicBezTo>
                    <a:pt x="6" y="45"/>
                    <a:pt x="7" y="45"/>
                    <a:pt x="8" y="46"/>
                  </a:cubicBezTo>
                  <a:cubicBezTo>
                    <a:pt x="9" y="46"/>
                    <a:pt x="10" y="47"/>
                    <a:pt x="11" y="47"/>
                  </a:cubicBezTo>
                  <a:cubicBezTo>
                    <a:pt x="12" y="46"/>
                    <a:pt x="14" y="48"/>
                    <a:pt x="15" y="48"/>
                  </a:cubicBezTo>
                  <a:cubicBezTo>
                    <a:pt x="15" y="48"/>
                    <a:pt x="15" y="48"/>
                    <a:pt x="15" y="48"/>
                  </a:cubicBezTo>
                  <a:cubicBezTo>
                    <a:pt x="15" y="48"/>
                    <a:pt x="15" y="48"/>
                    <a:pt x="15" y="48"/>
                  </a:cubicBezTo>
                  <a:cubicBezTo>
                    <a:pt x="15" y="48"/>
                    <a:pt x="15" y="48"/>
                    <a:pt x="15" y="48"/>
                  </a:cubicBezTo>
                  <a:cubicBezTo>
                    <a:pt x="15" y="49"/>
                    <a:pt x="16" y="49"/>
                    <a:pt x="16" y="49"/>
                  </a:cubicBezTo>
                  <a:cubicBezTo>
                    <a:pt x="16" y="50"/>
                    <a:pt x="16" y="50"/>
                    <a:pt x="16" y="50"/>
                  </a:cubicBezTo>
                  <a:cubicBezTo>
                    <a:pt x="17" y="50"/>
                    <a:pt x="17" y="50"/>
                    <a:pt x="17" y="50"/>
                  </a:cubicBezTo>
                  <a:cubicBezTo>
                    <a:pt x="17" y="50"/>
                    <a:pt x="17" y="50"/>
                    <a:pt x="17" y="50"/>
                  </a:cubicBezTo>
                  <a:cubicBezTo>
                    <a:pt x="18" y="50"/>
                    <a:pt x="18" y="50"/>
                    <a:pt x="18" y="50"/>
                  </a:cubicBezTo>
                  <a:cubicBezTo>
                    <a:pt x="18" y="51"/>
                    <a:pt x="18" y="51"/>
                    <a:pt x="18" y="51"/>
                  </a:cubicBezTo>
                  <a:cubicBezTo>
                    <a:pt x="18" y="51"/>
                    <a:pt x="18" y="51"/>
                    <a:pt x="18" y="51"/>
                  </a:cubicBezTo>
                  <a:cubicBezTo>
                    <a:pt x="18" y="51"/>
                    <a:pt x="18" y="51"/>
                    <a:pt x="18" y="51"/>
                  </a:cubicBezTo>
                  <a:cubicBezTo>
                    <a:pt x="19" y="51"/>
                    <a:pt x="19" y="51"/>
                    <a:pt x="19" y="51"/>
                  </a:cubicBezTo>
                  <a:cubicBezTo>
                    <a:pt x="19" y="51"/>
                    <a:pt x="19" y="51"/>
                    <a:pt x="19" y="51"/>
                  </a:cubicBezTo>
                  <a:cubicBezTo>
                    <a:pt x="19" y="51"/>
                    <a:pt x="19" y="51"/>
                    <a:pt x="19" y="51"/>
                  </a:cubicBezTo>
                  <a:cubicBezTo>
                    <a:pt x="20" y="51"/>
                    <a:pt x="20" y="51"/>
                    <a:pt x="20" y="51"/>
                  </a:cubicBezTo>
                  <a:cubicBezTo>
                    <a:pt x="19" y="51"/>
                    <a:pt x="19" y="51"/>
                    <a:pt x="19" y="51"/>
                  </a:cubicBezTo>
                  <a:cubicBezTo>
                    <a:pt x="20" y="50"/>
                    <a:pt x="20" y="50"/>
                    <a:pt x="20" y="50"/>
                  </a:cubicBezTo>
                  <a:cubicBezTo>
                    <a:pt x="20" y="51"/>
                    <a:pt x="20" y="51"/>
                    <a:pt x="20" y="51"/>
                  </a:cubicBezTo>
                  <a:cubicBezTo>
                    <a:pt x="21" y="51"/>
                    <a:pt x="21" y="51"/>
                    <a:pt x="21" y="51"/>
                  </a:cubicBezTo>
                  <a:cubicBezTo>
                    <a:pt x="20" y="51"/>
                    <a:pt x="20" y="51"/>
                    <a:pt x="20" y="51"/>
                  </a:cubicBezTo>
                  <a:cubicBezTo>
                    <a:pt x="21" y="52"/>
                    <a:pt x="21" y="52"/>
                    <a:pt x="21" y="52"/>
                  </a:cubicBezTo>
                  <a:cubicBezTo>
                    <a:pt x="21" y="51"/>
                    <a:pt x="21" y="51"/>
                    <a:pt x="21" y="51"/>
                  </a:cubicBezTo>
                  <a:cubicBezTo>
                    <a:pt x="21" y="50"/>
                    <a:pt x="20" y="50"/>
                    <a:pt x="20" y="50"/>
                  </a:cubicBezTo>
                  <a:cubicBezTo>
                    <a:pt x="20" y="50"/>
                    <a:pt x="20" y="50"/>
                    <a:pt x="20" y="50"/>
                  </a:cubicBezTo>
                  <a:cubicBezTo>
                    <a:pt x="19" y="50"/>
                    <a:pt x="19" y="50"/>
                    <a:pt x="19" y="50"/>
                  </a:cubicBezTo>
                  <a:cubicBezTo>
                    <a:pt x="18" y="50"/>
                    <a:pt x="18" y="50"/>
                    <a:pt x="18" y="50"/>
                  </a:cubicBezTo>
                  <a:cubicBezTo>
                    <a:pt x="18" y="50"/>
                    <a:pt x="18" y="50"/>
                    <a:pt x="17" y="49"/>
                  </a:cubicBezTo>
                  <a:cubicBezTo>
                    <a:pt x="17" y="49"/>
                    <a:pt x="17" y="48"/>
                    <a:pt x="17" y="47"/>
                  </a:cubicBezTo>
                  <a:cubicBezTo>
                    <a:pt x="16" y="47"/>
                    <a:pt x="15" y="47"/>
                    <a:pt x="14" y="47"/>
                  </a:cubicBezTo>
                  <a:cubicBezTo>
                    <a:pt x="14" y="47"/>
                    <a:pt x="14" y="47"/>
                    <a:pt x="14" y="47"/>
                  </a:cubicBezTo>
                  <a:cubicBezTo>
                    <a:pt x="14" y="47"/>
                    <a:pt x="14" y="46"/>
                    <a:pt x="14" y="46"/>
                  </a:cubicBezTo>
                  <a:cubicBezTo>
                    <a:pt x="14" y="46"/>
                    <a:pt x="14" y="46"/>
                    <a:pt x="14" y="46"/>
                  </a:cubicBezTo>
                  <a:cubicBezTo>
                    <a:pt x="14" y="46"/>
                    <a:pt x="14" y="45"/>
                    <a:pt x="15" y="45"/>
                  </a:cubicBezTo>
                  <a:cubicBezTo>
                    <a:pt x="15" y="44"/>
                    <a:pt x="15" y="44"/>
                    <a:pt x="15" y="44"/>
                  </a:cubicBezTo>
                  <a:cubicBezTo>
                    <a:pt x="14" y="44"/>
                    <a:pt x="14" y="44"/>
                    <a:pt x="13" y="44"/>
                  </a:cubicBezTo>
                  <a:cubicBezTo>
                    <a:pt x="13" y="45"/>
                    <a:pt x="13" y="45"/>
                    <a:pt x="13" y="45"/>
                  </a:cubicBezTo>
                  <a:cubicBezTo>
                    <a:pt x="13" y="46"/>
                    <a:pt x="13" y="46"/>
                    <a:pt x="13" y="46"/>
                  </a:cubicBezTo>
                  <a:cubicBezTo>
                    <a:pt x="13" y="46"/>
                    <a:pt x="13" y="46"/>
                    <a:pt x="13" y="46"/>
                  </a:cubicBezTo>
                  <a:cubicBezTo>
                    <a:pt x="12" y="46"/>
                    <a:pt x="12" y="46"/>
                    <a:pt x="12" y="46"/>
                  </a:cubicBezTo>
                  <a:cubicBezTo>
                    <a:pt x="12" y="46"/>
                    <a:pt x="12" y="46"/>
                    <a:pt x="12" y="46"/>
                  </a:cubicBezTo>
                  <a:cubicBezTo>
                    <a:pt x="12" y="46"/>
                    <a:pt x="12" y="46"/>
                    <a:pt x="11" y="46"/>
                  </a:cubicBezTo>
                  <a:cubicBezTo>
                    <a:pt x="10" y="45"/>
                    <a:pt x="10" y="45"/>
                    <a:pt x="10" y="44"/>
                  </a:cubicBezTo>
                  <a:cubicBezTo>
                    <a:pt x="10" y="44"/>
                    <a:pt x="10" y="44"/>
                    <a:pt x="10" y="44"/>
                  </a:cubicBezTo>
                  <a:cubicBezTo>
                    <a:pt x="9" y="43"/>
                    <a:pt x="9" y="41"/>
                    <a:pt x="10" y="40"/>
                  </a:cubicBezTo>
                  <a:cubicBezTo>
                    <a:pt x="10" y="40"/>
                    <a:pt x="10" y="40"/>
                    <a:pt x="10" y="40"/>
                  </a:cubicBezTo>
                  <a:cubicBezTo>
                    <a:pt x="10" y="40"/>
                    <a:pt x="10" y="40"/>
                    <a:pt x="10" y="40"/>
                  </a:cubicBezTo>
                  <a:cubicBezTo>
                    <a:pt x="10" y="40"/>
                    <a:pt x="10" y="40"/>
                    <a:pt x="10" y="40"/>
                  </a:cubicBezTo>
                  <a:cubicBezTo>
                    <a:pt x="11" y="40"/>
                    <a:pt x="11" y="40"/>
                    <a:pt x="12" y="40"/>
                  </a:cubicBezTo>
                  <a:cubicBezTo>
                    <a:pt x="12" y="40"/>
                    <a:pt x="12" y="40"/>
                    <a:pt x="12" y="40"/>
                  </a:cubicBezTo>
                  <a:cubicBezTo>
                    <a:pt x="12" y="40"/>
                    <a:pt x="12" y="40"/>
                    <a:pt x="12" y="40"/>
                  </a:cubicBezTo>
                  <a:cubicBezTo>
                    <a:pt x="13" y="40"/>
                    <a:pt x="13" y="40"/>
                    <a:pt x="13" y="40"/>
                  </a:cubicBezTo>
                  <a:cubicBezTo>
                    <a:pt x="13" y="40"/>
                    <a:pt x="13" y="40"/>
                    <a:pt x="13" y="40"/>
                  </a:cubicBezTo>
                  <a:cubicBezTo>
                    <a:pt x="13" y="40"/>
                    <a:pt x="13" y="40"/>
                    <a:pt x="13" y="40"/>
                  </a:cubicBezTo>
                  <a:cubicBezTo>
                    <a:pt x="13" y="40"/>
                    <a:pt x="13" y="40"/>
                    <a:pt x="13" y="40"/>
                  </a:cubicBezTo>
                  <a:cubicBezTo>
                    <a:pt x="13" y="40"/>
                    <a:pt x="13" y="40"/>
                    <a:pt x="13" y="40"/>
                  </a:cubicBezTo>
                  <a:cubicBezTo>
                    <a:pt x="12" y="40"/>
                    <a:pt x="12" y="40"/>
                    <a:pt x="12" y="40"/>
                  </a:cubicBezTo>
                  <a:cubicBezTo>
                    <a:pt x="13" y="39"/>
                    <a:pt x="13" y="39"/>
                    <a:pt x="13" y="39"/>
                  </a:cubicBezTo>
                  <a:cubicBezTo>
                    <a:pt x="13" y="39"/>
                    <a:pt x="13" y="39"/>
                    <a:pt x="13" y="39"/>
                  </a:cubicBezTo>
                  <a:cubicBezTo>
                    <a:pt x="13" y="39"/>
                    <a:pt x="13" y="39"/>
                    <a:pt x="13" y="39"/>
                  </a:cubicBezTo>
                  <a:cubicBezTo>
                    <a:pt x="14" y="39"/>
                    <a:pt x="14" y="39"/>
                    <a:pt x="14" y="39"/>
                  </a:cubicBezTo>
                  <a:cubicBezTo>
                    <a:pt x="14" y="39"/>
                    <a:pt x="14" y="39"/>
                    <a:pt x="14" y="39"/>
                  </a:cubicBezTo>
                  <a:cubicBezTo>
                    <a:pt x="14" y="39"/>
                    <a:pt x="14" y="39"/>
                    <a:pt x="14" y="39"/>
                  </a:cubicBezTo>
                  <a:cubicBezTo>
                    <a:pt x="15" y="40"/>
                    <a:pt x="15" y="40"/>
                    <a:pt x="15" y="40"/>
                  </a:cubicBezTo>
                  <a:cubicBezTo>
                    <a:pt x="15" y="40"/>
                    <a:pt x="15" y="40"/>
                    <a:pt x="15" y="40"/>
                  </a:cubicBezTo>
                  <a:cubicBezTo>
                    <a:pt x="16" y="40"/>
                    <a:pt x="16" y="40"/>
                    <a:pt x="16" y="40"/>
                  </a:cubicBezTo>
                  <a:cubicBezTo>
                    <a:pt x="16" y="40"/>
                    <a:pt x="16" y="40"/>
                    <a:pt x="16" y="40"/>
                  </a:cubicBezTo>
                  <a:cubicBezTo>
                    <a:pt x="16" y="41"/>
                    <a:pt x="16" y="41"/>
                    <a:pt x="16" y="41"/>
                  </a:cubicBezTo>
                  <a:cubicBezTo>
                    <a:pt x="16" y="41"/>
                    <a:pt x="16" y="41"/>
                    <a:pt x="16" y="41"/>
                  </a:cubicBezTo>
                  <a:cubicBezTo>
                    <a:pt x="17" y="41"/>
                    <a:pt x="17" y="42"/>
                    <a:pt x="17" y="42"/>
                  </a:cubicBezTo>
                  <a:cubicBezTo>
                    <a:pt x="19" y="41"/>
                    <a:pt x="17" y="40"/>
                    <a:pt x="17" y="39"/>
                  </a:cubicBezTo>
                  <a:cubicBezTo>
                    <a:pt x="17" y="38"/>
                    <a:pt x="18" y="37"/>
                    <a:pt x="19" y="37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9" y="36"/>
                    <a:pt x="19" y="36"/>
                    <a:pt x="19" y="36"/>
                  </a:cubicBezTo>
                  <a:cubicBezTo>
                    <a:pt x="19" y="36"/>
                    <a:pt x="19" y="36"/>
                    <a:pt x="19" y="36"/>
                  </a:cubicBezTo>
                  <a:cubicBezTo>
                    <a:pt x="19" y="36"/>
                    <a:pt x="19" y="36"/>
                    <a:pt x="19" y="36"/>
                  </a:cubicBezTo>
                  <a:cubicBezTo>
                    <a:pt x="19" y="36"/>
                    <a:pt x="19" y="36"/>
                    <a:pt x="19" y="36"/>
                  </a:cubicBezTo>
                  <a:cubicBezTo>
                    <a:pt x="19" y="36"/>
                    <a:pt x="19" y="36"/>
                    <a:pt x="19" y="36"/>
                  </a:cubicBezTo>
                  <a:cubicBezTo>
                    <a:pt x="20" y="36"/>
                    <a:pt x="20" y="36"/>
                    <a:pt x="20" y="36"/>
                  </a:cubicBezTo>
                  <a:cubicBezTo>
                    <a:pt x="19" y="36"/>
                    <a:pt x="19" y="35"/>
                    <a:pt x="19" y="35"/>
                  </a:cubicBezTo>
                  <a:cubicBezTo>
                    <a:pt x="19" y="35"/>
                    <a:pt x="19" y="35"/>
                    <a:pt x="19" y="35"/>
                  </a:cubicBezTo>
                  <a:cubicBezTo>
                    <a:pt x="19" y="35"/>
                    <a:pt x="19" y="35"/>
                    <a:pt x="19" y="35"/>
                  </a:cubicBezTo>
                  <a:cubicBezTo>
                    <a:pt x="19" y="34"/>
                    <a:pt x="19" y="34"/>
                    <a:pt x="19" y="34"/>
                  </a:cubicBezTo>
                  <a:cubicBezTo>
                    <a:pt x="19" y="34"/>
                    <a:pt x="19" y="34"/>
                    <a:pt x="19" y="34"/>
                  </a:cubicBezTo>
                  <a:cubicBezTo>
                    <a:pt x="19" y="34"/>
                    <a:pt x="19" y="34"/>
                    <a:pt x="19" y="34"/>
                  </a:cubicBezTo>
                  <a:cubicBezTo>
                    <a:pt x="19" y="34"/>
                    <a:pt x="19" y="34"/>
                    <a:pt x="19" y="34"/>
                  </a:cubicBezTo>
                  <a:cubicBezTo>
                    <a:pt x="19" y="35"/>
                    <a:pt x="19" y="35"/>
                    <a:pt x="19" y="35"/>
                  </a:cubicBezTo>
                  <a:cubicBezTo>
                    <a:pt x="19" y="35"/>
                    <a:pt x="19" y="35"/>
                    <a:pt x="19" y="35"/>
                  </a:cubicBezTo>
                  <a:cubicBezTo>
                    <a:pt x="19" y="35"/>
                    <a:pt x="19" y="35"/>
                    <a:pt x="19" y="35"/>
                  </a:cubicBezTo>
                  <a:cubicBezTo>
                    <a:pt x="19" y="35"/>
                    <a:pt x="19" y="35"/>
                    <a:pt x="19" y="35"/>
                  </a:cubicBezTo>
                  <a:cubicBezTo>
                    <a:pt x="20" y="34"/>
                    <a:pt x="20" y="34"/>
                    <a:pt x="20" y="34"/>
                  </a:cubicBezTo>
                  <a:cubicBezTo>
                    <a:pt x="20" y="34"/>
                    <a:pt x="20" y="34"/>
                    <a:pt x="20" y="34"/>
                  </a:cubicBezTo>
                  <a:cubicBezTo>
                    <a:pt x="20" y="34"/>
                    <a:pt x="20" y="34"/>
                    <a:pt x="20" y="34"/>
                  </a:cubicBezTo>
                  <a:cubicBezTo>
                    <a:pt x="20" y="33"/>
                    <a:pt x="20" y="33"/>
                    <a:pt x="20" y="33"/>
                  </a:cubicBezTo>
                  <a:cubicBezTo>
                    <a:pt x="20" y="33"/>
                    <a:pt x="20" y="33"/>
                    <a:pt x="20" y="33"/>
                  </a:cubicBezTo>
                  <a:cubicBezTo>
                    <a:pt x="21" y="33"/>
                    <a:pt x="21" y="32"/>
                    <a:pt x="22" y="32"/>
                  </a:cubicBezTo>
                  <a:cubicBezTo>
                    <a:pt x="22" y="32"/>
                    <a:pt x="22" y="32"/>
                    <a:pt x="22" y="32"/>
                  </a:cubicBezTo>
                  <a:cubicBezTo>
                    <a:pt x="22" y="32"/>
                    <a:pt x="22" y="32"/>
                    <a:pt x="22" y="32"/>
                  </a:cubicBezTo>
                  <a:cubicBezTo>
                    <a:pt x="22" y="32"/>
                    <a:pt x="22" y="32"/>
                    <a:pt x="22" y="32"/>
                  </a:cubicBezTo>
                  <a:cubicBezTo>
                    <a:pt x="22" y="32"/>
                    <a:pt x="22" y="32"/>
                    <a:pt x="22" y="32"/>
                  </a:cubicBezTo>
                  <a:cubicBezTo>
                    <a:pt x="22" y="32"/>
                    <a:pt x="22" y="32"/>
                    <a:pt x="22" y="32"/>
                  </a:cubicBezTo>
                  <a:cubicBezTo>
                    <a:pt x="22" y="32"/>
                    <a:pt x="22" y="32"/>
                    <a:pt x="22" y="32"/>
                  </a:cubicBezTo>
                  <a:cubicBezTo>
                    <a:pt x="22" y="32"/>
                    <a:pt x="22" y="32"/>
                    <a:pt x="22" y="32"/>
                  </a:cubicBezTo>
                  <a:cubicBezTo>
                    <a:pt x="22" y="32"/>
                    <a:pt x="22" y="32"/>
                    <a:pt x="22" y="32"/>
                  </a:cubicBezTo>
                  <a:cubicBezTo>
                    <a:pt x="22" y="32"/>
                    <a:pt x="22" y="32"/>
                    <a:pt x="22" y="32"/>
                  </a:cubicBezTo>
                  <a:cubicBezTo>
                    <a:pt x="22" y="32"/>
                    <a:pt x="22" y="32"/>
                    <a:pt x="22" y="32"/>
                  </a:cubicBezTo>
                  <a:cubicBezTo>
                    <a:pt x="22" y="31"/>
                    <a:pt x="22" y="31"/>
                    <a:pt x="22" y="31"/>
                  </a:cubicBezTo>
                  <a:cubicBezTo>
                    <a:pt x="22" y="31"/>
                    <a:pt x="22" y="31"/>
                    <a:pt x="22" y="31"/>
                  </a:cubicBezTo>
                  <a:cubicBezTo>
                    <a:pt x="22" y="31"/>
                    <a:pt x="22" y="31"/>
                    <a:pt x="22" y="31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9"/>
                    <a:pt x="25" y="29"/>
                    <a:pt x="25" y="29"/>
                  </a:cubicBezTo>
                  <a:cubicBezTo>
                    <a:pt x="25" y="29"/>
                    <a:pt x="25" y="29"/>
                    <a:pt x="25" y="29"/>
                  </a:cubicBezTo>
                  <a:cubicBezTo>
                    <a:pt x="25" y="29"/>
                    <a:pt x="25" y="29"/>
                    <a:pt x="25" y="29"/>
                  </a:cubicBezTo>
                  <a:cubicBezTo>
                    <a:pt x="25" y="29"/>
                    <a:pt x="24" y="30"/>
                    <a:pt x="24" y="30"/>
                  </a:cubicBezTo>
                  <a:cubicBezTo>
                    <a:pt x="25" y="31"/>
                    <a:pt x="25" y="31"/>
                    <a:pt x="25" y="31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6" y="30"/>
                    <a:pt x="26" y="29"/>
                    <a:pt x="27" y="29"/>
                  </a:cubicBezTo>
                  <a:cubicBezTo>
                    <a:pt x="27" y="29"/>
                    <a:pt x="27" y="29"/>
                    <a:pt x="27" y="29"/>
                  </a:cubicBezTo>
                  <a:cubicBezTo>
                    <a:pt x="27" y="28"/>
                    <a:pt x="27" y="28"/>
                    <a:pt x="27" y="28"/>
                  </a:cubicBezTo>
                  <a:cubicBezTo>
                    <a:pt x="27" y="28"/>
                    <a:pt x="27" y="28"/>
                    <a:pt x="27" y="28"/>
                  </a:cubicBezTo>
                  <a:cubicBezTo>
                    <a:pt x="27" y="28"/>
                    <a:pt x="27" y="28"/>
                    <a:pt x="27" y="28"/>
                  </a:cubicBezTo>
                  <a:cubicBezTo>
                    <a:pt x="27" y="28"/>
                    <a:pt x="27" y="28"/>
                    <a:pt x="27" y="28"/>
                  </a:cubicBezTo>
                  <a:cubicBezTo>
                    <a:pt x="27" y="29"/>
                    <a:pt x="27" y="29"/>
                    <a:pt x="27" y="29"/>
                  </a:cubicBezTo>
                  <a:cubicBezTo>
                    <a:pt x="26" y="29"/>
                    <a:pt x="26" y="29"/>
                    <a:pt x="25" y="29"/>
                  </a:cubicBezTo>
                  <a:cubicBezTo>
                    <a:pt x="25" y="28"/>
                    <a:pt x="25" y="28"/>
                    <a:pt x="25" y="28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5" y="27"/>
                    <a:pt x="25" y="27"/>
                    <a:pt x="25" y="27"/>
                  </a:cubicBezTo>
                  <a:cubicBezTo>
                    <a:pt x="25" y="27"/>
                    <a:pt x="25" y="27"/>
                    <a:pt x="25" y="27"/>
                  </a:cubicBezTo>
                  <a:cubicBezTo>
                    <a:pt x="24" y="26"/>
                    <a:pt x="23" y="28"/>
                    <a:pt x="22" y="28"/>
                  </a:cubicBezTo>
                  <a:cubicBezTo>
                    <a:pt x="22" y="28"/>
                    <a:pt x="23" y="27"/>
                    <a:pt x="23" y="26"/>
                  </a:cubicBezTo>
                  <a:cubicBezTo>
                    <a:pt x="24" y="26"/>
                    <a:pt x="24" y="26"/>
                    <a:pt x="24" y="26"/>
                  </a:cubicBezTo>
                  <a:cubicBezTo>
                    <a:pt x="24" y="25"/>
                    <a:pt x="26" y="26"/>
                    <a:pt x="27" y="25"/>
                  </a:cubicBezTo>
                  <a:cubicBezTo>
                    <a:pt x="28" y="24"/>
                    <a:pt x="28" y="24"/>
                    <a:pt x="28" y="24"/>
                  </a:cubicBezTo>
                  <a:cubicBezTo>
                    <a:pt x="28" y="25"/>
                    <a:pt x="28" y="26"/>
                    <a:pt x="27" y="27"/>
                  </a:cubicBezTo>
                  <a:cubicBezTo>
                    <a:pt x="27" y="27"/>
                    <a:pt x="27" y="27"/>
                    <a:pt x="27" y="27"/>
                  </a:cubicBezTo>
                  <a:cubicBezTo>
                    <a:pt x="27" y="27"/>
                    <a:pt x="27" y="27"/>
                    <a:pt x="27" y="27"/>
                  </a:cubicBezTo>
                  <a:cubicBezTo>
                    <a:pt x="27" y="27"/>
                    <a:pt x="27" y="27"/>
                    <a:pt x="27" y="27"/>
                  </a:cubicBezTo>
                  <a:cubicBezTo>
                    <a:pt x="28" y="27"/>
                    <a:pt x="28" y="27"/>
                    <a:pt x="29" y="27"/>
                  </a:cubicBezTo>
                  <a:cubicBezTo>
                    <a:pt x="29" y="27"/>
                    <a:pt x="29" y="27"/>
                    <a:pt x="29" y="27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29" y="27"/>
                    <a:pt x="29" y="27"/>
                    <a:pt x="29" y="27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30" y="28"/>
                    <a:pt x="30" y="28"/>
                    <a:pt x="30" y="28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30" y="28"/>
                    <a:pt x="30" y="28"/>
                    <a:pt x="30" y="28"/>
                  </a:cubicBezTo>
                  <a:cubicBezTo>
                    <a:pt x="30" y="28"/>
                    <a:pt x="30" y="28"/>
                    <a:pt x="30" y="28"/>
                  </a:cubicBezTo>
                  <a:cubicBezTo>
                    <a:pt x="30" y="27"/>
                    <a:pt x="30" y="27"/>
                    <a:pt x="30" y="27"/>
                  </a:cubicBezTo>
                  <a:close/>
                  <a:moveTo>
                    <a:pt x="20" y="10"/>
                  </a:moveTo>
                  <a:cubicBezTo>
                    <a:pt x="20" y="10"/>
                    <a:pt x="20" y="10"/>
                    <a:pt x="20" y="10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21" y="10"/>
                    <a:pt x="21" y="10"/>
                    <a:pt x="21" y="10"/>
                  </a:cubicBezTo>
                  <a:cubicBezTo>
                    <a:pt x="21" y="11"/>
                    <a:pt x="21" y="11"/>
                    <a:pt x="21" y="11"/>
                  </a:cubicBezTo>
                  <a:cubicBezTo>
                    <a:pt x="21" y="11"/>
                    <a:pt x="21" y="12"/>
                    <a:pt x="20" y="12"/>
                  </a:cubicBezTo>
                  <a:cubicBezTo>
                    <a:pt x="21" y="12"/>
                    <a:pt x="21" y="12"/>
                    <a:pt x="21" y="12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19" y="13"/>
                    <a:pt x="19" y="13"/>
                    <a:pt x="19" y="13"/>
                  </a:cubicBezTo>
                  <a:cubicBezTo>
                    <a:pt x="19" y="13"/>
                    <a:pt x="19" y="13"/>
                    <a:pt x="19" y="13"/>
                  </a:cubicBezTo>
                  <a:cubicBezTo>
                    <a:pt x="19" y="13"/>
                    <a:pt x="19" y="13"/>
                    <a:pt x="19" y="13"/>
                  </a:cubicBezTo>
                  <a:cubicBezTo>
                    <a:pt x="19" y="13"/>
                    <a:pt x="19" y="12"/>
                    <a:pt x="18" y="12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9" y="12"/>
                    <a:pt x="19" y="12"/>
                    <a:pt x="19" y="12"/>
                  </a:cubicBezTo>
                  <a:cubicBezTo>
                    <a:pt x="20" y="12"/>
                    <a:pt x="20" y="11"/>
                    <a:pt x="20" y="10"/>
                  </a:cubicBezTo>
                  <a:close/>
                  <a:moveTo>
                    <a:pt x="18" y="8"/>
                  </a:moveTo>
                  <a:cubicBezTo>
                    <a:pt x="18" y="8"/>
                    <a:pt x="18" y="8"/>
                    <a:pt x="18" y="8"/>
                  </a:cubicBezTo>
                  <a:cubicBezTo>
                    <a:pt x="18" y="8"/>
                    <a:pt x="19" y="8"/>
                    <a:pt x="19" y="8"/>
                  </a:cubicBezTo>
                  <a:cubicBezTo>
                    <a:pt x="19" y="8"/>
                    <a:pt x="19" y="8"/>
                    <a:pt x="19" y="8"/>
                  </a:cubicBezTo>
                  <a:cubicBezTo>
                    <a:pt x="19" y="9"/>
                    <a:pt x="19" y="9"/>
                    <a:pt x="19" y="10"/>
                  </a:cubicBezTo>
                  <a:cubicBezTo>
                    <a:pt x="19" y="10"/>
                    <a:pt x="18" y="10"/>
                    <a:pt x="18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10"/>
                    <a:pt x="18" y="9"/>
                    <a:pt x="18" y="9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18" y="9"/>
                    <a:pt x="17" y="8"/>
                    <a:pt x="17" y="8"/>
                  </a:cubicBezTo>
                  <a:lnTo>
                    <a:pt x="18" y="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257" name="Freeform 1679"/>
            <p:cNvSpPr>
              <a:spLocks/>
            </p:cNvSpPr>
            <p:nvPr userDrawn="1"/>
          </p:nvSpPr>
          <p:spPr bwMode="auto">
            <a:xfrm>
              <a:off x="291" y="302"/>
              <a:ext cx="4" cy="4"/>
            </a:xfrm>
            <a:custGeom>
              <a:avLst/>
              <a:gdLst/>
              <a:ahLst/>
              <a:cxnLst>
                <a:cxn ang="0">
                  <a:pos x="2" y="1"/>
                </a:cxn>
                <a:cxn ang="0">
                  <a:pos x="1" y="1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1" y="3"/>
                </a:cxn>
                <a:cxn ang="0">
                  <a:pos x="2" y="2"/>
                </a:cxn>
                <a:cxn ang="0">
                  <a:pos x="2" y="1"/>
                </a:cxn>
              </a:cxnLst>
              <a:rect l="0" t="0" r="r" b="b"/>
              <a:pathLst>
                <a:path w="2" h="3">
                  <a:moveTo>
                    <a:pt x="2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2" y="1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2"/>
                    <a:pt x="2" y="2"/>
                    <a:pt x="2" y="2"/>
                  </a:cubicBezTo>
                  <a:lnTo>
                    <a:pt x="2" y="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</p:grpSp>
      <p:grpSp>
        <p:nvGrpSpPr>
          <p:cNvPr id="4" name="Group 1684"/>
          <p:cNvGrpSpPr>
            <a:grpSpLocks/>
          </p:cNvGrpSpPr>
          <p:nvPr userDrawn="1"/>
        </p:nvGrpSpPr>
        <p:grpSpPr bwMode="auto">
          <a:xfrm flipH="1">
            <a:off x="6376988" y="6350"/>
            <a:ext cx="2767012" cy="2501900"/>
            <a:chOff x="0" y="2744"/>
            <a:chExt cx="1740" cy="1576"/>
          </a:xfrm>
        </p:grpSpPr>
        <p:sp>
          <p:nvSpPr>
            <p:cNvPr id="260" name="Freeform 1685"/>
            <p:cNvSpPr>
              <a:spLocks/>
            </p:cNvSpPr>
            <p:nvPr userDrawn="1"/>
          </p:nvSpPr>
          <p:spPr bwMode="auto">
            <a:xfrm>
              <a:off x="648" y="2744"/>
              <a:ext cx="1092" cy="15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81" y="176"/>
                </a:cxn>
              </a:cxnLst>
              <a:rect l="0" t="0" r="r" b="b"/>
              <a:pathLst>
                <a:path w="181" h="176">
                  <a:moveTo>
                    <a:pt x="0" y="0"/>
                  </a:moveTo>
                  <a:cubicBezTo>
                    <a:pt x="81" y="32"/>
                    <a:pt x="147" y="96"/>
                    <a:pt x="181" y="176"/>
                  </a:cubicBezTo>
                </a:path>
              </a:pathLst>
            </a:custGeom>
            <a:noFill/>
            <a:ln w="19050" cap="flat" cmpd="sng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261" name="Freeform 1686"/>
            <p:cNvSpPr>
              <a:spLocks noEditPoints="1"/>
            </p:cNvSpPr>
            <p:nvPr userDrawn="1"/>
          </p:nvSpPr>
          <p:spPr bwMode="auto">
            <a:xfrm>
              <a:off x="0" y="2744"/>
              <a:ext cx="1401" cy="1576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213" y="176"/>
                </a:cxn>
                <a:cxn ang="0">
                  <a:pos x="168" y="0"/>
                </a:cxn>
                <a:cxn ang="0">
                  <a:pos x="254" y="175"/>
                </a:cxn>
              </a:cxnLst>
              <a:rect l="0" t="0" r="r" b="b"/>
              <a:pathLst>
                <a:path w="254" h="176">
                  <a:moveTo>
                    <a:pt x="0" y="12"/>
                  </a:moveTo>
                  <a:cubicBezTo>
                    <a:pt x="94" y="31"/>
                    <a:pt x="172" y="93"/>
                    <a:pt x="213" y="176"/>
                  </a:cubicBezTo>
                  <a:moveTo>
                    <a:pt x="168" y="0"/>
                  </a:moveTo>
                  <a:cubicBezTo>
                    <a:pt x="210" y="50"/>
                    <a:pt x="240" y="110"/>
                    <a:pt x="254" y="175"/>
                  </a:cubicBezTo>
                </a:path>
              </a:pathLst>
            </a:custGeom>
            <a:noFill/>
            <a:ln w="19050" cap="flat" cmpd="sng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</p:grpSp>
      <p:sp>
        <p:nvSpPr>
          <p:cNvPr id="262" name="Rectangle 1034"/>
          <p:cNvSpPr>
            <a:spLocks noChangeArrowheads="1"/>
          </p:cNvSpPr>
          <p:nvPr userDrawn="1"/>
        </p:nvSpPr>
        <p:spPr bwMode="auto">
          <a:xfrm>
            <a:off x="236538" y="-9525"/>
            <a:ext cx="8912225" cy="3776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263" name="Line 1086"/>
          <p:cNvSpPr>
            <a:spLocks noChangeShapeType="1"/>
          </p:cNvSpPr>
          <p:nvPr userDrawn="1"/>
        </p:nvSpPr>
        <p:spPr bwMode="auto">
          <a:xfrm>
            <a:off x="484188" y="617538"/>
            <a:ext cx="1587" cy="1587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264" name="Line 1087"/>
          <p:cNvSpPr>
            <a:spLocks noChangeShapeType="1"/>
          </p:cNvSpPr>
          <p:nvPr userDrawn="1"/>
        </p:nvSpPr>
        <p:spPr bwMode="auto">
          <a:xfrm>
            <a:off x="484188" y="617538"/>
            <a:ext cx="1587" cy="1587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265" name="Rectangle 1088"/>
          <p:cNvSpPr>
            <a:spLocks noChangeArrowheads="1"/>
          </p:cNvSpPr>
          <p:nvPr userDrawn="1"/>
        </p:nvSpPr>
        <p:spPr bwMode="auto">
          <a:xfrm>
            <a:off x="484188" y="617538"/>
            <a:ext cx="1587" cy="1587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266" name="Rectangle 1089"/>
          <p:cNvSpPr>
            <a:spLocks noChangeArrowheads="1"/>
          </p:cNvSpPr>
          <p:nvPr userDrawn="1"/>
        </p:nvSpPr>
        <p:spPr bwMode="auto">
          <a:xfrm>
            <a:off x="484188" y="617538"/>
            <a:ext cx="1587" cy="1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267" name="Freeform 1098"/>
          <p:cNvSpPr>
            <a:spLocks/>
          </p:cNvSpPr>
          <p:nvPr userDrawn="1"/>
        </p:nvSpPr>
        <p:spPr bwMode="auto">
          <a:xfrm>
            <a:off x="487363" y="617538"/>
            <a:ext cx="3175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 w="2">
                <a:moveTo>
                  <a:pt x="0" y="0"/>
                </a:move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268" name="Freeform 1115"/>
          <p:cNvSpPr>
            <a:spLocks/>
          </p:cNvSpPr>
          <p:nvPr userDrawn="1"/>
        </p:nvSpPr>
        <p:spPr bwMode="auto">
          <a:xfrm>
            <a:off x="458788" y="473075"/>
            <a:ext cx="3175" cy="3175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2" y="2"/>
              </a:cxn>
              <a:cxn ang="0">
                <a:pos x="2" y="0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0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0" y="2"/>
              </a:cxn>
              <a:cxn ang="0">
                <a:pos x="0" y="2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269" name="Freeform 1120"/>
          <p:cNvSpPr>
            <a:spLocks/>
          </p:cNvSpPr>
          <p:nvPr userDrawn="1"/>
        </p:nvSpPr>
        <p:spPr bwMode="auto">
          <a:xfrm>
            <a:off x="458788" y="463550"/>
            <a:ext cx="3175" cy="31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2" y="2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270" name="Freeform 1134"/>
          <p:cNvSpPr>
            <a:spLocks/>
          </p:cNvSpPr>
          <p:nvPr userDrawn="1"/>
        </p:nvSpPr>
        <p:spPr bwMode="auto">
          <a:xfrm>
            <a:off x="703263" y="514350"/>
            <a:ext cx="3175" cy="6350"/>
          </a:xfrm>
          <a:custGeom>
            <a:avLst/>
            <a:gdLst/>
            <a:ahLst/>
            <a:cxnLst>
              <a:cxn ang="0">
                <a:pos x="2" y="4"/>
              </a:cxn>
              <a:cxn ang="0">
                <a:pos x="2" y="4"/>
              </a:cxn>
              <a:cxn ang="0">
                <a:pos x="2" y="4"/>
              </a:cxn>
              <a:cxn ang="0">
                <a:pos x="2" y="2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0" y="2"/>
              </a:cxn>
              <a:cxn ang="0">
                <a:pos x="2" y="4"/>
              </a:cxn>
              <a:cxn ang="0">
                <a:pos x="2" y="2"/>
              </a:cxn>
              <a:cxn ang="0">
                <a:pos x="2" y="2"/>
              </a:cxn>
              <a:cxn ang="0">
                <a:pos x="2" y="0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0" y="2"/>
              </a:cxn>
              <a:cxn ang="0">
                <a:pos x="2" y="4"/>
              </a:cxn>
            </a:cxnLst>
            <a:rect l="0" t="0" r="r" b="b"/>
            <a:pathLst>
              <a:path w="2" h="4">
                <a:moveTo>
                  <a:pt x="2" y="4"/>
                </a:moveTo>
                <a:lnTo>
                  <a:pt x="2" y="4"/>
                </a:lnTo>
                <a:lnTo>
                  <a:pt x="2" y="4"/>
                </a:lnTo>
                <a:lnTo>
                  <a:pt x="2" y="2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0" y="2"/>
                </a:lnTo>
                <a:lnTo>
                  <a:pt x="2" y="4"/>
                </a:lnTo>
                <a:lnTo>
                  <a:pt x="2" y="2"/>
                </a:lnTo>
                <a:lnTo>
                  <a:pt x="2" y="2"/>
                </a:lnTo>
                <a:lnTo>
                  <a:pt x="2" y="0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0" y="2"/>
                </a:lnTo>
                <a:lnTo>
                  <a:pt x="2" y="4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271" name="Freeform 1141"/>
          <p:cNvSpPr>
            <a:spLocks/>
          </p:cNvSpPr>
          <p:nvPr userDrawn="1"/>
        </p:nvSpPr>
        <p:spPr bwMode="auto">
          <a:xfrm>
            <a:off x="706438" y="479425"/>
            <a:ext cx="1587" cy="6350"/>
          </a:xfrm>
          <a:custGeom>
            <a:avLst/>
            <a:gdLst/>
            <a:ahLst/>
            <a:cxnLst>
              <a:cxn ang="0">
                <a:pos x="0" y="4"/>
              </a:cxn>
              <a:cxn ang="0">
                <a:pos x="0" y="2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  <a:cxn ang="0">
                <a:pos x="0" y="4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4"/>
              </a:cxn>
            </a:cxnLst>
            <a:rect l="0" t="0" r="r" b="b"/>
            <a:pathLst>
              <a:path h="4">
                <a:moveTo>
                  <a:pt x="0" y="4"/>
                </a:moveTo>
                <a:lnTo>
                  <a:pt x="0" y="2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0" y="4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4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272" name="Freeform 1148"/>
          <p:cNvSpPr>
            <a:spLocks/>
          </p:cNvSpPr>
          <p:nvPr userDrawn="1"/>
        </p:nvSpPr>
        <p:spPr bwMode="auto">
          <a:xfrm>
            <a:off x="693738" y="460375"/>
            <a:ext cx="3175" cy="3175"/>
          </a:xfrm>
          <a:custGeom>
            <a:avLst/>
            <a:gdLst/>
            <a:ahLst/>
            <a:cxnLst>
              <a:cxn ang="0">
                <a:pos x="2" y="2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2" y="2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0" y="2"/>
              </a:cxn>
              <a:cxn ang="0">
                <a:pos x="2" y="2"/>
              </a:cxn>
              <a:cxn ang="0">
                <a:pos x="2" y="0"/>
              </a:cxn>
              <a:cxn ang="0">
                <a:pos x="0" y="2"/>
              </a:cxn>
              <a:cxn ang="0">
                <a:pos x="2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2" y="2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273" name="Freeform 1150"/>
          <p:cNvSpPr>
            <a:spLocks/>
          </p:cNvSpPr>
          <p:nvPr userDrawn="1"/>
        </p:nvSpPr>
        <p:spPr bwMode="auto">
          <a:xfrm>
            <a:off x="684213" y="447675"/>
            <a:ext cx="1587" cy="3175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0" y="0"/>
              </a:cxn>
              <a:cxn ang="0">
                <a:pos x="0" y="2"/>
              </a:cxn>
            </a:cxnLst>
            <a:rect l="0" t="0" r="r" b="b"/>
            <a:pathLst>
              <a:path h="2">
                <a:moveTo>
                  <a:pt x="0" y="2"/>
                </a:move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274" name="Freeform 1152"/>
          <p:cNvSpPr>
            <a:spLocks/>
          </p:cNvSpPr>
          <p:nvPr userDrawn="1"/>
        </p:nvSpPr>
        <p:spPr bwMode="auto">
          <a:xfrm>
            <a:off x="684213" y="447675"/>
            <a:ext cx="3175" cy="3175"/>
          </a:xfrm>
          <a:custGeom>
            <a:avLst/>
            <a:gdLst/>
            <a:ahLst/>
            <a:cxnLst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2" y="2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2" y="2"/>
              </a:cxn>
              <a:cxn ang="0">
                <a:pos x="2" y="0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275" name="Freeform 1154"/>
          <p:cNvSpPr>
            <a:spLocks/>
          </p:cNvSpPr>
          <p:nvPr userDrawn="1"/>
        </p:nvSpPr>
        <p:spPr bwMode="auto">
          <a:xfrm>
            <a:off x="665163" y="434975"/>
            <a:ext cx="3175" cy="1588"/>
          </a:xfrm>
          <a:custGeom>
            <a:avLst/>
            <a:gdLst/>
            <a:ahLst/>
            <a:cxnLst>
              <a:cxn ang="0">
                <a:pos x="2" y="0"/>
              </a:cxn>
              <a:cxn ang="0">
                <a:pos x="0" y="0"/>
              </a:cxn>
              <a:cxn ang="0">
                <a:pos x="2" y="0"/>
              </a:cxn>
            </a:cxnLst>
            <a:rect l="0" t="0" r="r" b="b"/>
            <a:pathLst>
              <a:path w="2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276" name="Freeform 1156"/>
          <p:cNvSpPr>
            <a:spLocks/>
          </p:cNvSpPr>
          <p:nvPr userDrawn="1"/>
        </p:nvSpPr>
        <p:spPr bwMode="auto">
          <a:xfrm>
            <a:off x="665163" y="431800"/>
            <a:ext cx="3175" cy="3175"/>
          </a:xfrm>
          <a:custGeom>
            <a:avLst/>
            <a:gdLst/>
            <a:ahLst/>
            <a:cxnLst>
              <a:cxn ang="0">
                <a:pos x="2" y="2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277" name="Freeform 1163"/>
          <p:cNvSpPr>
            <a:spLocks/>
          </p:cNvSpPr>
          <p:nvPr userDrawn="1"/>
        </p:nvSpPr>
        <p:spPr bwMode="auto">
          <a:xfrm>
            <a:off x="611188" y="415925"/>
            <a:ext cx="6350" cy="3175"/>
          </a:xfrm>
          <a:custGeom>
            <a:avLst/>
            <a:gdLst/>
            <a:ahLst/>
            <a:cxnLst>
              <a:cxn ang="0">
                <a:pos x="2" y="2"/>
              </a:cxn>
              <a:cxn ang="0">
                <a:pos x="2" y="2"/>
              </a:cxn>
              <a:cxn ang="0">
                <a:pos x="4" y="2"/>
              </a:cxn>
              <a:cxn ang="0">
                <a:pos x="4" y="0"/>
              </a:cxn>
              <a:cxn ang="0">
                <a:pos x="4" y="0"/>
              </a:cxn>
              <a:cxn ang="0">
                <a:pos x="2" y="0"/>
              </a:cxn>
              <a:cxn ang="0">
                <a:pos x="2" y="0"/>
              </a:cxn>
              <a:cxn ang="0">
                <a:pos x="0" y="2"/>
              </a:cxn>
              <a:cxn ang="0">
                <a:pos x="2" y="2"/>
              </a:cxn>
              <a:cxn ang="0">
                <a:pos x="2" y="0"/>
              </a:cxn>
              <a:cxn ang="0">
                <a:pos x="4" y="2"/>
              </a:cxn>
              <a:cxn ang="0">
                <a:pos x="4" y="0"/>
              </a:cxn>
              <a:cxn ang="0">
                <a:pos x="4" y="0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2" y="2"/>
              </a:cxn>
            </a:cxnLst>
            <a:rect l="0" t="0" r="r" b="b"/>
            <a:pathLst>
              <a:path w="4" h="2">
                <a:moveTo>
                  <a:pt x="2" y="2"/>
                </a:moveTo>
                <a:lnTo>
                  <a:pt x="2" y="2"/>
                </a:lnTo>
                <a:lnTo>
                  <a:pt x="4" y="2"/>
                </a:lnTo>
                <a:lnTo>
                  <a:pt x="4" y="0"/>
                </a:lnTo>
                <a:lnTo>
                  <a:pt x="4" y="0"/>
                </a:lnTo>
                <a:lnTo>
                  <a:pt x="2" y="0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4" y="2"/>
                </a:lnTo>
                <a:lnTo>
                  <a:pt x="4" y="0"/>
                </a:lnTo>
                <a:lnTo>
                  <a:pt x="4" y="0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2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278" name="Freeform 1172"/>
          <p:cNvSpPr>
            <a:spLocks/>
          </p:cNvSpPr>
          <p:nvPr userDrawn="1"/>
        </p:nvSpPr>
        <p:spPr bwMode="auto">
          <a:xfrm>
            <a:off x="582613" y="476250"/>
            <a:ext cx="3175" cy="3175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279" name="Freeform 1177"/>
          <p:cNvSpPr>
            <a:spLocks/>
          </p:cNvSpPr>
          <p:nvPr userDrawn="1"/>
        </p:nvSpPr>
        <p:spPr bwMode="auto">
          <a:xfrm>
            <a:off x="557213" y="534988"/>
            <a:ext cx="3175" cy="3175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2" y="2"/>
              </a:cxn>
              <a:cxn ang="0">
                <a:pos x="2" y="2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2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2" y="2"/>
                </a:lnTo>
                <a:lnTo>
                  <a:pt x="2" y="2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2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280" name="Freeform 1180"/>
          <p:cNvSpPr>
            <a:spLocks/>
          </p:cNvSpPr>
          <p:nvPr userDrawn="1"/>
        </p:nvSpPr>
        <p:spPr bwMode="auto">
          <a:xfrm>
            <a:off x="560388" y="530225"/>
            <a:ext cx="3175" cy="4763"/>
          </a:xfrm>
          <a:custGeom>
            <a:avLst/>
            <a:gdLst/>
            <a:ahLst/>
            <a:cxnLst>
              <a:cxn ang="0">
                <a:pos x="0" y="3"/>
              </a:cxn>
              <a:cxn ang="0">
                <a:pos x="0" y="3"/>
              </a:cxn>
              <a:cxn ang="0">
                <a:pos x="2" y="3"/>
              </a:cxn>
              <a:cxn ang="0">
                <a:pos x="2" y="3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0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</a:cxnLst>
            <a:rect l="0" t="0" r="r" b="b"/>
            <a:pathLst>
              <a:path w="2" h="3">
                <a:moveTo>
                  <a:pt x="0" y="3"/>
                </a:moveTo>
                <a:lnTo>
                  <a:pt x="0" y="3"/>
                </a:lnTo>
                <a:lnTo>
                  <a:pt x="2" y="3"/>
                </a:lnTo>
                <a:lnTo>
                  <a:pt x="2" y="3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0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281" name="Line 1187"/>
          <p:cNvSpPr>
            <a:spLocks noChangeShapeType="1"/>
          </p:cNvSpPr>
          <p:nvPr userDrawn="1"/>
        </p:nvSpPr>
        <p:spPr bwMode="auto">
          <a:xfrm>
            <a:off x="569913" y="520700"/>
            <a:ext cx="1587" cy="1588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282" name="Line 1188"/>
          <p:cNvSpPr>
            <a:spLocks noChangeShapeType="1"/>
          </p:cNvSpPr>
          <p:nvPr userDrawn="1"/>
        </p:nvSpPr>
        <p:spPr bwMode="auto">
          <a:xfrm>
            <a:off x="569913" y="520700"/>
            <a:ext cx="1587" cy="1588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283" name="Freeform 1208"/>
          <p:cNvSpPr>
            <a:spLocks/>
          </p:cNvSpPr>
          <p:nvPr userDrawn="1"/>
        </p:nvSpPr>
        <p:spPr bwMode="auto">
          <a:xfrm>
            <a:off x="595313" y="557213"/>
            <a:ext cx="1587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284" name="Freeform 1210"/>
          <p:cNvSpPr>
            <a:spLocks/>
          </p:cNvSpPr>
          <p:nvPr userDrawn="1"/>
        </p:nvSpPr>
        <p:spPr bwMode="auto">
          <a:xfrm>
            <a:off x="595313" y="557213"/>
            <a:ext cx="3175" cy="3175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285" name="Freeform 1214"/>
          <p:cNvSpPr>
            <a:spLocks/>
          </p:cNvSpPr>
          <p:nvPr userDrawn="1"/>
        </p:nvSpPr>
        <p:spPr bwMode="auto">
          <a:xfrm>
            <a:off x="595313" y="557213"/>
            <a:ext cx="3175" cy="3175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2" y="2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286" name="Rectangle 1215"/>
          <p:cNvSpPr>
            <a:spLocks noChangeArrowheads="1"/>
          </p:cNvSpPr>
          <p:nvPr userDrawn="1"/>
        </p:nvSpPr>
        <p:spPr bwMode="auto">
          <a:xfrm>
            <a:off x="595313" y="627063"/>
            <a:ext cx="1587" cy="1587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287" name="Freeform 1217"/>
          <p:cNvSpPr>
            <a:spLocks/>
          </p:cNvSpPr>
          <p:nvPr userDrawn="1"/>
        </p:nvSpPr>
        <p:spPr bwMode="auto">
          <a:xfrm>
            <a:off x="595313" y="627063"/>
            <a:ext cx="1587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288" name="Freeform 1219"/>
          <p:cNvSpPr>
            <a:spLocks/>
          </p:cNvSpPr>
          <p:nvPr userDrawn="1"/>
        </p:nvSpPr>
        <p:spPr bwMode="auto">
          <a:xfrm>
            <a:off x="731838" y="541338"/>
            <a:ext cx="1587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289" name="Freeform 1221"/>
          <p:cNvSpPr>
            <a:spLocks/>
          </p:cNvSpPr>
          <p:nvPr userDrawn="1"/>
        </p:nvSpPr>
        <p:spPr bwMode="auto">
          <a:xfrm>
            <a:off x="731838" y="541338"/>
            <a:ext cx="3175" cy="3175"/>
          </a:xfrm>
          <a:custGeom>
            <a:avLst/>
            <a:gdLst/>
            <a:ahLst/>
            <a:cxnLst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2" y="0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290" name="Freeform 1234"/>
          <p:cNvSpPr>
            <a:spLocks/>
          </p:cNvSpPr>
          <p:nvPr userDrawn="1"/>
        </p:nvSpPr>
        <p:spPr bwMode="auto">
          <a:xfrm>
            <a:off x="722313" y="550863"/>
            <a:ext cx="3175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 w="2">
                <a:moveTo>
                  <a:pt x="0" y="0"/>
                </a:moveTo>
                <a:lnTo>
                  <a:pt x="0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291" name="Line 1237"/>
          <p:cNvSpPr>
            <a:spLocks noChangeShapeType="1"/>
          </p:cNvSpPr>
          <p:nvPr userDrawn="1"/>
        </p:nvSpPr>
        <p:spPr bwMode="auto">
          <a:xfrm>
            <a:off x="728663" y="544513"/>
            <a:ext cx="1587" cy="1587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292" name="Line 1238"/>
          <p:cNvSpPr>
            <a:spLocks noChangeShapeType="1"/>
          </p:cNvSpPr>
          <p:nvPr userDrawn="1"/>
        </p:nvSpPr>
        <p:spPr bwMode="auto">
          <a:xfrm>
            <a:off x="728663" y="544513"/>
            <a:ext cx="1587" cy="1587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293" name="Freeform 1240"/>
          <p:cNvSpPr>
            <a:spLocks/>
          </p:cNvSpPr>
          <p:nvPr userDrawn="1"/>
        </p:nvSpPr>
        <p:spPr bwMode="auto">
          <a:xfrm>
            <a:off x="728663" y="541338"/>
            <a:ext cx="1587" cy="3175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0" y="2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</a:cxnLst>
            <a:rect l="0" t="0" r="r" b="b"/>
            <a:pathLst>
              <a:path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294" name="Freeform 1243"/>
          <p:cNvSpPr>
            <a:spLocks/>
          </p:cNvSpPr>
          <p:nvPr userDrawn="1"/>
        </p:nvSpPr>
        <p:spPr bwMode="auto">
          <a:xfrm>
            <a:off x="728663" y="538163"/>
            <a:ext cx="3175" cy="3175"/>
          </a:xfrm>
          <a:custGeom>
            <a:avLst/>
            <a:gdLst/>
            <a:ahLst/>
            <a:cxnLst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295" name="Freeform 1246"/>
          <p:cNvSpPr>
            <a:spLocks/>
          </p:cNvSpPr>
          <p:nvPr userDrawn="1"/>
        </p:nvSpPr>
        <p:spPr bwMode="auto">
          <a:xfrm>
            <a:off x="725488" y="547688"/>
            <a:ext cx="3175" cy="3175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0" y="2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296" name="Freeform 1250"/>
          <p:cNvSpPr>
            <a:spLocks/>
          </p:cNvSpPr>
          <p:nvPr userDrawn="1"/>
        </p:nvSpPr>
        <p:spPr bwMode="auto">
          <a:xfrm>
            <a:off x="731838" y="530225"/>
            <a:ext cx="3175" cy="1588"/>
          </a:xfrm>
          <a:custGeom>
            <a:avLst/>
            <a:gdLst/>
            <a:ahLst/>
            <a:cxnLst>
              <a:cxn ang="0">
                <a:pos x="2" y="0"/>
              </a:cxn>
              <a:cxn ang="0">
                <a:pos x="0" y="0"/>
              </a:cxn>
              <a:cxn ang="0">
                <a:pos x="2" y="0"/>
              </a:cxn>
            </a:cxnLst>
            <a:rect l="0" t="0" r="r" b="b"/>
            <a:pathLst>
              <a:path w="2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297" name="Freeform 1252"/>
          <p:cNvSpPr>
            <a:spLocks/>
          </p:cNvSpPr>
          <p:nvPr userDrawn="1"/>
        </p:nvSpPr>
        <p:spPr bwMode="auto">
          <a:xfrm>
            <a:off x="731838" y="527050"/>
            <a:ext cx="3175" cy="7938"/>
          </a:xfrm>
          <a:custGeom>
            <a:avLst/>
            <a:gdLst/>
            <a:ahLst/>
            <a:cxnLst>
              <a:cxn ang="0">
                <a:pos x="2" y="2"/>
              </a:cxn>
              <a:cxn ang="0">
                <a:pos x="2" y="2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  <a:cxn ang="0">
                <a:pos x="2" y="5"/>
              </a:cxn>
              <a:cxn ang="0">
                <a:pos x="2" y="2"/>
              </a:cxn>
              <a:cxn ang="0">
                <a:pos x="2" y="2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  <a:cxn ang="0">
                <a:pos x="2" y="5"/>
              </a:cxn>
              <a:cxn ang="0">
                <a:pos x="2" y="2"/>
              </a:cxn>
            </a:cxnLst>
            <a:rect l="0" t="0" r="r" b="b"/>
            <a:pathLst>
              <a:path w="2" h="5">
                <a:moveTo>
                  <a:pt x="2" y="2"/>
                </a:move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2" y="5"/>
                </a:lnTo>
                <a:lnTo>
                  <a:pt x="2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2" y="5"/>
                </a:lnTo>
                <a:lnTo>
                  <a:pt x="2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298" name="Freeform 1255"/>
          <p:cNvSpPr>
            <a:spLocks/>
          </p:cNvSpPr>
          <p:nvPr userDrawn="1"/>
        </p:nvSpPr>
        <p:spPr bwMode="auto">
          <a:xfrm>
            <a:off x="712788" y="550863"/>
            <a:ext cx="3175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 w="2">
                <a:moveTo>
                  <a:pt x="0" y="0"/>
                </a:move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299" name="Rectangle 1256"/>
          <p:cNvSpPr>
            <a:spLocks noChangeArrowheads="1"/>
          </p:cNvSpPr>
          <p:nvPr userDrawn="1"/>
        </p:nvSpPr>
        <p:spPr bwMode="auto">
          <a:xfrm>
            <a:off x="722313" y="550863"/>
            <a:ext cx="1587" cy="158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300" name="Freeform 1258"/>
          <p:cNvSpPr>
            <a:spLocks/>
          </p:cNvSpPr>
          <p:nvPr userDrawn="1"/>
        </p:nvSpPr>
        <p:spPr bwMode="auto">
          <a:xfrm>
            <a:off x="722313" y="550863"/>
            <a:ext cx="1587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301" name="Freeform 1266"/>
          <p:cNvSpPr>
            <a:spLocks/>
          </p:cNvSpPr>
          <p:nvPr userDrawn="1"/>
        </p:nvSpPr>
        <p:spPr bwMode="auto">
          <a:xfrm>
            <a:off x="728663" y="534988"/>
            <a:ext cx="1587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302" name="Freeform 1269"/>
          <p:cNvSpPr>
            <a:spLocks/>
          </p:cNvSpPr>
          <p:nvPr userDrawn="1"/>
        </p:nvSpPr>
        <p:spPr bwMode="auto">
          <a:xfrm>
            <a:off x="728663" y="530225"/>
            <a:ext cx="3175" cy="4763"/>
          </a:xfrm>
          <a:custGeom>
            <a:avLst/>
            <a:gdLst/>
            <a:ahLst/>
            <a:cxnLst>
              <a:cxn ang="0">
                <a:pos x="0" y="3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3"/>
              </a:cxn>
              <a:cxn ang="0">
                <a:pos x="0" y="3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3"/>
              </a:cxn>
              <a:cxn ang="0">
                <a:pos x="0" y="3"/>
              </a:cxn>
            </a:cxnLst>
            <a:rect l="0" t="0" r="r" b="b"/>
            <a:pathLst>
              <a:path w="2" h="3">
                <a:moveTo>
                  <a:pt x="0" y="3"/>
                </a:move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3"/>
                </a:lnTo>
                <a:lnTo>
                  <a:pt x="0" y="3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3"/>
                </a:lnTo>
                <a:lnTo>
                  <a:pt x="0" y="3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303" name="Line 1270"/>
          <p:cNvSpPr>
            <a:spLocks noChangeShapeType="1"/>
          </p:cNvSpPr>
          <p:nvPr userDrawn="1"/>
        </p:nvSpPr>
        <p:spPr bwMode="auto">
          <a:xfrm>
            <a:off x="728663" y="530225"/>
            <a:ext cx="1587" cy="1588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304" name="Line 1271"/>
          <p:cNvSpPr>
            <a:spLocks noChangeShapeType="1"/>
          </p:cNvSpPr>
          <p:nvPr userDrawn="1"/>
        </p:nvSpPr>
        <p:spPr bwMode="auto">
          <a:xfrm>
            <a:off x="728663" y="530225"/>
            <a:ext cx="1587" cy="1588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305" name="Rectangle 1272"/>
          <p:cNvSpPr>
            <a:spLocks noChangeArrowheads="1"/>
          </p:cNvSpPr>
          <p:nvPr userDrawn="1"/>
        </p:nvSpPr>
        <p:spPr bwMode="auto">
          <a:xfrm>
            <a:off x="728663" y="530225"/>
            <a:ext cx="1587" cy="158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306" name="Rectangle 1273"/>
          <p:cNvSpPr>
            <a:spLocks noChangeArrowheads="1"/>
          </p:cNvSpPr>
          <p:nvPr userDrawn="1"/>
        </p:nvSpPr>
        <p:spPr bwMode="auto">
          <a:xfrm>
            <a:off x="728663" y="530225"/>
            <a:ext cx="1587" cy="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307" name="Line 1274"/>
          <p:cNvSpPr>
            <a:spLocks noChangeShapeType="1"/>
          </p:cNvSpPr>
          <p:nvPr userDrawn="1"/>
        </p:nvSpPr>
        <p:spPr bwMode="auto">
          <a:xfrm>
            <a:off x="728663" y="527050"/>
            <a:ext cx="1587" cy="1588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308" name="Line 1275"/>
          <p:cNvSpPr>
            <a:spLocks noChangeShapeType="1"/>
          </p:cNvSpPr>
          <p:nvPr userDrawn="1"/>
        </p:nvSpPr>
        <p:spPr bwMode="auto">
          <a:xfrm>
            <a:off x="728663" y="527050"/>
            <a:ext cx="1587" cy="1588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309" name="Freeform 1277"/>
          <p:cNvSpPr>
            <a:spLocks/>
          </p:cNvSpPr>
          <p:nvPr userDrawn="1"/>
        </p:nvSpPr>
        <p:spPr bwMode="auto">
          <a:xfrm>
            <a:off x="728663" y="523875"/>
            <a:ext cx="1587" cy="3175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0" y="2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</a:cxnLst>
            <a:rect l="0" t="0" r="r" b="b"/>
            <a:pathLst>
              <a:path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310" name="Freeform 1287"/>
          <p:cNvSpPr>
            <a:spLocks/>
          </p:cNvSpPr>
          <p:nvPr userDrawn="1"/>
        </p:nvSpPr>
        <p:spPr bwMode="auto">
          <a:xfrm>
            <a:off x="719138" y="514350"/>
            <a:ext cx="3175" cy="31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2" y="2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311" name="Freeform 1290"/>
          <p:cNvSpPr>
            <a:spLocks/>
          </p:cNvSpPr>
          <p:nvPr userDrawn="1"/>
        </p:nvSpPr>
        <p:spPr bwMode="auto">
          <a:xfrm>
            <a:off x="719138" y="517525"/>
            <a:ext cx="3175" cy="3175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2" y="2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2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312" name="Rectangle 1335"/>
          <p:cNvSpPr>
            <a:spLocks noChangeArrowheads="1"/>
          </p:cNvSpPr>
          <p:nvPr userDrawn="1"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313" name="Rectangle 1336"/>
          <p:cNvSpPr>
            <a:spLocks noChangeArrowheads="1"/>
          </p:cNvSpPr>
          <p:nvPr userDrawn="1"/>
        </p:nvSpPr>
        <p:spPr bwMode="auto">
          <a:xfrm>
            <a:off x="474663" y="495300"/>
            <a:ext cx="1587" cy="158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314" name="Rectangle 1337"/>
          <p:cNvSpPr>
            <a:spLocks noChangeArrowheads="1"/>
          </p:cNvSpPr>
          <p:nvPr userDrawn="1"/>
        </p:nvSpPr>
        <p:spPr bwMode="auto">
          <a:xfrm>
            <a:off x="474663" y="495300"/>
            <a:ext cx="1587" cy="158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315" name="Rectangle 1340"/>
          <p:cNvSpPr>
            <a:spLocks noChangeArrowheads="1"/>
          </p:cNvSpPr>
          <p:nvPr userDrawn="1"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316" name="Rectangle 1341"/>
          <p:cNvSpPr>
            <a:spLocks noChangeArrowheads="1"/>
          </p:cNvSpPr>
          <p:nvPr userDrawn="1"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317" name="Rectangle 1342"/>
          <p:cNvSpPr>
            <a:spLocks noChangeArrowheads="1"/>
          </p:cNvSpPr>
          <p:nvPr userDrawn="1"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318" name="Rectangle 1343"/>
          <p:cNvSpPr>
            <a:spLocks noChangeArrowheads="1"/>
          </p:cNvSpPr>
          <p:nvPr userDrawn="1"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319" name="Rectangle 1344"/>
          <p:cNvSpPr>
            <a:spLocks noChangeArrowheads="1"/>
          </p:cNvSpPr>
          <p:nvPr userDrawn="1"/>
        </p:nvSpPr>
        <p:spPr bwMode="auto">
          <a:xfrm>
            <a:off x="465138" y="485775"/>
            <a:ext cx="1587" cy="31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3075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4953000" y="4953000"/>
            <a:ext cx="4191000" cy="228600"/>
          </a:xfrm>
        </p:spPr>
        <p:txBody>
          <a:bodyPr/>
          <a:lstStyle>
            <a:lvl1pPr marL="0" indent="0">
              <a:buFontTx/>
              <a:buNone/>
              <a:defRPr sz="900">
                <a:solidFill>
                  <a:srgbClr val="215477"/>
                </a:solidFill>
              </a:defRPr>
            </a:lvl1pPr>
          </a:lstStyle>
          <a:p>
            <a:r>
              <a:rPr lang="en-US"/>
              <a:t>Potential strategic partnership</a:t>
            </a:r>
          </a:p>
        </p:txBody>
      </p:sp>
      <p:sp>
        <p:nvSpPr>
          <p:cNvPr id="320" name="Rectangle 1028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21" name="Rectangle 1029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22" name="Rectangle 103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 algn="r">
              <a:defRPr sz="14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E7CFC74F-30D6-4652-AFA9-566CB64BE867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425"/>
          <p:cNvSpPr>
            <a:spLocks noChangeArrowheads="1"/>
          </p:cNvSpPr>
          <p:nvPr userDrawn="1"/>
        </p:nvSpPr>
        <p:spPr bwMode="auto">
          <a:xfrm>
            <a:off x="0" y="0"/>
            <a:ext cx="9144000" cy="2506663"/>
          </a:xfrm>
          <a:prstGeom prst="rect">
            <a:avLst/>
          </a:prstGeom>
          <a:solidFill>
            <a:srgbClr val="014C6D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grpSp>
        <p:nvGrpSpPr>
          <p:cNvPr id="4" name="Group 1426"/>
          <p:cNvGrpSpPr>
            <a:grpSpLocks/>
          </p:cNvGrpSpPr>
          <p:nvPr userDrawn="1"/>
        </p:nvGrpSpPr>
        <p:grpSpPr bwMode="auto">
          <a:xfrm>
            <a:off x="384175" y="385763"/>
            <a:ext cx="2989263" cy="412750"/>
            <a:chOff x="257" y="242"/>
            <a:chExt cx="1674" cy="231"/>
          </a:xfrm>
        </p:grpSpPr>
        <p:sp>
          <p:nvSpPr>
            <p:cNvPr id="5" name="Freeform 1427"/>
            <p:cNvSpPr>
              <a:spLocks/>
            </p:cNvSpPr>
            <p:nvPr userDrawn="1"/>
          </p:nvSpPr>
          <p:spPr bwMode="auto">
            <a:xfrm>
              <a:off x="938" y="246"/>
              <a:ext cx="10" cy="219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106"/>
                </a:cxn>
                <a:cxn ang="0">
                  <a:pos x="2" y="109"/>
                </a:cxn>
                <a:cxn ang="0">
                  <a:pos x="5" y="106"/>
                </a:cxn>
                <a:cxn ang="0">
                  <a:pos x="5" y="2"/>
                </a:cxn>
                <a:cxn ang="0">
                  <a:pos x="2" y="0"/>
                </a:cxn>
                <a:cxn ang="0">
                  <a:pos x="0" y="2"/>
                </a:cxn>
              </a:cxnLst>
              <a:rect l="0" t="0" r="r" b="b"/>
              <a:pathLst>
                <a:path w="5" h="109">
                  <a:moveTo>
                    <a:pt x="0" y="2"/>
                  </a:moveTo>
                  <a:cubicBezTo>
                    <a:pt x="0" y="106"/>
                    <a:pt x="0" y="106"/>
                    <a:pt x="0" y="106"/>
                  </a:cubicBezTo>
                  <a:cubicBezTo>
                    <a:pt x="0" y="108"/>
                    <a:pt x="1" y="109"/>
                    <a:pt x="2" y="109"/>
                  </a:cubicBezTo>
                  <a:cubicBezTo>
                    <a:pt x="4" y="109"/>
                    <a:pt x="5" y="108"/>
                    <a:pt x="5" y="106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1"/>
                    <a:pt x="4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6" name="Rectangle 1428"/>
            <p:cNvSpPr>
              <a:spLocks noChangeArrowheads="1"/>
            </p:cNvSpPr>
            <p:nvPr userDrawn="1"/>
          </p:nvSpPr>
          <p:spPr bwMode="auto">
            <a:xfrm>
              <a:off x="492" y="248"/>
              <a:ext cx="68" cy="211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7" name="Freeform 1429"/>
            <p:cNvSpPr>
              <a:spLocks/>
            </p:cNvSpPr>
            <p:nvPr userDrawn="1"/>
          </p:nvSpPr>
          <p:spPr bwMode="auto">
            <a:xfrm>
              <a:off x="582" y="248"/>
              <a:ext cx="148" cy="21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50" y="0"/>
                </a:cxn>
                <a:cxn ang="0">
                  <a:pos x="150" y="52"/>
                </a:cxn>
                <a:cxn ang="0">
                  <a:pos x="66" y="52"/>
                </a:cxn>
                <a:cxn ang="0">
                  <a:pos x="66" y="86"/>
                </a:cxn>
                <a:cxn ang="0">
                  <a:pos x="140" y="86"/>
                </a:cxn>
                <a:cxn ang="0">
                  <a:pos x="140" y="139"/>
                </a:cxn>
                <a:cxn ang="0">
                  <a:pos x="66" y="139"/>
                </a:cxn>
                <a:cxn ang="0">
                  <a:pos x="66" y="213"/>
                </a:cxn>
                <a:cxn ang="0">
                  <a:pos x="0" y="213"/>
                </a:cxn>
                <a:cxn ang="0">
                  <a:pos x="0" y="0"/>
                </a:cxn>
              </a:cxnLst>
              <a:rect l="0" t="0" r="r" b="b"/>
              <a:pathLst>
                <a:path w="150" h="213">
                  <a:moveTo>
                    <a:pt x="0" y="0"/>
                  </a:moveTo>
                  <a:lnTo>
                    <a:pt x="150" y="0"/>
                  </a:lnTo>
                  <a:lnTo>
                    <a:pt x="150" y="52"/>
                  </a:lnTo>
                  <a:lnTo>
                    <a:pt x="66" y="52"/>
                  </a:lnTo>
                  <a:lnTo>
                    <a:pt x="66" y="86"/>
                  </a:lnTo>
                  <a:lnTo>
                    <a:pt x="140" y="86"/>
                  </a:lnTo>
                  <a:lnTo>
                    <a:pt x="140" y="139"/>
                  </a:lnTo>
                  <a:lnTo>
                    <a:pt x="66" y="139"/>
                  </a:lnTo>
                  <a:lnTo>
                    <a:pt x="66" y="213"/>
                  </a:lnTo>
                  <a:lnTo>
                    <a:pt x="0" y="2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8" name="Freeform 1430"/>
            <p:cNvSpPr>
              <a:spLocks/>
            </p:cNvSpPr>
            <p:nvPr userDrawn="1"/>
          </p:nvSpPr>
          <p:spPr bwMode="auto">
            <a:xfrm>
              <a:off x="740" y="244"/>
              <a:ext cx="152" cy="221"/>
            </a:xfrm>
            <a:custGeom>
              <a:avLst/>
              <a:gdLst/>
              <a:ahLst/>
              <a:cxnLst>
                <a:cxn ang="0">
                  <a:pos x="76" y="106"/>
                </a:cxn>
                <a:cxn ang="0">
                  <a:pos x="52" y="110"/>
                </a:cxn>
                <a:cxn ang="0">
                  <a:pos x="0" y="54"/>
                </a:cxn>
                <a:cxn ang="0">
                  <a:pos x="52" y="0"/>
                </a:cxn>
                <a:cxn ang="0">
                  <a:pos x="76" y="4"/>
                </a:cxn>
                <a:cxn ang="0">
                  <a:pos x="76" y="32"/>
                </a:cxn>
                <a:cxn ang="0">
                  <a:pos x="59" y="28"/>
                </a:cxn>
                <a:cxn ang="0">
                  <a:pos x="34" y="54"/>
                </a:cxn>
                <a:cxn ang="0">
                  <a:pos x="58" y="82"/>
                </a:cxn>
                <a:cxn ang="0">
                  <a:pos x="76" y="78"/>
                </a:cxn>
                <a:cxn ang="0">
                  <a:pos x="76" y="106"/>
                </a:cxn>
              </a:cxnLst>
              <a:rect l="0" t="0" r="r" b="b"/>
              <a:pathLst>
                <a:path w="76" h="110">
                  <a:moveTo>
                    <a:pt x="76" y="106"/>
                  </a:moveTo>
                  <a:cubicBezTo>
                    <a:pt x="70" y="108"/>
                    <a:pt x="61" y="110"/>
                    <a:pt x="52" y="110"/>
                  </a:cubicBezTo>
                  <a:cubicBezTo>
                    <a:pt x="23" y="110"/>
                    <a:pt x="0" y="91"/>
                    <a:pt x="0" y="54"/>
                  </a:cubicBezTo>
                  <a:cubicBezTo>
                    <a:pt x="0" y="18"/>
                    <a:pt x="24" y="0"/>
                    <a:pt x="52" y="0"/>
                  </a:cubicBezTo>
                  <a:cubicBezTo>
                    <a:pt x="61" y="0"/>
                    <a:pt x="67" y="2"/>
                    <a:pt x="76" y="4"/>
                  </a:cubicBezTo>
                  <a:cubicBezTo>
                    <a:pt x="76" y="32"/>
                    <a:pt x="76" y="32"/>
                    <a:pt x="76" y="32"/>
                  </a:cubicBezTo>
                  <a:cubicBezTo>
                    <a:pt x="70" y="29"/>
                    <a:pt x="65" y="28"/>
                    <a:pt x="59" y="28"/>
                  </a:cubicBezTo>
                  <a:cubicBezTo>
                    <a:pt x="45" y="28"/>
                    <a:pt x="34" y="37"/>
                    <a:pt x="34" y="54"/>
                  </a:cubicBezTo>
                  <a:cubicBezTo>
                    <a:pt x="34" y="72"/>
                    <a:pt x="44" y="82"/>
                    <a:pt x="58" y="82"/>
                  </a:cubicBezTo>
                  <a:cubicBezTo>
                    <a:pt x="64" y="82"/>
                    <a:pt x="70" y="80"/>
                    <a:pt x="76" y="78"/>
                  </a:cubicBezTo>
                  <a:lnTo>
                    <a:pt x="76" y="10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9" name="Rectangle 1431"/>
            <p:cNvSpPr>
              <a:spLocks noChangeArrowheads="1"/>
            </p:cNvSpPr>
            <p:nvPr userDrawn="1"/>
          </p:nvSpPr>
          <p:spPr bwMode="auto">
            <a:xfrm>
              <a:off x="994" y="246"/>
              <a:ext cx="16" cy="64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0" name="Freeform 1432"/>
            <p:cNvSpPr>
              <a:spLocks/>
            </p:cNvSpPr>
            <p:nvPr userDrawn="1"/>
          </p:nvSpPr>
          <p:spPr bwMode="auto">
            <a:xfrm>
              <a:off x="1022" y="262"/>
              <a:ext cx="50" cy="4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0"/>
                </a:cxn>
                <a:cxn ang="0">
                  <a:pos x="7" y="5"/>
                </a:cxn>
                <a:cxn ang="0">
                  <a:pos x="7" y="5"/>
                </a:cxn>
                <a:cxn ang="0">
                  <a:pos x="16" y="0"/>
                </a:cxn>
                <a:cxn ang="0">
                  <a:pos x="25" y="9"/>
                </a:cxn>
                <a:cxn ang="0">
                  <a:pos x="25" y="24"/>
                </a:cxn>
                <a:cxn ang="0">
                  <a:pos x="17" y="24"/>
                </a:cxn>
                <a:cxn ang="0">
                  <a:pos x="17" y="13"/>
                </a:cxn>
                <a:cxn ang="0">
                  <a:pos x="13" y="7"/>
                </a:cxn>
                <a:cxn ang="0">
                  <a:pos x="8" y="14"/>
                </a:cxn>
                <a:cxn ang="0">
                  <a:pos x="8" y="24"/>
                </a:cxn>
                <a:cxn ang="0">
                  <a:pos x="0" y="24"/>
                </a:cxn>
                <a:cxn ang="0">
                  <a:pos x="0" y="0"/>
                </a:cxn>
              </a:cxnLst>
              <a:rect l="0" t="0" r="r" b="b"/>
              <a:pathLst>
                <a:path w="25" h="24">
                  <a:moveTo>
                    <a:pt x="0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9" y="1"/>
                    <a:pt x="12" y="0"/>
                    <a:pt x="16" y="0"/>
                  </a:cubicBezTo>
                  <a:cubicBezTo>
                    <a:pt x="22" y="0"/>
                    <a:pt x="25" y="4"/>
                    <a:pt x="25" y="9"/>
                  </a:cubicBezTo>
                  <a:cubicBezTo>
                    <a:pt x="25" y="24"/>
                    <a:pt x="25" y="24"/>
                    <a:pt x="25" y="24"/>
                  </a:cubicBezTo>
                  <a:cubicBezTo>
                    <a:pt x="17" y="24"/>
                    <a:pt x="17" y="24"/>
                    <a:pt x="17" y="24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7" y="8"/>
                    <a:pt x="15" y="7"/>
                    <a:pt x="13" y="7"/>
                  </a:cubicBezTo>
                  <a:cubicBezTo>
                    <a:pt x="10" y="7"/>
                    <a:pt x="8" y="9"/>
                    <a:pt x="8" y="14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0" y="24"/>
                    <a:pt x="0" y="24"/>
                    <a:pt x="0" y="2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1" name="Freeform 1433"/>
            <p:cNvSpPr>
              <a:spLocks/>
            </p:cNvSpPr>
            <p:nvPr userDrawn="1"/>
          </p:nvSpPr>
          <p:spPr bwMode="auto">
            <a:xfrm>
              <a:off x="1078" y="248"/>
              <a:ext cx="36" cy="64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4" y="7"/>
                </a:cxn>
                <a:cxn ang="0">
                  <a:pos x="4" y="2"/>
                </a:cxn>
                <a:cxn ang="0">
                  <a:pos x="13" y="0"/>
                </a:cxn>
                <a:cxn ang="0">
                  <a:pos x="13" y="7"/>
                </a:cxn>
                <a:cxn ang="0">
                  <a:pos x="18" y="7"/>
                </a:cxn>
                <a:cxn ang="0">
                  <a:pos x="18" y="13"/>
                </a:cxn>
                <a:cxn ang="0">
                  <a:pos x="13" y="13"/>
                </a:cxn>
                <a:cxn ang="0">
                  <a:pos x="13" y="22"/>
                </a:cxn>
                <a:cxn ang="0">
                  <a:pos x="16" y="26"/>
                </a:cxn>
                <a:cxn ang="0">
                  <a:pos x="18" y="26"/>
                </a:cxn>
                <a:cxn ang="0">
                  <a:pos x="19" y="31"/>
                </a:cxn>
                <a:cxn ang="0">
                  <a:pos x="13" y="32"/>
                </a:cxn>
                <a:cxn ang="0">
                  <a:pos x="4" y="23"/>
                </a:cxn>
                <a:cxn ang="0">
                  <a:pos x="4" y="13"/>
                </a:cxn>
                <a:cxn ang="0">
                  <a:pos x="0" y="13"/>
                </a:cxn>
                <a:cxn ang="0">
                  <a:pos x="0" y="7"/>
                </a:cxn>
              </a:cxnLst>
              <a:rect l="0" t="0" r="r" b="b"/>
              <a:pathLst>
                <a:path w="19" h="32">
                  <a:moveTo>
                    <a:pt x="0" y="7"/>
                  </a:moveTo>
                  <a:cubicBezTo>
                    <a:pt x="4" y="7"/>
                    <a:pt x="4" y="7"/>
                    <a:pt x="4" y="7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5"/>
                    <a:pt x="13" y="26"/>
                    <a:pt x="16" y="26"/>
                  </a:cubicBezTo>
                  <a:cubicBezTo>
                    <a:pt x="17" y="26"/>
                    <a:pt x="18" y="26"/>
                    <a:pt x="18" y="26"/>
                  </a:cubicBezTo>
                  <a:cubicBezTo>
                    <a:pt x="19" y="31"/>
                    <a:pt x="19" y="31"/>
                    <a:pt x="19" y="31"/>
                  </a:cubicBezTo>
                  <a:cubicBezTo>
                    <a:pt x="17" y="31"/>
                    <a:pt x="16" y="32"/>
                    <a:pt x="13" y="32"/>
                  </a:cubicBezTo>
                  <a:cubicBezTo>
                    <a:pt x="6" y="32"/>
                    <a:pt x="4" y="29"/>
                    <a:pt x="4" y="23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0" y="13"/>
                    <a:pt x="0" y="13"/>
                    <a:pt x="0" y="13"/>
                  </a:cubicBezTo>
                  <a:lnTo>
                    <a:pt x="0" y="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2" name="Freeform 1434"/>
            <p:cNvSpPr>
              <a:spLocks noEditPoints="1"/>
            </p:cNvSpPr>
            <p:nvPr userDrawn="1"/>
          </p:nvSpPr>
          <p:spPr bwMode="auto">
            <a:xfrm>
              <a:off x="1118" y="262"/>
              <a:ext cx="52" cy="50"/>
            </a:xfrm>
            <a:custGeom>
              <a:avLst/>
              <a:gdLst/>
              <a:ahLst/>
              <a:cxnLst>
                <a:cxn ang="0">
                  <a:pos x="9" y="15"/>
                </a:cxn>
                <a:cxn ang="0">
                  <a:pos x="16" y="19"/>
                </a:cxn>
                <a:cxn ang="0">
                  <a:pos x="23" y="17"/>
                </a:cxn>
                <a:cxn ang="0">
                  <a:pos x="23" y="23"/>
                </a:cxn>
                <a:cxn ang="0">
                  <a:pos x="14" y="25"/>
                </a:cxn>
                <a:cxn ang="0">
                  <a:pos x="0" y="12"/>
                </a:cxn>
                <a:cxn ang="0">
                  <a:pos x="13" y="0"/>
                </a:cxn>
                <a:cxn ang="0">
                  <a:pos x="25" y="13"/>
                </a:cxn>
                <a:cxn ang="0">
                  <a:pos x="25" y="15"/>
                </a:cxn>
                <a:cxn ang="0">
                  <a:pos x="9" y="15"/>
                </a:cxn>
                <a:cxn ang="0">
                  <a:pos x="18" y="10"/>
                </a:cxn>
                <a:cxn ang="0">
                  <a:pos x="13" y="5"/>
                </a:cxn>
                <a:cxn ang="0">
                  <a:pos x="9" y="10"/>
                </a:cxn>
                <a:cxn ang="0">
                  <a:pos x="18" y="10"/>
                </a:cxn>
              </a:cxnLst>
              <a:rect l="0" t="0" r="r" b="b"/>
              <a:pathLst>
                <a:path w="25" h="25">
                  <a:moveTo>
                    <a:pt x="9" y="15"/>
                  </a:moveTo>
                  <a:cubicBezTo>
                    <a:pt x="9" y="18"/>
                    <a:pt x="12" y="19"/>
                    <a:pt x="16" y="19"/>
                  </a:cubicBezTo>
                  <a:cubicBezTo>
                    <a:pt x="18" y="19"/>
                    <a:pt x="20" y="19"/>
                    <a:pt x="23" y="17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20" y="24"/>
                    <a:pt x="17" y="25"/>
                    <a:pt x="14" y="25"/>
                  </a:cubicBezTo>
                  <a:cubicBezTo>
                    <a:pt x="6" y="25"/>
                    <a:pt x="0" y="20"/>
                    <a:pt x="0" y="12"/>
                  </a:cubicBezTo>
                  <a:cubicBezTo>
                    <a:pt x="0" y="4"/>
                    <a:pt x="6" y="0"/>
                    <a:pt x="13" y="0"/>
                  </a:cubicBezTo>
                  <a:cubicBezTo>
                    <a:pt x="22" y="0"/>
                    <a:pt x="25" y="6"/>
                    <a:pt x="25" y="13"/>
                  </a:cubicBezTo>
                  <a:cubicBezTo>
                    <a:pt x="25" y="15"/>
                    <a:pt x="25" y="15"/>
                    <a:pt x="25" y="15"/>
                  </a:cubicBezTo>
                  <a:lnTo>
                    <a:pt x="9" y="15"/>
                  </a:lnTo>
                  <a:close/>
                  <a:moveTo>
                    <a:pt x="18" y="10"/>
                  </a:moveTo>
                  <a:cubicBezTo>
                    <a:pt x="18" y="7"/>
                    <a:pt x="16" y="5"/>
                    <a:pt x="13" y="5"/>
                  </a:cubicBezTo>
                  <a:cubicBezTo>
                    <a:pt x="10" y="5"/>
                    <a:pt x="9" y="7"/>
                    <a:pt x="9" y="10"/>
                  </a:cubicBezTo>
                  <a:lnTo>
                    <a:pt x="18" y="1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3" name="Freeform 1435"/>
            <p:cNvSpPr>
              <a:spLocks/>
            </p:cNvSpPr>
            <p:nvPr userDrawn="1"/>
          </p:nvSpPr>
          <p:spPr bwMode="auto">
            <a:xfrm>
              <a:off x="1176" y="262"/>
              <a:ext cx="34" cy="48"/>
            </a:xfrm>
            <a:custGeom>
              <a:avLst/>
              <a:gdLst/>
              <a:ahLst/>
              <a:cxnLst>
                <a:cxn ang="0">
                  <a:pos x="17" y="7"/>
                </a:cxn>
                <a:cxn ang="0">
                  <a:pos x="14" y="7"/>
                </a:cxn>
                <a:cxn ang="0">
                  <a:pos x="8" y="14"/>
                </a:cxn>
                <a:cxn ang="0">
                  <a:pos x="8" y="24"/>
                </a:cxn>
                <a:cxn ang="0">
                  <a:pos x="0" y="24"/>
                </a:cxn>
                <a:cxn ang="0">
                  <a:pos x="0" y="0"/>
                </a:cxn>
                <a:cxn ang="0">
                  <a:pos x="7" y="0"/>
                </a:cxn>
                <a:cxn ang="0">
                  <a:pos x="7" y="5"/>
                </a:cxn>
                <a:cxn ang="0">
                  <a:pos x="8" y="5"/>
                </a:cxn>
                <a:cxn ang="0">
                  <a:pos x="15" y="0"/>
                </a:cxn>
                <a:cxn ang="0">
                  <a:pos x="17" y="0"/>
                </a:cxn>
                <a:cxn ang="0">
                  <a:pos x="17" y="7"/>
                </a:cxn>
              </a:cxnLst>
              <a:rect l="0" t="0" r="r" b="b"/>
              <a:pathLst>
                <a:path w="17" h="24">
                  <a:moveTo>
                    <a:pt x="17" y="7"/>
                  </a:moveTo>
                  <a:cubicBezTo>
                    <a:pt x="16" y="7"/>
                    <a:pt x="15" y="7"/>
                    <a:pt x="14" y="7"/>
                  </a:cubicBezTo>
                  <a:cubicBezTo>
                    <a:pt x="10" y="7"/>
                    <a:pt x="8" y="10"/>
                    <a:pt x="8" y="14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9" y="2"/>
                    <a:pt x="11" y="0"/>
                    <a:pt x="15" y="0"/>
                  </a:cubicBezTo>
                  <a:cubicBezTo>
                    <a:pt x="16" y="0"/>
                    <a:pt x="17" y="0"/>
                    <a:pt x="17" y="0"/>
                  </a:cubicBezTo>
                  <a:lnTo>
                    <a:pt x="17" y="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4" name="Freeform 1436"/>
            <p:cNvSpPr>
              <a:spLocks/>
            </p:cNvSpPr>
            <p:nvPr userDrawn="1"/>
          </p:nvSpPr>
          <p:spPr bwMode="auto">
            <a:xfrm>
              <a:off x="1218" y="262"/>
              <a:ext cx="50" cy="4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0"/>
                </a:cxn>
                <a:cxn ang="0">
                  <a:pos x="7" y="5"/>
                </a:cxn>
                <a:cxn ang="0">
                  <a:pos x="7" y="5"/>
                </a:cxn>
                <a:cxn ang="0">
                  <a:pos x="16" y="0"/>
                </a:cxn>
                <a:cxn ang="0">
                  <a:pos x="25" y="9"/>
                </a:cxn>
                <a:cxn ang="0">
                  <a:pos x="25" y="24"/>
                </a:cxn>
                <a:cxn ang="0">
                  <a:pos x="17" y="24"/>
                </a:cxn>
                <a:cxn ang="0">
                  <a:pos x="17" y="13"/>
                </a:cxn>
                <a:cxn ang="0">
                  <a:pos x="13" y="7"/>
                </a:cxn>
                <a:cxn ang="0">
                  <a:pos x="8" y="14"/>
                </a:cxn>
                <a:cxn ang="0">
                  <a:pos x="8" y="24"/>
                </a:cxn>
                <a:cxn ang="0">
                  <a:pos x="0" y="24"/>
                </a:cxn>
                <a:cxn ang="0">
                  <a:pos x="0" y="0"/>
                </a:cxn>
              </a:cxnLst>
              <a:rect l="0" t="0" r="r" b="b"/>
              <a:pathLst>
                <a:path w="25" h="24">
                  <a:moveTo>
                    <a:pt x="0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9" y="1"/>
                    <a:pt x="12" y="0"/>
                    <a:pt x="16" y="0"/>
                  </a:cubicBezTo>
                  <a:cubicBezTo>
                    <a:pt x="22" y="0"/>
                    <a:pt x="25" y="4"/>
                    <a:pt x="25" y="9"/>
                  </a:cubicBezTo>
                  <a:cubicBezTo>
                    <a:pt x="25" y="24"/>
                    <a:pt x="25" y="24"/>
                    <a:pt x="25" y="24"/>
                  </a:cubicBezTo>
                  <a:cubicBezTo>
                    <a:pt x="17" y="24"/>
                    <a:pt x="17" y="24"/>
                    <a:pt x="17" y="24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7" y="8"/>
                    <a:pt x="15" y="7"/>
                    <a:pt x="13" y="7"/>
                  </a:cubicBezTo>
                  <a:cubicBezTo>
                    <a:pt x="10" y="7"/>
                    <a:pt x="8" y="9"/>
                    <a:pt x="8" y="14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0" y="24"/>
                    <a:pt x="0" y="24"/>
                    <a:pt x="0" y="2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5" name="Freeform 1437"/>
            <p:cNvSpPr>
              <a:spLocks noEditPoints="1"/>
            </p:cNvSpPr>
            <p:nvPr userDrawn="1"/>
          </p:nvSpPr>
          <p:spPr bwMode="auto">
            <a:xfrm>
              <a:off x="1274" y="262"/>
              <a:ext cx="50" cy="50"/>
            </a:xfrm>
            <a:custGeom>
              <a:avLst/>
              <a:gdLst/>
              <a:ahLst/>
              <a:cxnLst>
                <a:cxn ang="0">
                  <a:pos x="17" y="24"/>
                </a:cxn>
                <a:cxn ang="0">
                  <a:pos x="17" y="20"/>
                </a:cxn>
                <a:cxn ang="0">
                  <a:pos x="17" y="20"/>
                </a:cxn>
                <a:cxn ang="0">
                  <a:pos x="9" y="25"/>
                </a:cxn>
                <a:cxn ang="0">
                  <a:pos x="0" y="17"/>
                </a:cxn>
                <a:cxn ang="0">
                  <a:pos x="13" y="9"/>
                </a:cxn>
                <a:cxn ang="0">
                  <a:pos x="17" y="9"/>
                </a:cxn>
                <a:cxn ang="0">
                  <a:pos x="11" y="5"/>
                </a:cxn>
                <a:cxn ang="0">
                  <a:pos x="4" y="7"/>
                </a:cxn>
                <a:cxn ang="0">
                  <a:pos x="3" y="2"/>
                </a:cxn>
                <a:cxn ang="0">
                  <a:pos x="13" y="0"/>
                </a:cxn>
                <a:cxn ang="0">
                  <a:pos x="24" y="10"/>
                </a:cxn>
                <a:cxn ang="0">
                  <a:pos x="24" y="19"/>
                </a:cxn>
                <a:cxn ang="0">
                  <a:pos x="25" y="24"/>
                </a:cxn>
                <a:cxn ang="0">
                  <a:pos x="17" y="24"/>
                </a:cxn>
                <a:cxn ang="0">
                  <a:pos x="11" y="19"/>
                </a:cxn>
                <a:cxn ang="0">
                  <a:pos x="17" y="14"/>
                </a:cxn>
                <a:cxn ang="0">
                  <a:pos x="13" y="14"/>
                </a:cxn>
                <a:cxn ang="0">
                  <a:pos x="8" y="17"/>
                </a:cxn>
                <a:cxn ang="0">
                  <a:pos x="11" y="19"/>
                </a:cxn>
              </a:cxnLst>
              <a:rect l="0" t="0" r="r" b="b"/>
              <a:pathLst>
                <a:path w="25" h="25">
                  <a:moveTo>
                    <a:pt x="17" y="24"/>
                  </a:moveTo>
                  <a:cubicBezTo>
                    <a:pt x="17" y="23"/>
                    <a:pt x="17" y="22"/>
                    <a:pt x="17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5" y="23"/>
                    <a:pt x="13" y="25"/>
                    <a:pt x="9" y="25"/>
                  </a:cubicBezTo>
                  <a:cubicBezTo>
                    <a:pt x="5" y="25"/>
                    <a:pt x="0" y="22"/>
                    <a:pt x="0" y="17"/>
                  </a:cubicBezTo>
                  <a:cubicBezTo>
                    <a:pt x="0" y="10"/>
                    <a:pt x="8" y="9"/>
                    <a:pt x="13" y="9"/>
                  </a:cubicBezTo>
                  <a:cubicBezTo>
                    <a:pt x="14" y="9"/>
                    <a:pt x="16" y="9"/>
                    <a:pt x="17" y="9"/>
                  </a:cubicBezTo>
                  <a:cubicBezTo>
                    <a:pt x="17" y="6"/>
                    <a:pt x="14" y="5"/>
                    <a:pt x="11" y="5"/>
                  </a:cubicBezTo>
                  <a:cubicBezTo>
                    <a:pt x="8" y="5"/>
                    <a:pt x="6" y="6"/>
                    <a:pt x="4" y="7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6" y="0"/>
                    <a:pt x="9" y="0"/>
                    <a:pt x="13" y="0"/>
                  </a:cubicBezTo>
                  <a:cubicBezTo>
                    <a:pt x="19" y="0"/>
                    <a:pt x="24" y="2"/>
                    <a:pt x="24" y="10"/>
                  </a:cubicBezTo>
                  <a:cubicBezTo>
                    <a:pt x="24" y="19"/>
                    <a:pt x="24" y="19"/>
                    <a:pt x="24" y="19"/>
                  </a:cubicBezTo>
                  <a:cubicBezTo>
                    <a:pt x="24" y="20"/>
                    <a:pt x="24" y="22"/>
                    <a:pt x="25" y="24"/>
                  </a:cubicBezTo>
                  <a:lnTo>
                    <a:pt x="17" y="24"/>
                  </a:lnTo>
                  <a:close/>
                  <a:moveTo>
                    <a:pt x="11" y="19"/>
                  </a:moveTo>
                  <a:cubicBezTo>
                    <a:pt x="15" y="19"/>
                    <a:pt x="17" y="16"/>
                    <a:pt x="17" y="14"/>
                  </a:cubicBezTo>
                  <a:cubicBezTo>
                    <a:pt x="16" y="14"/>
                    <a:pt x="14" y="14"/>
                    <a:pt x="13" y="14"/>
                  </a:cubicBezTo>
                  <a:cubicBezTo>
                    <a:pt x="10" y="14"/>
                    <a:pt x="8" y="14"/>
                    <a:pt x="8" y="17"/>
                  </a:cubicBezTo>
                  <a:cubicBezTo>
                    <a:pt x="8" y="18"/>
                    <a:pt x="10" y="19"/>
                    <a:pt x="11" y="19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6" name="Freeform 1438"/>
            <p:cNvSpPr>
              <a:spLocks/>
            </p:cNvSpPr>
            <p:nvPr userDrawn="1"/>
          </p:nvSpPr>
          <p:spPr bwMode="auto">
            <a:xfrm>
              <a:off x="1328" y="248"/>
              <a:ext cx="36" cy="64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5" y="7"/>
                </a:cxn>
                <a:cxn ang="0">
                  <a:pos x="5" y="2"/>
                </a:cxn>
                <a:cxn ang="0">
                  <a:pos x="13" y="0"/>
                </a:cxn>
                <a:cxn ang="0">
                  <a:pos x="13" y="7"/>
                </a:cxn>
                <a:cxn ang="0">
                  <a:pos x="19" y="7"/>
                </a:cxn>
                <a:cxn ang="0">
                  <a:pos x="19" y="13"/>
                </a:cxn>
                <a:cxn ang="0">
                  <a:pos x="13" y="13"/>
                </a:cxn>
                <a:cxn ang="0">
                  <a:pos x="13" y="22"/>
                </a:cxn>
                <a:cxn ang="0">
                  <a:pos x="16" y="26"/>
                </a:cxn>
                <a:cxn ang="0">
                  <a:pos x="19" y="26"/>
                </a:cxn>
                <a:cxn ang="0">
                  <a:pos x="19" y="31"/>
                </a:cxn>
                <a:cxn ang="0">
                  <a:pos x="14" y="32"/>
                </a:cxn>
                <a:cxn ang="0">
                  <a:pos x="5" y="23"/>
                </a:cxn>
                <a:cxn ang="0">
                  <a:pos x="5" y="13"/>
                </a:cxn>
                <a:cxn ang="0">
                  <a:pos x="0" y="13"/>
                </a:cxn>
                <a:cxn ang="0">
                  <a:pos x="0" y="7"/>
                </a:cxn>
              </a:cxnLst>
              <a:rect l="0" t="0" r="r" b="b"/>
              <a:pathLst>
                <a:path w="19" h="32">
                  <a:moveTo>
                    <a:pt x="0" y="7"/>
                  </a:moveTo>
                  <a:cubicBezTo>
                    <a:pt x="5" y="7"/>
                    <a:pt x="5" y="7"/>
                    <a:pt x="5" y="7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9" y="13"/>
                    <a:pt x="19" y="13"/>
                    <a:pt x="19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5"/>
                    <a:pt x="14" y="26"/>
                    <a:pt x="16" y="26"/>
                  </a:cubicBezTo>
                  <a:cubicBezTo>
                    <a:pt x="17" y="26"/>
                    <a:pt x="18" y="26"/>
                    <a:pt x="19" y="26"/>
                  </a:cubicBezTo>
                  <a:cubicBezTo>
                    <a:pt x="19" y="31"/>
                    <a:pt x="19" y="31"/>
                    <a:pt x="19" y="31"/>
                  </a:cubicBezTo>
                  <a:cubicBezTo>
                    <a:pt x="17" y="31"/>
                    <a:pt x="16" y="32"/>
                    <a:pt x="14" y="32"/>
                  </a:cubicBezTo>
                  <a:cubicBezTo>
                    <a:pt x="6" y="32"/>
                    <a:pt x="5" y="29"/>
                    <a:pt x="5" y="2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0" y="13"/>
                    <a:pt x="0" y="13"/>
                    <a:pt x="0" y="13"/>
                  </a:cubicBezTo>
                  <a:lnTo>
                    <a:pt x="0" y="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7" name="Freeform 1439"/>
            <p:cNvSpPr>
              <a:spLocks noEditPoints="1"/>
            </p:cNvSpPr>
            <p:nvPr userDrawn="1"/>
          </p:nvSpPr>
          <p:spPr bwMode="auto">
            <a:xfrm>
              <a:off x="1374" y="244"/>
              <a:ext cx="16" cy="68"/>
            </a:xfrm>
            <a:custGeom>
              <a:avLst/>
              <a:gdLst/>
              <a:ahLst/>
              <a:cxnLst>
                <a:cxn ang="0">
                  <a:pos x="16" y="12"/>
                </a:cxn>
                <a:cxn ang="0">
                  <a:pos x="0" y="12"/>
                </a:cxn>
                <a:cxn ang="0">
                  <a:pos x="0" y="0"/>
                </a:cxn>
                <a:cxn ang="0">
                  <a:pos x="16" y="0"/>
                </a:cxn>
                <a:cxn ang="0">
                  <a:pos x="16" y="12"/>
                </a:cxn>
                <a:cxn ang="0">
                  <a:pos x="0" y="18"/>
                </a:cxn>
                <a:cxn ang="0">
                  <a:pos x="16" y="18"/>
                </a:cxn>
                <a:cxn ang="0">
                  <a:pos x="16" y="66"/>
                </a:cxn>
                <a:cxn ang="0">
                  <a:pos x="0" y="66"/>
                </a:cxn>
                <a:cxn ang="0">
                  <a:pos x="0" y="18"/>
                </a:cxn>
              </a:cxnLst>
              <a:rect l="0" t="0" r="r" b="b"/>
              <a:pathLst>
                <a:path w="16" h="66">
                  <a:moveTo>
                    <a:pt x="16" y="12"/>
                  </a:moveTo>
                  <a:lnTo>
                    <a:pt x="0" y="12"/>
                  </a:lnTo>
                  <a:lnTo>
                    <a:pt x="0" y="0"/>
                  </a:lnTo>
                  <a:lnTo>
                    <a:pt x="16" y="0"/>
                  </a:lnTo>
                  <a:lnTo>
                    <a:pt x="16" y="12"/>
                  </a:lnTo>
                  <a:close/>
                  <a:moveTo>
                    <a:pt x="0" y="18"/>
                  </a:moveTo>
                  <a:lnTo>
                    <a:pt x="16" y="18"/>
                  </a:lnTo>
                  <a:lnTo>
                    <a:pt x="16" y="66"/>
                  </a:lnTo>
                  <a:lnTo>
                    <a:pt x="0" y="66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8" name="Freeform 1440"/>
            <p:cNvSpPr>
              <a:spLocks noEditPoints="1"/>
            </p:cNvSpPr>
            <p:nvPr userDrawn="1"/>
          </p:nvSpPr>
          <p:spPr bwMode="auto">
            <a:xfrm>
              <a:off x="1398" y="262"/>
              <a:ext cx="60" cy="50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14" y="0"/>
                </a:cxn>
                <a:cxn ang="0">
                  <a:pos x="28" y="12"/>
                </a:cxn>
                <a:cxn ang="0">
                  <a:pos x="14" y="25"/>
                </a:cxn>
                <a:cxn ang="0">
                  <a:pos x="0" y="12"/>
                </a:cxn>
                <a:cxn ang="0">
                  <a:pos x="20" y="12"/>
                </a:cxn>
                <a:cxn ang="0">
                  <a:pos x="14" y="6"/>
                </a:cxn>
                <a:cxn ang="0">
                  <a:pos x="9" y="12"/>
                </a:cxn>
                <a:cxn ang="0">
                  <a:pos x="14" y="19"/>
                </a:cxn>
                <a:cxn ang="0">
                  <a:pos x="20" y="12"/>
                </a:cxn>
              </a:cxnLst>
              <a:rect l="0" t="0" r="r" b="b"/>
              <a:pathLst>
                <a:path w="28" h="25">
                  <a:moveTo>
                    <a:pt x="0" y="12"/>
                  </a:moveTo>
                  <a:cubicBezTo>
                    <a:pt x="0" y="4"/>
                    <a:pt x="6" y="0"/>
                    <a:pt x="14" y="0"/>
                  </a:cubicBezTo>
                  <a:cubicBezTo>
                    <a:pt x="22" y="0"/>
                    <a:pt x="28" y="4"/>
                    <a:pt x="28" y="12"/>
                  </a:cubicBezTo>
                  <a:cubicBezTo>
                    <a:pt x="28" y="20"/>
                    <a:pt x="22" y="25"/>
                    <a:pt x="14" y="25"/>
                  </a:cubicBezTo>
                  <a:cubicBezTo>
                    <a:pt x="6" y="25"/>
                    <a:pt x="0" y="20"/>
                    <a:pt x="0" y="12"/>
                  </a:cubicBezTo>
                  <a:close/>
                  <a:moveTo>
                    <a:pt x="20" y="12"/>
                  </a:moveTo>
                  <a:cubicBezTo>
                    <a:pt x="20" y="9"/>
                    <a:pt x="18" y="6"/>
                    <a:pt x="14" y="6"/>
                  </a:cubicBezTo>
                  <a:cubicBezTo>
                    <a:pt x="11" y="6"/>
                    <a:pt x="9" y="9"/>
                    <a:pt x="9" y="12"/>
                  </a:cubicBezTo>
                  <a:cubicBezTo>
                    <a:pt x="9" y="16"/>
                    <a:pt x="11" y="19"/>
                    <a:pt x="14" y="19"/>
                  </a:cubicBezTo>
                  <a:cubicBezTo>
                    <a:pt x="18" y="19"/>
                    <a:pt x="20" y="16"/>
                    <a:pt x="20" y="12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9" name="Freeform 1441"/>
            <p:cNvSpPr>
              <a:spLocks/>
            </p:cNvSpPr>
            <p:nvPr userDrawn="1"/>
          </p:nvSpPr>
          <p:spPr bwMode="auto">
            <a:xfrm>
              <a:off x="1463" y="262"/>
              <a:ext cx="50" cy="4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0"/>
                </a:cxn>
                <a:cxn ang="0">
                  <a:pos x="7" y="5"/>
                </a:cxn>
                <a:cxn ang="0">
                  <a:pos x="7" y="5"/>
                </a:cxn>
                <a:cxn ang="0">
                  <a:pos x="16" y="0"/>
                </a:cxn>
                <a:cxn ang="0">
                  <a:pos x="25" y="9"/>
                </a:cxn>
                <a:cxn ang="0">
                  <a:pos x="25" y="24"/>
                </a:cxn>
                <a:cxn ang="0">
                  <a:pos x="17" y="24"/>
                </a:cxn>
                <a:cxn ang="0">
                  <a:pos x="17" y="13"/>
                </a:cxn>
                <a:cxn ang="0">
                  <a:pos x="13" y="7"/>
                </a:cxn>
                <a:cxn ang="0">
                  <a:pos x="8" y="14"/>
                </a:cxn>
                <a:cxn ang="0">
                  <a:pos x="8" y="24"/>
                </a:cxn>
                <a:cxn ang="0">
                  <a:pos x="0" y="24"/>
                </a:cxn>
                <a:cxn ang="0">
                  <a:pos x="0" y="0"/>
                </a:cxn>
              </a:cxnLst>
              <a:rect l="0" t="0" r="r" b="b"/>
              <a:pathLst>
                <a:path w="25" h="24">
                  <a:moveTo>
                    <a:pt x="0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9" y="1"/>
                    <a:pt x="12" y="0"/>
                    <a:pt x="16" y="0"/>
                  </a:cubicBezTo>
                  <a:cubicBezTo>
                    <a:pt x="22" y="0"/>
                    <a:pt x="25" y="4"/>
                    <a:pt x="25" y="9"/>
                  </a:cubicBezTo>
                  <a:cubicBezTo>
                    <a:pt x="25" y="24"/>
                    <a:pt x="25" y="24"/>
                    <a:pt x="25" y="24"/>
                  </a:cubicBezTo>
                  <a:cubicBezTo>
                    <a:pt x="17" y="24"/>
                    <a:pt x="17" y="24"/>
                    <a:pt x="17" y="24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7" y="8"/>
                    <a:pt x="15" y="7"/>
                    <a:pt x="13" y="7"/>
                  </a:cubicBezTo>
                  <a:cubicBezTo>
                    <a:pt x="10" y="7"/>
                    <a:pt x="8" y="9"/>
                    <a:pt x="8" y="14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0" y="24"/>
                    <a:pt x="0" y="24"/>
                    <a:pt x="0" y="2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20" name="Freeform 1442"/>
            <p:cNvSpPr>
              <a:spLocks noEditPoints="1"/>
            </p:cNvSpPr>
            <p:nvPr userDrawn="1"/>
          </p:nvSpPr>
          <p:spPr bwMode="auto">
            <a:xfrm>
              <a:off x="1519" y="262"/>
              <a:ext cx="50" cy="50"/>
            </a:xfrm>
            <a:custGeom>
              <a:avLst/>
              <a:gdLst/>
              <a:ahLst/>
              <a:cxnLst>
                <a:cxn ang="0">
                  <a:pos x="17" y="24"/>
                </a:cxn>
                <a:cxn ang="0">
                  <a:pos x="17" y="20"/>
                </a:cxn>
                <a:cxn ang="0">
                  <a:pos x="17" y="20"/>
                </a:cxn>
                <a:cxn ang="0">
                  <a:pos x="9" y="25"/>
                </a:cxn>
                <a:cxn ang="0">
                  <a:pos x="0" y="17"/>
                </a:cxn>
                <a:cxn ang="0">
                  <a:pos x="13" y="9"/>
                </a:cxn>
                <a:cxn ang="0">
                  <a:pos x="17" y="9"/>
                </a:cxn>
                <a:cxn ang="0">
                  <a:pos x="11" y="5"/>
                </a:cxn>
                <a:cxn ang="0">
                  <a:pos x="4" y="7"/>
                </a:cxn>
                <a:cxn ang="0">
                  <a:pos x="3" y="2"/>
                </a:cxn>
                <a:cxn ang="0">
                  <a:pos x="13" y="0"/>
                </a:cxn>
                <a:cxn ang="0">
                  <a:pos x="24" y="10"/>
                </a:cxn>
                <a:cxn ang="0">
                  <a:pos x="24" y="19"/>
                </a:cxn>
                <a:cxn ang="0">
                  <a:pos x="25" y="24"/>
                </a:cxn>
                <a:cxn ang="0">
                  <a:pos x="17" y="24"/>
                </a:cxn>
                <a:cxn ang="0">
                  <a:pos x="12" y="19"/>
                </a:cxn>
                <a:cxn ang="0">
                  <a:pos x="17" y="14"/>
                </a:cxn>
                <a:cxn ang="0">
                  <a:pos x="13" y="14"/>
                </a:cxn>
                <a:cxn ang="0">
                  <a:pos x="8" y="17"/>
                </a:cxn>
                <a:cxn ang="0">
                  <a:pos x="12" y="19"/>
                </a:cxn>
              </a:cxnLst>
              <a:rect l="0" t="0" r="r" b="b"/>
              <a:pathLst>
                <a:path w="25" h="25">
                  <a:moveTo>
                    <a:pt x="17" y="24"/>
                  </a:moveTo>
                  <a:cubicBezTo>
                    <a:pt x="17" y="23"/>
                    <a:pt x="17" y="22"/>
                    <a:pt x="17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5" y="23"/>
                    <a:pt x="13" y="25"/>
                    <a:pt x="9" y="25"/>
                  </a:cubicBezTo>
                  <a:cubicBezTo>
                    <a:pt x="5" y="25"/>
                    <a:pt x="0" y="22"/>
                    <a:pt x="0" y="17"/>
                  </a:cubicBezTo>
                  <a:cubicBezTo>
                    <a:pt x="0" y="10"/>
                    <a:pt x="8" y="9"/>
                    <a:pt x="13" y="9"/>
                  </a:cubicBezTo>
                  <a:cubicBezTo>
                    <a:pt x="14" y="9"/>
                    <a:pt x="16" y="9"/>
                    <a:pt x="17" y="9"/>
                  </a:cubicBezTo>
                  <a:cubicBezTo>
                    <a:pt x="17" y="6"/>
                    <a:pt x="14" y="5"/>
                    <a:pt x="11" y="5"/>
                  </a:cubicBezTo>
                  <a:cubicBezTo>
                    <a:pt x="9" y="5"/>
                    <a:pt x="6" y="6"/>
                    <a:pt x="4" y="7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6" y="0"/>
                    <a:pt x="9" y="0"/>
                    <a:pt x="13" y="0"/>
                  </a:cubicBezTo>
                  <a:cubicBezTo>
                    <a:pt x="19" y="0"/>
                    <a:pt x="24" y="2"/>
                    <a:pt x="24" y="10"/>
                  </a:cubicBezTo>
                  <a:cubicBezTo>
                    <a:pt x="24" y="19"/>
                    <a:pt x="24" y="19"/>
                    <a:pt x="24" y="19"/>
                  </a:cubicBezTo>
                  <a:cubicBezTo>
                    <a:pt x="24" y="20"/>
                    <a:pt x="24" y="22"/>
                    <a:pt x="25" y="24"/>
                  </a:cubicBezTo>
                  <a:lnTo>
                    <a:pt x="17" y="24"/>
                  </a:lnTo>
                  <a:close/>
                  <a:moveTo>
                    <a:pt x="12" y="19"/>
                  </a:moveTo>
                  <a:cubicBezTo>
                    <a:pt x="15" y="19"/>
                    <a:pt x="17" y="16"/>
                    <a:pt x="17" y="14"/>
                  </a:cubicBezTo>
                  <a:cubicBezTo>
                    <a:pt x="16" y="14"/>
                    <a:pt x="14" y="14"/>
                    <a:pt x="13" y="14"/>
                  </a:cubicBezTo>
                  <a:cubicBezTo>
                    <a:pt x="10" y="14"/>
                    <a:pt x="8" y="14"/>
                    <a:pt x="8" y="17"/>
                  </a:cubicBezTo>
                  <a:cubicBezTo>
                    <a:pt x="8" y="18"/>
                    <a:pt x="10" y="19"/>
                    <a:pt x="12" y="19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21" name="Rectangle 1443"/>
            <p:cNvSpPr>
              <a:spLocks noChangeArrowheads="1"/>
            </p:cNvSpPr>
            <p:nvPr userDrawn="1"/>
          </p:nvSpPr>
          <p:spPr bwMode="auto">
            <a:xfrm>
              <a:off x="1579" y="242"/>
              <a:ext cx="16" cy="6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22" name="Freeform 1444"/>
            <p:cNvSpPr>
              <a:spLocks/>
            </p:cNvSpPr>
            <p:nvPr userDrawn="1"/>
          </p:nvSpPr>
          <p:spPr bwMode="auto">
            <a:xfrm>
              <a:off x="994" y="334"/>
              <a:ext cx="42" cy="6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2" y="0"/>
                </a:cxn>
                <a:cxn ang="0">
                  <a:pos x="42" y="13"/>
                </a:cxn>
                <a:cxn ang="0">
                  <a:pos x="16" y="13"/>
                </a:cxn>
                <a:cxn ang="0">
                  <a:pos x="16" y="27"/>
                </a:cxn>
                <a:cxn ang="0">
                  <a:pos x="42" y="27"/>
                </a:cxn>
                <a:cxn ang="0">
                  <a:pos x="42" y="39"/>
                </a:cxn>
                <a:cxn ang="0">
                  <a:pos x="16" y="39"/>
                </a:cxn>
                <a:cxn ang="0">
                  <a:pos x="16" y="65"/>
                </a:cxn>
                <a:cxn ang="0">
                  <a:pos x="0" y="65"/>
                </a:cxn>
                <a:cxn ang="0">
                  <a:pos x="0" y="0"/>
                </a:cxn>
              </a:cxnLst>
              <a:rect l="0" t="0" r="r" b="b"/>
              <a:pathLst>
                <a:path w="42" h="65">
                  <a:moveTo>
                    <a:pt x="0" y="0"/>
                  </a:moveTo>
                  <a:lnTo>
                    <a:pt x="42" y="0"/>
                  </a:lnTo>
                  <a:lnTo>
                    <a:pt x="42" y="13"/>
                  </a:lnTo>
                  <a:lnTo>
                    <a:pt x="16" y="13"/>
                  </a:lnTo>
                  <a:lnTo>
                    <a:pt x="16" y="27"/>
                  </a:lnTo>
                  <a:lnTo>
                    <a:pt x="42" y="27"/>
                  </a:lnTo>
                  <a:lnTo>
                    <a:pt x="42" y="39"/>
                  </a:lnTo>
                  <a:lnTo>
                    <a:pt x="16" y="39"/>
                  </a:lnTo>
                  <a:lnTo>
                    <a:pt x="16" y="65"/>
                  </a:lnTo>
                  <a:lnTo>
                    <a:pt x="0" y="6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23" name="Freeform 1445"/>
            <p:cNvSpPr>
              <a:spLocks noEditPoints="1"/>
            </p:cNvSpPr>
            <p:nvPr userDrawn="1"/>
          </p:nvSpPr>
          <p:spPr bwMode="auto">
            <a:xfrm>
              <a:off x="1046" y="330"/>
              <a:ext cx="16" cy="69"/>
            </a:xfrm>
            <a:custGeom>
              <a:avLst/>
              <a:gdLst/>
              <a:ahLst/>
              <a:cxnLst>
                <a:cxn ang="0">
                  <a:pos x="16" y="13"/>
                </a:cxn>
                <a:cxn ang="0">
                  <a:pos x="0" y="13"/>
                </a:cxn>
                <a:cxn ang="0">
                  <a:pos x="0" y="0"/>
                </a:cxn>
                <a:cxn ang="0">
                  <a:pos x="16" y="0"/>
                </a:cxn>
                <a:cxn ang="0">
                  <a:pos x="16" y="13"/>
                </a:cxn>
                <a:cxn ang="0">
                  <a:pos x="0" y="21"/>
                </a:cxn>
                <a:cxn ang="0">
                  <a:pos x="16" y="21"/>
                </a:cxn>
                <a:cxn ang="0">
                  <a:pos x="16" y="69"/>
                </a:cxn>
                <a:cxn ang="0">
                  <a:pos x="0" y="69"/>
                </a:cxn>
                <a:cxn ang="0">
                  <a:pos x="0" y="21"/>
                </a:cxn>
              </a:cxnLst>
              <a:rect l="0" t="0" r="r" b="b"/>
              <a:pathLst>
                <a:path w="16" h="69">
                  <a:moveTo>
                    <a:pt x="16" y="13"/>
                  </a:moveTo>
                  <a:lnTo>
                    <a:pt x="0" y="13"/>
                  </a:lnTo>
                  <a:lnTo>
                    <a:pt x="0" y="0"/>
                  </a:lnTo>
                  <a:lnTo>
                    <a:pt x="16" y="0"/>
                  </a:lnTo>
                  <a:lnTo>
                    <a:pt x="16" y="13"/>
                  </a:lnTo>
                  <a:close/>
                  <a:moveTo>
                    <a:pt x="0" y="21"/>
                  </a:moveTo>
                  <a:lnTo>
                    <a:pt x="16" y="21"/>
                  </a:lnTo>
                  <a:lnTo>
                    <a:pt x="16" y="69"/>
                  </a:lnTo>
                  <a:lnTo>
                    <a:pt x="0" y="69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24" name="Freeform 1446"/>
            <p:cNvSpPr>
              <a:spLocks/>
            </p:cNvSpPr>
            <p:nvPr userDrawn="1"/>
          </p:nvSpPr>
          <p:spPr bwMode="auto">
            <a:xfrm>
              <a:off x="1072" y="349"/>
              <a:ext cx="52" cy="52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8" y="1"/>
                </a:cxn>
                <a:cxn ang="0">
                  <a:pos x="8" y="5"/>
                </a:cxn>
                <a:cxn ang="0">
                  <a:pos x="8" y="5"/>
                </a:cxn>
                <a:cxn ang="0">
                  <a:pos x="17" y="0"/>
                </a:cxn>
                <a:cxn ang="0">
                  <a:pos x="26" y="10"/>
                </a:cxn>
                <a:cxn ang="0">
                  <a:pos x="26" y="25"/>
                </a:cxn>
                <a:cxn ang="0">
                  <a:pos x="17" y="25"/>
                </a:cxn>
                <a:cxn ang="0">
                  <a:pos x="17" y="13"/>
                </a:cxn>
                <a:cxn ang="0">
                  <a:pos x="14" y="7"/>
                </a:cxn>
                <a:cxn ang="0">
                  <a:pos x="9" y="14"/>
                </a:cxn>
                <a:cxn ang="0">
                  <a:pos x="9" y="25"/>
                </a:cxn>
                <a:cxn ang="0">
                  <a:pos x="0" y="25"/>
                </a:cxn>
                <a:cxn ang="0">
                  <a:pos x="0" y="1"/>
                </a:cxn>
              </a:cxnLst>
              <a:rect l="0" t="0" r="r" b="b"/>
              <a:pathLst>
                <a:path w="26" h="25">
                  <a:moveTo>
                    <a:pt x="0" y="1"/>
                  </a:moveTo>
                  <a:cubicBezTo>
                    <a:pt x="8" y="1"/>
                    <a:pt x="8" y="1"/>
                    <a:pt x="8" y="1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10" y="2"/>
                    <a:pt x="13" y="0"/>
                    <a:pt x="17" y="0"/>
                  </a:cubicBezTo>
                  <a:cubicBezTo>
                    <a:pt x="23" y="0"/>
                    <a:pt x="26" y="5"/>
                    <a:pt x="26" y="10"/>
                  </a:cubicBezTo>
                  <a:cubicBezTo>
                    <a:pt x="26" y="25"/>
                    <a:pt x="26" y="25"/>
                    <a:pt x="26" y="25"/>
                  </a:cubicBezTo>
                  <a:cubicBezTo>
                    <a:pt x="17" y="25"/>
                    <a:pt x="17" y="25"/>
                    <a:pt x="17" y="25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7" y="9"/>
                    <a:pt x="16" y="7"/>
                    <a:pt x="14" y="7"/>
                  </a:cubicBezTo>
                  <a:cubicBezTo>
                    <a:pt x="10" y="7"/>
                    <a:pt x="9" y="9"/>
                    <a:pt x="9" y="14"/>
                  </a:cubicBezTo>
                  <a:cubicBezTo>
                    <a:pt x="9" y="25"/>
                    <a:pt x="9" y="25"/>
                    <a:pt x="9" y="25"/>
                  </a:cubicBezTo>
                  <a:cubicBezTo>
                    <a:pt x="0" y="25"/>
                    <a:pt x="0" y="25"/>
                    <a:pt x="0" y="25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25" name="Freeform 1447"/>
            <p:cNvSpPr>
              <a:spLocks noEditPoints="1"/>
            </p:cNvSpPr>
            <p:nvPr userDrawn="1"/>
          </p:nvSpPr>
          <p:spPr bwMode="auto">
            <a:xfrm>
              <a:off x="1130" y="349"/>
              <a:ext cx="48" cy="52"/>
            </a:xfrm>
            <a:custGeom>
              <a:avLst/>
              <a:gdLst/>
              <a:ahLst/>
              <a:cxnLst>
                <a:cxn ang="0">
                  <a:pos x="17" y="25"/>
                </a:cxn>
                <a:cxn ang="0">
                  <a:pos x="17" y="21"/>
                </a:cxn>
                <a:cxn ang="0">
                  <a:pos x="17" y="21"/>
                </a:cxn>
                <a:cxn ang="0">
                  <a:pos x="9" y="25"/>
                </a:cxn>
                <a:cxn ang="0">
                  <a:pos x="0" y="18"/>
                </a:cxn>
                <a:cxn ang="0">
                  <a:pos x="12" y="9"/>
                </a:cxn>
                <a:cxn ang="0">
                  <a:pos x="16" y="10"/>
                </a:cxn>
                <a:cxn ang="0">
                  <a:pos x="11" y="6"/>
                </a:cxn>
                <a:cxn ang="0">
                  <a:pos x="3" y="7"/>
                </a:cxn>
                <a:cxn ang="0">
                  <a:pos x="3" y="2"/>
                </a:cxn>
                <a:cxn ang="0">
                  <a:pos x="13" y="0"/>
                </a:cxn>
                <a:cxn ang="0">
                  <a:pos x="24" y="10"/>
                </a:cxn>
                <a:cxn ang="0">
                  <a:pos x="24" y="19"/>
                </a:cxn>
                <a:cxn ang="0">
                  <a:pos x="24" y="25"/>
                </a:cxn>
                <a:cxn ang="0">
                  <a:pos x="17" y="25"/>
                </a:cxn>
                <a:cxn ang="0">
                  <a:pos x="11" y="20"/>
                </a:cxn>
                <a:cxn ang="0">
                  <a:pos x="16" y="14"/>
                </a:cxn>
                <a:cxn ang="0">
                  <a:pos x="13" y="14"/>
                </a:cxn>
                <a:cxn ang="0">
                  <a:pos x="8" y="17"/>
                </a:cxn>
                <a:cxn ang="0">
                  <a:pos x="11" y="20"/>
                </a:cxn>
              </a:cxnLst>
              <a:rect l="0" t="0" r="r" b="b"/>
              <a:pathLst>
                <a:path w="24" h="25">
                  <a:moveTo>
                    <a:pt x="17" y="25"/>
                  </a:moveTo>
                  <a:cubicBezTo>
                    <a:pt x="17" y="23"/>
                    <a:pt x="17" y="22"/>
                    <a:pt x="17" y="21"/>
                  </a:cubicBezTo>
                  <a:cubicBezTo>
                    <a:pt x="17" y="21"/>
                    <a:pt x="17" y="21"/>
                    <a:pt x="17" y="21"/>
                  </a:cubicBezTo>
                  <a:cubicBezTo>
                    <a:pt x="15" y="24"/>
                    <a:pt x="12" y="25"/>
                    <a:pt x="9" y="25"/>
                  </a:cubicBezTo>
                  <a:cubicBezTo>
                    <a:pt x="4" y="25"/>
                    <a:pt x="0" y="23"/>
                    <a:pt x="0" y="18"/>
                  </a:cubicBezTo>
                  <a:cubicBezTo>
                    <a:pt x="0" y="10"/>
                    <a:pt x="8" y="9"/>
                    <a:pt x="12" y="9"/>
                  </a:cubicBezTo>
                  <a:cubicBezTo>
                    <a:pt x="14" y="9"/>
                    <a:pt x="15" y="10"/>
                    <a:pt x="16" y="10"/>
                  </a:cubicBezTo>
                  <a:cubicBezTo>
                    <a:pt x="16" y="7"/>
                    <a:pt x="14" y="6"/>
                    <a:pt x="11" y="6"/>
                  </a:cubicBezTo>
                  <a:cubicBezTo>
                    <a:pt x="8" y="6"/>
                    <a:pt x="6" y="6"/>
                    <a:pt x="3" y="7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6" y="1"/>
                    <a:pt x="9" y="0"/>
                    <a:pt x="13" y="0"/>
                  </a:cubicBezTo>
                  <a:cubicBezTo>
                    <a:pt x="19" y="0"/>
                    <a:pt x="24" y="3"/>
                    <a:pt x="24" y="10"/>
                  </a:cubicBezTo>
                  <a:cubicBezTo>
                    <a:pt x="24" y="19"/>
                    <a:pt x="24" y="19"/>
                    <a:pt x="24" y="19"/>
                  </a:cubicBezTo>
                  <a:cubicBezTo>
                    <a:pt x="24" y="21"/>
                    <a:pt x="24" y="23"/>
                    <a:pt x="24" y="25"/>
                  </a:cubicBezTo>
                  <a:lnTo>
                    <a:pt x="17" y="25"/>
                  </a:lnTo>
                  <a:close/>
                  <a:moveTo>
                    <a:pt x="11" y="20"/>
                  </a:moveTo>
                  <a:cubicBezTo>
                    <a:pt x="14" y="20"/>
                    <a:pt x="16" y="17"/>
                    <a:pt x="16" y="14"/>
                  </a:cubicBezTo>
                  <a:cubicBezTo>
                    <a:pt x="15" y="14"/>
                    <a:pt x="14" y="14"/>
                    <a:pt x="13" y="14"/>
                  </a:cubicBezTo>
                  <a:cubicBezTo>
                    <a:pt x="10" y="14"/>
                    <a:pt x="8" y="15"/>
                    <a:pt x="8" y="17"/>
                  </a:cubicBezTo>
                  <a:cubicBezTo>
                    <a:pt x="8" y="19"/>
                    <a:pt x="9" y="20"/>
                    <a:pt x="11" y="2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26" name="Freeform 1448"/>
            <p:cNvSpPr>
              <a:spLocks/>
            </p:cNvSpPr>
            <p:nvPr userDrawn="1"/>
          </p:nvSpPr>
          <p:spPr bwMode="auto">
            <a:xfrm>
              <a:off x="1188" y="349"/>
              <a:ext cx="50" cy="52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7" y="1"/>
                </a:cxn>
                <a:cxn ang="0">
                  <a:pos x="7" y="5"/>
                </a:cxn>
                <a:cxn ang="0">
                  <a:pos x="7" y="5"/>
                </a:cxn>
                <a:cxn ang="0">
                  <a:pos x="16" y="0"/>
                </a:cxn>
                <a:cxn ang="0">
                  <a:pos x="25" y="10"/>
                </a:cxn>
                <a:cxn ang="0">
                  <a:pos x="25" y="25"/>
                </a:cxn>
                <a:cxn ang="0">
                  <a:pos x="17" y="25"/>
                </a:cxn>
                <a:cxn ang="0">
                  <a:pos x="17" y="13"/>
                </a:cxn>
                <a:cxn ang="0">
                  <a:pos x="13" y="7"/>
                </a:cxn>
                <a:cxn ang="0">
                  <a:pos x="8" y="14"/>
                </a:cxn>
                <a:cxn ang="0">
                  <a:pos x="8" y="25"/>
                </a:cxn>
                <a:cxn ang="0">
                  <a:pos x="0" y="25"/>
                </a:cxn>
                <a:cxn ang="0">
                  <a:pos x="0" y="1"/>
                </a:cxn>
              </a:cxnLst>
              <a:rect l="0" t="0" r="r" b="b"/>
              <a:pathLst>
                <a:path w="25" h="25">
                  <a:moveTo>
                    <a:pt x="0" y="1"/>
                  </a:moveTo>
                  <a:cubicBezTo>
                    <a:pt x="7" y="1"/>
                    <a:pt x="7" y="1"/>
                    <a:pt x="7" y="1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9" y="2"/>
                    <a:pt x="12" y="0"/>
                    <a:pt x="16" y="0"/>
                  </a:cubicBezTo>
                  <a:cubicBezTo>
                    <a:pt x="23" y="0"/>
                    <a:pt x="25" y="5"/>
                    <a:pt x="25" y="10"/>
                  </a:cubicBezTo>
                  <a:cubicBezTo>
                    <a:pt x="25" y="25"/>
                    <a:pt x="25" y="25"/>
                    <a:pt x="25" y="25"/>
                  </a:cubicBezTo>
                  <a:cubicBezTo>
                    <a:pt x="17" y="25"/>
                    <a:pt x="17" y="25"/>
                    <a:pt x="17" y="25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7" y="9"/>
                    <a:pt x="15" y="7"/>
                    <a:pt x="13" y="7"/>
                  </a:cubicBezTo>
                  <a:cubicBezTo>
                    <a:pt x="10" y="7"/>
                    <a:pt x="8" y="9"/>
                    <a:pt x="8" y="14"/>
                  </a:cubicBezTo>
                  <a:cubicBezTo>
                    <a:pt x="8" y="25"/>
                    <a:pt x="8" y="25"/>
                    <a:pt x="8" y="25"/>
                  </a:cubicBezTo>
                  <a:cubicBezTo>
                    <a:pt x="0" y="25"/>
                    <a:pt x="0" y="25"/>
                    <a:pt x="0" y="25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27" name="Freeform 1449"/>
            <p:cNvSpPr>
              <a:spLocks/>
            </p:cNvSpPr>
            <p:nvPr userDrawn="1"/>
          </p:nvSpPr>
          <p:spPr bwMode="auto">
            <a:xfrm>
              <a:off x="1246" y="349"/>
              <a:ext cx="40" cy="52"/>
            </a:xfrm>
            <a:custGeom>
              <a:avLst/>
              <a:gdLst/>
              <a:ahLst/>
              <a:cxnLst>
                <a:cxn ang="0">
                  <a:pos x="19" y="8"/>
                </a:cxn>
                <a:cxn ang="0">
                  <a:pos x="14" y="6"/>
                </a:cxn>
                <a:cxn ang="0">
                  <a:pos x="8" y="13"/>
                </a:cxn>
                <a:cxn ang="0">
                  <a:pos x="15" y="19"/>
                </a:cxn>
                <a:cxn ang="0">
                  <a:pos x="20" y="18"/>
                </a:cxn>
                <a:cxn ang="0">
                  <a:pos x="20" y="24"/>
                </a:cxn>
                <a:cxn ang="0">
                  <a:pos x="13" y="25"/>
                </a:cxn>
                <a:cxn ang="0">
                  <a:pos x="0" y="13"/>
                </a:cxn>
                <a:cxn ang="0">
                  <a:pos x="13" y="0"/>
                </a:cxn>
                <a:cxn ang="0">
                  <a:pos x="20" y="1"/>
                </a:cxn>
                <a:cxn ang="0">
                  <a:pos x="19" y="8"/>
                </a:cxn>
              </a:cxnLst>
              <a:rect l="0" t="0" r="r" b="b"/>
              <a:pathLst>
                <a:path w="20" h="25">
                  <a:moveTo>
                    <a:pt x="19" y="8"/>
                  </a:moveTo>
                  <a:cubicBezTo>
                    <a:pt x="18" y="7"/>
                    <a:pt x="16" y="6"/>
                    <a:pt x="14" y="6"/>
                  </a:cubicBezTo>
                  <a:cubicBezTo>
                    <a:pt x="11" y="6"/>
                    <a:pt x="8" y="9"/>
                    <a:pt x="8" y="13"/>
                  </a:cubicBezTo>
                  <a:cubicBezTo>
                    <a:pt x="8" y="17"/>
                    <a:pt x="11" y="19"/>
                    <a:pt x="15" y="19"/>
                  </a:cubicBezTo>
                  <a:cubicBezTo>
                    <a:pt x="17" y="19"/>
                    <a:pt x="19" y="19"/>
                    <a:pt x="20" y="18"/>
                  </a:cubicBezTo>
                  <a:cubicBezTo>
                    <a:pt x="20" y="24"/>
                    <a:pt x="20" y="24"/>
                    <a:pt x="20" y="24"/>
                  </a:cubicBezTo>
                  <a:cubicBezTo>
                    <a:pt x="18" y="25"/>
                    <a:pt x="16" y="25"/>
                    <a:pt x="13" y="25"/>
                  </a:cubicBezTo>
                  <a:cubicBezTo>
                    <a:pt x="6" y="25"/>
                    <a:pt x="0" y="20"/>
                    <a:pt x="0" y="13"/>
                  </a:cubicBezTo>
                  <a:cubicBezTo>
                    <a:pt x="0" y="5"/>
                    <a:pt x="6" y="0"/>
                    <a:pt x="13" y="0"/>
                  </a:cubicBezTo>
                  <a:cubicBezTo>
                    <a:pt x="16" y="0"/>
                    <a:pt x="18" y="1"/>
                    <a:pt x="20" y="1"/>
                  </a:cubicBezTo>
                  <a:lnTo>
                    <a:pt x="19" y="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28" name="Freeform 1450"/>
            <p:cNvSpPr>
              <a:spLocks noEditPoints="1"/>
            </p:cNvSpPr>
            <p:nvPr userDrawn="1"/>
          </p:nvSpPr>
          <p:spPr bwMode="auto">
            <a:xfrm>
              <a:off x="1290" y="349"/>
              <a:ext cx="50" cy="52"/>
            </a:xfrm>
            <a:custGeom>
              <a:avLst/>
              <a:gdLst/>
              <a:ahLst/>
              <a:cxnLst>
                <a:cxn ang="0">
                  <a:pos x="8" y="15"/>
                </a:cxn>
                <a:cxn ang="0">
                  <a:pos x="15" y="20"/>
                </a:cxn>
                <a:cxn ang="0">
                  <a:pos x="23" y="18"/>
                </a:cxn>
                <a:cxn ang="0">
                  <a:pos x="23" y="24"/>
                </a:cxn>
                <a:cxn ang="0">
                  <a:pos x="14" y="25"/>
                </a:cxn>
                <a:cxn ang="0">
                  <a:pos x="0" y="13"/>
                </a:cxn>
                <a:cxn ang="0">
                  <a:pos x="13" y="0"/>
                </a:cxn>
                <a:cxn ang="0">
                  <a:pos x="25" y="14"/>
                </a:cxn>
                <a:cxn ang="0">
                  <a:pos x="25" y="15"/>
                </a:cxn>
                <a:cxn ang="0">
                  <a:pos x="8" y="15"/>
                </a:cxn>
                <a:cxn ang="0">
                  <a:pos x="17" y="10"/>
                </a:cxn>
                <a:cxn ang="0">
                  <a:pos x="13" y="5"/>
                </a:cxn>
                <a:cxn ang="0">
                  <a:pos x="8" y="10"/>
                </a:cxn>
                <a:cxn ang="0">
                  <a:pos x="17" y="10"/>
                </a:cxn>
              </a:cxnLst>
              <a:rect l="0" t="0" r="r" b="b"/>
              <a:pathLst>
                <a:path w="25" h="25">
                  <a:moveTo>
                    <a:pt x="8" y="15"/>
                  </a:moveTo>
                  <a:cubicBezTo>
                    <a:pt x="9" y="18"/>
                    <a:pt x="11" y="20"/>
                    <a:pt x="15" y="20"/>
                  </a:cubicBezTo>
                  <a:cubicBezTo>
                    <a:pt x="18" y="20"/>
                    <a:pt x="20" y="19"/>
                    <a:pt x="23" y="18"/>
                  </a:cubicBezTo>
                  <a:cubicBezTo>
                    <a:pt x="23" y="24"/>
                    <a:pt x="23" y="24"/>
                    <a:pt x="23" y="24"/>
                  </a:cubicBezTo>
                  <a:cubicBezTo>
                    <a:pt x="20" y="25"/>
                    <a:pt x="17" y="25"/>
                    <a:pt x="14" y="25"/>
                  </a:cubicBezTo>
                  <a:cubicBezTo>
                    <a:pt x="6" y="25"/>
                    <a:pt x="0" y="20"/>
                    <a:pt x="0" y="13"/>
                  </a:cubicBezTo>
                  <a:cubicBezTo>
                    <a:pt x="0" y="5"/>
                    <a:pt x="5" y="0"/>
                    <a:pt x="13" y="0"/>
                  </a:cubicBezTo>
                  <a:cubicBezTo>
                    <a:pt x="22" y="0"/>
                    <a:pt x="25" y="6"/>
                    <a:pt x="25" y="14"/>
                  </a:cubicBezTo>
                  <a:cubicBezTo>
                    <a:pt x="25" y="15"/>
                    <a:pt x="25" y="15"/>
                    <a:pt x="25" y="15"/>
                  </a:cubicBezTo>
                  <a:lnTo>
                    <a:pt x="8" y="15"/>
                  </a:lnTo>
                  <a:close/>
                  <a:moveTo>
                    <a:pt x="17" y="10"/>
                  </a:moveTo>
                  <a:cubicBezTo>
                    <a:pt x="17" y="8"/>
                    <a:pt x="16" y="5"/>
                    <a:pt x="13" y="5"/>
                  </a:cubicBezTo>
                  <a:cubicBezTo>
                    <a:pt x="10" y="5"/>
                    <a:pt x="8" y="8"/>
                    <a:pt x="8" y="10"/>
                  </a:cubicBezTo>
                  <a:lnTo>
                    <a:pt x="17" y="1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29" name="Freeform 1451"/>
            <p:cNvSpPr>
              <a:spLocks/>
            </p:cNvSpPr>
            <p:nvPr userDrawn="1"/>
          </p:nvSpPr>
          <p:spPr bwMode="auto">
            <a:xfrm>
              <a:off x="1372" y="332"/>
              <a:ext cx="56" cy="68"/>
            </a:xfrm>
            <a:custGeom>
              <a:avLst/>
              <a:gdLst/>
              <a:ahLst/>
              <a:cxnLst>
                <a:cxn ang="0">
                  <a:pos x="28" y="32"/>
                </a:cxn>
                <a:cxn ang="0">
                  <a:pos x="19" y="33"/>
                </a:cxn>
                <a:cxn ang="0">
                  <a:pos x="0" y="17"/>
                </a:cxn>
                <a:cxn ang="0">
                  <a:pos x="19" y="0"/>
                </a:cxn>
                <a:cxn ang="0">
                  <a:pos x="28" y="2"/>
                </a:cxn>
                <a:cxn ang="0">
                  <a:pos x="27" y="9"/>
                </a:cxn>
                <a:cxn ang="0">
                  <a:pos x="19" y="6"/>
                </a:cxn>
                <a:cxn ang="0">
                  <a:pos x="9" y="17"/>
                </a:cxn>
                <a:cxn ang="0">
                  <a:pos x="20" y="27"/>
                </a:cxn>
                <a:cxn ang="0">
                  <a:pos x="28" y="25"/>
                </a:cxn>
                <a:cxn ang="0">
                  <a:pos x="28" y="32"/>
                </a:cxn>
              </a:cxnLst>
              <a:rect l="0" t="0" r="r" b="b"/>
              <a:pathLst>
                <a:path w="28" h="33">
                  <a:moveTo>
                    <a:pt x="28" y="32"/>
                  </a:moveTo>
                  <a:cubicBezTo>
                    <a:pt x="26" y="32"/>
                    <a:pt x="23" y="33"/>
                    <a:pt x="19" y="33"/>
                  </a:cubicBezTo>
                  <a:cubicBezTo>
                    <a:pt x="10" y="33"/>
                    <a:pt x="0" y="29"/>
                    <a:pt x="0" y="17"/>
                  </a:cubicBezTo>
                  <a:cubicBezTo>
                    <a:pt x="0" y="6"/>
                    <a:pt x="8" y="0"/>
                    <a:pt x="19" y="0"/>
                  </a:cubicBezTo>
                  <a:cubicBezTo>
                    <a:pt x="22" y="0"/>
                    <a:pt x="25" y="1"/>
                    <a:pt x="28" y="2"/>
                  </a:cubicBezTo>
                  <a:cubicBezTo>
                    <a:pt x="27" y="9"/>
                    <a:pt x="27" y="9"/>
                    <a:pt x="27" y="9"/>
                  </a:cubicBezTo>
                  <a:cubicBezTo>
                    <a:pt x="25" y="7"/>
                    <a:pt x="22" y="6"/>
                    <a:pt x="19" y="6"/>
                  </a:cubicBezTo>
                  <a:cubicBezTo>
                    <a:pt x="13" y="6"/>
                    <a:pt x="9" y="11"/>
                    <a:pt x="9" y="17"/>
                  </a:cubicBezTo>
                  <a:cubicBezTo>
                    <a:pt x="9" y="23"/>
                    <a:pt x="13" y="27"/>
                    <a:pt x="20" y="27"/>
                  </a:cubicBezTo>
                  <a:cubicBezTo>
                    <a:pt x="22" y="27"/>
                    <a:pt x="25" y="26"/>
                    <a:pt x="28" y="25"/>
                  </a:cubicBezTo>
                  <a:lnTo>
                    <a:pt x="28" y="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30" name="Freeform 1452"/>
            <p:cNvSpPr>
              <a:spLocks noEditPoints="1"/>
            </p:cNvSpPr>
            <p:nvPr userDrawn="1"/>
          </p:nvSpPr>
          <p:spPr bwMode="auto">
            <a:xfrm>
              <a:off x="1432" y="349"/>
              <a:ext cx="57" cy="52"/>
            </a:xfrm>
            <a:custGeom>
              <a:avLst/>
              <a:gdLst/>
              <a:ahLst/>
              <a:cxnLst>
                <a:cxn ang="0">
                  <a:pos x="0" y="13"/>
                </a:cxn>
                <a:cxn ang="0">
                  <a:pos x="14" y="0"/>
                </a:cxn>
                <a:cxn ang="0">
                  <a:pos x="28" y="13"/>
                </a:cxn>
                <a:cxn ang="0">
                  <a:pos x="14" y="25"/>
                </a:cxn>
                <a:cxn ang="0">
                  <a:pos x="0" y="13"/>
                </a:cxn>
                <a:cxn ang="0">
                  <a:pos x="19" y="13"/>
                </a:cxn>
                <a:cxn ang="0">
                  <a:pos x="14" y="6"/>
                </a:cxn>
                <a:cxn ang="0">
                  <a:pos x="8" y="13"/>
                </a:cxn>
                <a:cxn ang="0">
                  <a:pos x="14" y="19"/>
                </a:cxn>
                <a:cxn ang="0">
                  <a:pos x="19" y="13"/>
                </a:cxn>
              </a:cxnLst>
              <a:rect l="0" t="0" r="r" b="b"/>
              <a:pathLst>
                <a:path w="28" h="25">
                  <a:moveTo>
                    <a:pt x="0" y="13"/>
                  </a:moveTo>
                  <a:cubicBezTo>
                    <a:pt x="0" y="5"/>
                    <a:pt x="6" y="0"/>
                    <a:pt x="14" y="0"/>
                  </a:cubicBezTo>
                  <a:cubicBezTo>
                    <a:pt x="22" y="0"/>
                    <a:pt x="28" y="5"/>
                    <a:pt x="28" y="13"/>
                  </a:cubicBezTo>
                  <a:cubicBezTo>
                    <a:pt x="28" y="20"/>
                    <a:pt x="22" y="25"/>
                    <a:pt x="14" y="25"/>
                  </a:cubicBezTo>
                  <a:cubicBezTo>
                    <a:pt x="6" y="25"/>
                    <a:pt x="0" y="20"/>
                    <a:pt x="0" y="13"/>
                  </a:cubicBezTo>
                  <a:close/>
                  <a:moveTo>
                    <a:pt x="19" y="13"/>
                  </a:moveTo>
                  <a:cubicBezTo>
                    <a:pt x="19" y="9"/>
                    <a:pt x="18" y="6"/>
                    <a:pt x="14" y="6"/>
                  </a:cubicBezTo>
                  <a:cubicBezTo>
                    <a:pt x="10" y="6"/>
                    <a:pt x="8" y="9"/>
                    <a:pt x="8" y="13"/>
                  </a:cubicBezTo>
                  <a:cubicBezTo>
                    <a:pt x="8" y="16"/>
                    <a:pt x="10" y="19"/>
                    <a:pt x="14" y="19"/>
                  </a:cubicBezTo>
                  <a:cubicBezTo>
                    <a:pt x="18" y="19"/>
                    <a:pt x="19" y="16"/>
                    <a:pt x="19" y="1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31" name="Freeform 1453"/>
            <p:cNvSpPr>
              <a:spLocks/>
            </p:cNvSpPr>
            <p:nvPr userDrawn="1"/>
          </p:nvSpPr>
          <p:spPr bwMode="auto">
            <a:xfrm>
              <a:off x="1495" y="349"/>
              <a:ext cx="34" cy="52"/>
            </a:xfrm>
            <a:custGeom>
              <a:avLst/>
              <a:gdLst/>
              <a:ahLst/>
              <a:cxnLst>
                <a:cxn ang="0">
                  <a:pos x="17" y="7"/>
                </a:cxn>
                <a:cxn ang="0">
                  <a:pos x="14" y="7"/>
                </a:cxn>
                <a:cxn ang="0">
                  <a:pos x="8" y="14"/>
                </a:cxn>
                <a:cxn ang="0">
                  <a:pos x="8" y="25"/>
                </a:cxn>
                <a:cxn ang="0">
                  <a:pos x="0" y="25"/>
                </a:cxn>
                <a:cxn ang="0">
                  <a:pos x="0" y="1"/>
                </a:cxn>
                <a:cxn ang="0">
                  <a:pos x="8" y="1"/>
                </a:cxn>
                <a:cxn ang="0">
                  <a:pos x="8" y="5"/>
                </a:cxn>
                <a:cxn ang="0">
                  <a:pos x="8" y="5"/>
                </a:cxn>
                <a:cxn ang="0">
                  <a:pos x="15" y="0"/>
                </a:cxn>
                <a:cxn ang="0">
                  <a:pos x="17" y="0"/>
                </a:cxn>
                <a:cxn ang="0">
                  <a:pos x="17" y="7"/>
                </a:cxn>
              </a:cxnLst>
              <a:rect l="0" t="0" r="r" b="b"/>
              <a:pathLst>
                <a:path w="17" h="25">
                  <a:moveTo>
                    <a:pt x="17" y="7"/>
                  </a:moveTo>
                  <a:cubicBezTo>
                    <a:pt x="16" y="7"/>
                    <a:pt x="15" y="7"/>
                    <a:pt x="14" y="7"/>
                  </a:cubicBezTo>
                  <a:cubicBezTo>
                    <a:pt x="10" y="7"/>
                    <a:pt x="8" y="10"/>
                    <a:pt x="8" y="14"/>
                  </a:cubicBezTo>
                  <a:cubicBezTo>
                    <a:pt x="8" y="25"/>
                    <a:pt x="8" y="25"/>
                    <a:pt x="8" y="2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9" y="2"/>
                    <a:pt x="11" y="0"/>
                    <a:pt x="15" y="0"/>
                  </a:cubicBezTo>
                  <a:cubicBezTo>
                    <a:pt x="16" y="0"/>
                    <a:pt x="17" y="0"/>
                    <a:pt x="17" y="0"/>
                  </a:cubicBezTo>
                  <a:lnTo>
                    <a:pt x="17" y="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32" name="Freeform 1454"/>
            <p:cNvSpPr>
              <a:spLocks noEditPoints="1"/>
            </p:cNvSpPr>
            <p:nvPr userDrawn="1"/>
          </p:nvSpPr>
          <p:spPr bwMode="auto">
            <a:xfrm>
              <a:off x="1535" y="349"/>
              <a:ext cx="52" cy="68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8" y="1"/>
                </a:cxn>
                <a:cxn ang="0">
                  <a:pos x="8" y="5"/>
                </a:cxn>
                <a:cxn ang="0">
                  <a:pos x="8" y="5"/>
                </a:cxn>
                <a:cxn ang="0">
                  <a:pos x="17" y="0"/>
                </a:cxn>
                <a:cxn ang="0">
                  <a:pos x="27" y="12"/>
                </a:cxn>
                <a:cxn ang="0">
                  <a:pos x="16" y="25"/>
                </a:cxn>
                <a:cxn ang="0">
                  <a:pos x="8" y="21"/>
                </a:cxn>
                <a:cxn ang="0">
                  <a:pos x="8" y="21"/>
                </a:cxn>
                <a:cxn ang="0">
                  <a:pos x="8" y="34"/>
                </a:cxn>
                <a:cxn ang="0">
                  <a:pos x="0" y="34"/>
                </a:cxn>
                <a:cxn ang="0">
                  <a:pos x="0" y="1"/>
                </a:cxn>
                <a:cxn ang="0">
                  <a:pos x="13" y="6"/>
                </a:cxn>
                <a:cxn ang="0">
                  <a:pos x="8" y="13"/>
                </a:cxn>
                <a:cxn ang="0">
                  <a:pos x="13" y="19"/>
                </a:cxn>
                <a:cxn ang="0">
                  <a:pos x="18" y="12"/>
                </a:cxn>
                <a:cxn ang="0">
                  <a:pos x="13" y="6"/>
                </a:cxn>
              </a:cxnLst>
              <a:rect l="0" t="0" r="r" b="b"/>
              <a:pathLst>
                <a:path w="27" h="34">
                  <a:moveTo>
                    <a:pt x="0" y="1"/>
                  </a:moveTo>
                  <a:cubicBezTo>
                    <a:pt x="8" y="1"/>
                    <a:pt x="8" y="1"/>
                    <a:pt x="8" y="1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9" y="2"/>
                    <a:pt x="13" y="0"/>
                    <a:pt x="17" y="0"/>
                  </a:cubicBezTo>
                  <a:cubicBezTo>
                    <a:pt x="23" y="0"/>
                    <a:pt x="27" y="6"/>
                    <a:pt x="27" y="12"/>
                  </a:cubicBezTo>
                  <a:cubicBezTo>
                    <a:pt x="27" y="19"/>
                    <a:pt x="23" y="25"/>
                    <a:pt x="16" y="25"/>
                  </a:cubicBezTo>
                  <a:cubicBezTo>
                    <a:pt x="13" y="25"/>
                    <a:pt x="10" y="24"/>
                    <a:pt x="8" y="21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8" y="34"/>
                    <a:pt x="8" y="34"/>
                    <a:pt x="8" y="34"/>
                  </a:cubicBezTo>
                  <a:cubicBezTo>
                    <a:pt x="0" y="34"/>
                    <a:pt x="0" y="34"/>
                    <a:pt x="0" y="34"/>
                  </a:cubicBezTo>
                  <a:lnTo>
                    <a:pt x="0" y="1"/>
                  </a:lnTo>
                  <a:close/>
                  <a:moveTo>
                    <a:pt x="13" y="6"/>
                  </a:moveTo>
                  <a:cubicBezTo>
                    <a:pt x="10" y="6"/>
                    <a:pt x="8" y="9"/>
                    <a:pt x="8" y="13"/>
                  </a:cubicBezTo>
                  <a:cubicBezTo>
                    <a:pt x="8" y="16"/>
                    <a:pt x="11" y="19"/>
                    <a:pt x="13" y="19"/>
                  </a:cubicBezTo>
                  <a:cubicBezTo>
                    <a:pt x="16" y="19"/>
                    <a:pt x="18" y="16"/>
                    <a:pt x="18" y="12"/>
                  </a:cubicBezTo>
                  <a:cubicBezTo>
                    <a:pt x="18" y="9"/>
                    <a:pt x="17" y="6"/>
                    <a:pt x="13" y="6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33" name="Freeform 1455"/>
            <p:cNvSpPr>
              <a:spLocks noEditPoints="1"/>
            </p:cNvSpPr>
            <p:nvPr userDrawn="1"/>
          </p:nvSpPr>
          <p:spPr bwMode="auto">
            <a:xfrm>
              <a:off x="1593" y="349"/>
              <a:ext cx="56" cy="52"/>
            </a:xfrm>
            <a:custGeom>
              <a:avLst/>
              <a:gdLst/>
              <a:ahLst/>
              <a:cxnLst>
                <a:cxn ang="0">
                  <a:pos x="0" y="13"/>
                </a:cxn>
                <a:cxn ang="0">
                  <a:pos x="14" y="0"/>
                </a:cxn>
                <a:cxn ang="0">
                  <a:pos x="28" y="13"/>
                </a:cxn>
                <a:cxn ang="0">
                  <a:pos x="14" y="25"/>
                </a:cxn>
                <a:cxn ang="0">
                  <a:pos x="0" y="13"/>
                </a:cxn>
                <a:cxn ang="0">
                  <a:pos x="19" y="13"/>
                </a:cxn>
                <a:cxn ang="0">
                  <a:pos x="14" y="6"/>
                </a:cxn>
                <a:cxn ang="0">
                  <a:pos x="9" y="13"/>
                </a:cxn>
                <a:cxn ang="0">
                  <a:pos x="14" y="19"/>
                </a:cxn>
                <a:cxn ang="0">
                  <a:pos x="19" y="13"/>
                </a:cxn>
              </a:cxnLst>
              <a:rect l="0" t="0" r="r" b="b"/>
              <a:pathLst>
                <a:path w="28" h="25">
                  <a:moveTo>
                    <a:pt x="0" y="13"/>
                  </a:moveTo>
                  <a:cubicBezTo>
                    <a:pt x="0" y="5"/>
                    <a:pt x="6" y="0"/>
                    <a:pt x="14" y="0"/>
                  </a:cubicBezTo>
                  <a:cubicBezTo>
                    <a:pt x="22" y="0"/>
                    <a:pt x="28" y="5"/>
                    <a:pt x="28" y="13"/>
                  </a:cubicBezTo>
                  <a:cubicBezTo>
                    <a:pt x="28" y="20"/>
                    <a:pt x="22" y="25"/>
                    <a:pt x="14" y="25"/>
                  </a:cubicBezTo>
                  <a:cubicBezTo>
                    <a:pt x="6" y="25"/>
                    <a:pt x="0" y="20"/>
                    <a:pt x="0" y="13"/>
                  </a:cubicBezTo>
                  <a:close/>
                  <a:moveTo>
                    <a:pt x="19" y="13"/>
                  </a:moveTo>
                  <a:cubicBezTo>
                    <a:pt x="19" y="9"/>
                    <a:pt x="18" y="6"/>
                    <a:pt x="14" y="6"/>
                  </a:cubicBezTo>
                  <a:cubicBezTo>
                    <a:pt x="10" y="6"/>
                    <a:pt x="9" y="9"/>
                    <a:pt x="9" y="13"/>
                  </a:cubicBezTo>
                  <a:cubicBezTo>
                    <a:pt x="9" y="16"/>
                    <a:pt x="10" y="19"/>
                    <a:pt x="14" y="19"/>
                  </a:cubicBezTo>
                  <a:cubicBezTo>
                    <a:pt x="18" y="19"/>
                    <a:pt x="19" y="16"/>
                    <a:pt x="19" y="1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34" name="Freeform 1456"/>
            <p:cNvSpPr>
              <a:spLocks/>
            </p:cNvSpPr>
            <p:nvPr userDrawn="1"/>
          </p:nvSpPr>
          <p:spPr bwMode="auto">
            <a:xfrm>
              <a:off x="1655" y="349"/>
              <a:ext cx="36" cy="52"/>
            </a:xfrm>
            <a:custGeom>
              <a:avLst/>
              <a:gdLst/>
              <a:ahLst/>
              <a:cxnLst>
                <a:cxn ang="0">
                  <a:pos x="17" y="7"/>
                </a:cxn>
                <a:cxn ang="0">
                  <a:pos x="15" y="7"/>
                </a:cxn>
                <a:cxn ang="0">
                  <a:pos x="9" y="14"/>
                </a:cxn>
                <a:cxn ang="0">
                  <a:pos x="9" y="25"/>
                </a:cxn>
                <a:cxn ang="0">
                  <a:pos x="0" y="25"/>
                </a:cxn>
                <a:cxn ang="0">
                  <a:pos x="0" y="1"/>
                </a:cxn>
                <a:cxn ang="0">
                  <a:pos x="8" y="1"/>
                </a:cxn>
                <a:cxn ang="0">
                  <a:pos x="8" y="5"/>
                </a:cxn>
                <a:cxn ang="0">
                  <a:pos x="8" y="5"/>
                </a:cxn>
                <a:cxn ang="0">
                  <a:pos x="15" y="0"/>
                </a:cxn>
                <a:cxn ang="0">
                  <a:pos x="18" y="0"/>
                </a:cxn>
                <a:cxn ang="0">
                  <a:pos x="17" y="7"/>
                </a:cxn>
              </a:cxnLst>
              <a:rect l="0" t="0" r="r" b="b"/>
              <a:pathLst>
                <a:path w="18" h="25">
                  <a:moveTo>
                    <a:pt x="17" y="7"/>
                  </a:moveTo>
                  <a:cubicBezTo>
                    <a:pt x="16" y="7"/>
                    <a:pt x="16" y="7"/>
                    <a:pt x="15" y="7"/>
                  </a:cubicBezTo>
                  <a:cubicBezTo>
                    <a:pt x="11" y="7"/>
                    <a:pt x="9" y="10"/>
                    <a:pt x="9" y="14"/>
                  </a:cubicBezTo>
                  <a:cubicBezTo>
                    <a:pt x="9" y="25"/>
                    <a:pt x="9" y="25"/>
                    <a:pt x="9" y="2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9" y="2"/>
                    <a:pt x="11" y="0"/>
                    <a:pt x="15" y="0"/>
                  </a:cubicBezTo>
                  <a:cubicBezTo>
                    <a:pt x="16" y="0"/>
                    <a:pt x="17" y="0"/>
                    <a:pt x="18" y="0"/>
                  </a:cubicBezTo>
                  <a:lnTo>
                    <a:pt x="17" y="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35" name="Freeform 1457"/>
            <p:cNvSpPr>
              <a:spLocks noEditPoints="1"/>
            </p:cNvSpPr>
            <p:nvPr userDrawn="1"/>
          </p:nvSpPr>
          <p:spPr bwMode="auto">
            <a:xfrm>
              <a:off x="1693" y="349"/>
              <a:ext cx="48" cy="52"/>
            </a:xfrm>
            <a:custGeom>
              <a:avLst/>
              <a:gdLst/>
              <a:ahLst/>
              <a:cxnLst>
                <a:cxn ang="0">
                  <a:pos x="17" y="25"/>
                </a:cxn>
                <a:cxn ang="0">
                  <a:pos x="17" y="21"/>
                </a:cxn>
                <a:cxn ang="0">
                  <a:pos x="16" y="21"/>
                </a:cxn>
                <a:cxn ang="0">
                  <a:pos x="9" y="25"/>
                </a:cxn>
                <a:cxn ang="0">
                  <a:pos x="0" y="18"/>
                </a:cxn>
                <a:cxn ang="0">
                  <a:pos x="12" y="9"/>
                </a:cxn>
                <a:cxn ang="0">
                  <a:pos x="16" y="10"/>
                </a:cxn>
                <a:cxn ang="0">
                  <a:pos x="11" y="6"/>
                </a:cxn>
                <a:cxn ang="0">
                  <a:pos x="3" y="7"/>
                </a:cxn>
                <a:cxn ang="0">
                  <a:pos x="3" y="2"/>
                </a:cxn>
                <a:cxn ang="0">
                  <a:pos x="13" y="0"/>
                </a:cxn>
                <a:cxn ang="0">
                  <a:pos x="24" y="10"/>
                </a:cxn>
                <a:cxn ang="0">
                  <a:pos x="24" y="19"/>
                </a:cxn>
                <a:cxn ang="0">
                  <a:pos x="24" y="25"/>
                </a:cxn>
                <a:cxn ang="0">
                  <a:pos x="17" y="25"/>
                </a:cxn>
                <a:cxn ang="0">
                  <a:pos x="11" y="20"/>
                </a:cxn>
                <a:cxn ang="0">
                  <a:pos x="16" y="14"/>
                </a:cxn>
                <a:cxn ang="0">
                  <a:pos x="13" y="14"/>
                </a:cxn>
                <a:cxn ang="0">
                  <a:pos x="8" y="17"/>
                </a:cxn>
                <a:cxn ang="0">
                  <a:pos x="11" y="20"/>
                </a:cxn>
              </a:cxnLst>
              <a:rect l="0" t="0" r="r" b="b"/>
              <a:pathLst>
                <a:path w="24" h="25">
                  <a:moveTo>
                    <a:pt x="17" y="25"/>
                  </a:moveTo>
                  <a:cubicBezTo>
                    <a:pt x="17" y="23"/>
                    <a:pt x="17" y="22"/>
                    <a:pt x="17" y="21"/>
                  </a:cubicBezTo>
                  <a:cubicBezTo>
                    <a:pt x="16" y="21"/>
                    <a:pt x="16" y="21"/>
                    <a:pt x="16" y="21"/>
                  </a:cubicBezTo>
                  <a:cubicBezTo>
                    <a:pt x="15" y="24"/>
                    <a:pt x="12" y="25"/>
                    <a:pt x="9" y="25"/>
                  </a:cubicBezTo>
                  <a:cubicBezTo>
                    <a:pt x="4" y="25"/>
                    <a:pt x="0" y="23"/>
                    <a:pt x="0" y="18"/>
                  </a:cubicBezTo>
                  <a:cubicBezTo>
                    <a:pt x="0" y="10"/>
                    <a:pt x="8" y="9"/>
                    <a:pt x="12" y="9"/>
                  </a:cubicBezTo>
                  <a:cubicBezTo>
                    <a:pt x="14" y="9"/>
                    <a:pt x="15" y="10"/>
                    <a:pt x="16" y="10"/>
                  </a:cubicBezTo>
                  <a:cubicBezTo>
                    <a:pt x="16" y="7"/>
                    <a:pt x="14" y="6"/>
                    <a:pt x="11" y="6"/>
                  </a:cubicBezTo>
                  <a:cubicBezTo>
                    <a:pt x="8" y="6"/>
                    <a:pt x="5" y="6"/>
                    <a:pt x="3" y="7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6" y="1"/>
                    <a:pt x="9" y="0"/>
                    <a:pt x="13" y="0"/>
                  </a:cubicBezTo>
                  <a:cubicBezTo>
                    <a:pt x="19" y="0"/>
                    <a:pt x="24" y="3"/>
                    <a:pt x="24" y="10"/>
                  </a:cubicBezTo>
                  <a:cubicBezTo>
                    <a:pt x="24" y="19"/>
                    <a:pt x="24" y="19"/>
                    <a:pt x="24" y="19"/>
                  </a:cubicBezTo>
                  <a:cubicBezTo>
                    <a:pt x="24" y="21"/>
                    <a:pt x="24" y="23"/>
                    <a:pt x="24" y="25"/>
                  </a:cubicBezTo>
                  <a:lnTo>
                    <a:pt x="17" y="25"/>
                  </a:lnTo>
                  <a:close/>
                  <a:moveTo>
                    <a:pt x="11" y="20"/>
                  </a:moveTo>
                  <a:cubicBezTo>
                    <a:pt x="14" y="20"/>
                    <a:pt x="16" y="17"/>
                    <a:pt x="16" y="14"/>
                  </a:cubicBezTo>
                  <a:cubicBezTo>
                    <a:pt x="15" y="14"/>
                    <a:pt x="14" y="14"/>
                    <a:pt x="13" y="14"/>
                  </a:cubicBezTo>
                  <a:cubicBezTo>
                    <a:pt x="10" y="14"/>
                    <a:pt x="8" y="15"/>
                    <a:pt x="8" y="17"/>
                  </a:cubicBezTo>
                  <a:cubicBezTo>
                    <a:pt x="8" y="19"/>
                    <a:pt x="9" y="20"/>
                    <a:pt x="11" y="2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36" name="Freeform 1458"/>
            <p:cNvSpPr>
              <a:spLocks/>
            </p:cNvSpPr>
            <p:nvPr userDrawn="1"/>
          </p:nvSpPr>
          <p:spPr bwMode="auto">
            <a:xfrm>
              <a:off x="1747" y="334"/>
              <a:ext cx="38" cy="65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4" y="8"/>
                </a:cxn>
                <a:cxn ang="0">
                  <a:pos x="4" y="2"/>
                </a:cxn>
                <a:cxn ang="0">
                  <a:pos x="12" y="0"/>
                </a:cxn>
                <a:cxn ang="0">
                  <a:pos x="12" y="8"/>
                </a:cxn>
                <a:cxn ang="0">
                  <a:pos x="18" y="8"/>
                </a:cxn>
                <a:cxn ang="0">
                  <a:pos x="18" y="13"/>
                </a:cxn>
                <a:cxn ang="0">
                  <a:pos x="12" y="13"/>
                </a:cxn>
                <a:cxn ang="0">
                  <a:pos x="12" y="22"/>
                </a:cxn>
                <a:cxn ang="0">
                  <a:pos x="16" y="27"/>
                </a:cxn>
                <a:cxn ang="0">
                  <a:pos x="18" y="26"/>
                </a:cxn>
                <a:cxn ang="0">
                  <a:pos x="19" y="32"/>
                </a:cxn>
                <a:cxn ang="0">
                  <a:pos x="13" y="32"/>
                </a:cxn>
                <a:cxn ang="0">
                  <a:pos x="4" y="23"/>
                </a:cxn>
                <a:cxn ang="0">
                  <a:pos x="4" y="13"/>
                </a:cxn>
                <a:cxn ang="0">
                  <a:pos x="0" y="13"/>
                </a:cxn>
                <a:cxn ang="0">
                  <a:pos x="0" y="8"/>
                </a:cxn>
              </a:cxnLst>
              <a:rect l="0" t="0" r="r" b="b"/>
              <a:pathLst>
                <a:path w="19" h="32">
                  <a:moveTo>
                    <a:pt x="0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5"/>
                    <a:pt x="13" y="27"/>
                    <a:pt x="16" y="27"/>
                  </a:cubicBezTo>
                  <a:cubicBezTo>
                    <a:pt x="17" y="27"/>
                    <a:pt x="17" y="26"/>
                    <a:pt x="18" y="26"/>
                  </a:cubicBezTo>
                  <a:cubicBezTo>
                    <a:pt x="19" y="32"/>
                    <a:pt x="19" y="32"/>
                    <a:pt x="19" y="32"/>
                  </a:cubicBezTo>
                  <a:cubicBezTo>
                    <a:pt x="17" y="32"/>
                    <a:pt x="15" y="32"/>
                    <a:pt x="13" y="32"/>
                  </a:cubicBezTo>
                  <a:cubicBezTo>
                    <a:pt x="6" y="32"/>
                    <a:pt x="4" y="29"/>
                    <a:pt x="4" y="23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0" y="13"/>
                    <a:pt x="0" y="13"/>
                    <a:pt x="0" y="13"/>
                  </a:cubicBezTo>
                  <a:lnTo>
                    <a:pt x="0" y="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37" name="Freeform 1459"/>
            <p:cNvSpPr>
              <a:spLocks noEditPoints="1"/>
            </p:cNvSpPr>
            <p:nvPr userDrawn="1"/>
          </p:nvSpPr>
          <p:spPr bwMode="auto">
            <a:xfrm>
              <a:off x="1791" y="330"/>
              <a:ext cx="18" cy="69"/>
            </a:xfrm>
            <a:custGeom>
              <a:avLst/>
              <a:gdLst/>
              <a:ahLst/>
              <a:cxnLst>
                <a:cxn ang="0">
                  <a:pos x="18" y="13"/>
                </a:cxn>
                <a:cxn ang="0">
                  <a:pos x="0" y="13"/>
                </a:cxn>
                <a:cxn ang="0">
                  <a:pos x="0" y="0"/>
                </a:cxn>
                <a:cxn ang="0">
                  <a:pos x="18" y="0"/>
                </a:cxn>
                <a:cxn ang="0">
                  <a:pos x="18" y="13"/>
                </a:cxn>
                <a:cxn ang="0">
                  <a:pos x="0" y="21"/>
                </a:cxn>
                <a:cxn ang="0">
                  <a:pos x="18" y="21"/>
                </a:cxn>
                <a:cxn ang="0">
                  <a:pos x="18" y="69"/>
                </a:cxn>
                <a:cxn ang="0">
                  <a:pos x="0" y="69"/>
                </a:cxn>
                <a:cxn ang="0">
                  <a:pos x="0" y="21"/>
                </a:cxn>
              </a:cxnLst>
              <a:rect l="0" t="0" r="r" b="b"/>
              <a:pathLst>
                <a:path w="18" h="69">
                  <a:moveTo>
                    <a:pt x="18" y="13"/>
                  </a:moveTo>
                  <a:lnTo>
                    <a:pt x="0" y="13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13"/>
                  </a:lnTo>
                  <a:close/>
                  <a:moveTo>
                    <a:pt x="0" y="21"/>
                  </a:moveTo>
                  <a:lnTo>
                    <a:pt x="18" y="21"/>
                  </a:lnTo>
                  <a:lnTo>
                    <a:pt x="18" y="69"/>
                  </a:lnTo>
                  <a:lnTo>
                    <a:pt x="0" y="69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38" name="Freeform 1460"/>
            <p:cNvSpPr>
              <a:spLocks noEditPoints="1"/>
            </p:cNvSpPr>
            <p:nvPr userDrawn="1"/>
          </p:nvSpPr>
          <p:spPr bwMode="auto">
            <a:xfrm>
              <a:off x="1817" y="349"/>
              <a:ext cx="56" cy="52"/>
            </a:xfrm>
            <a:custGeom>
              <a:avLst/>
              <a:gdLst/>
              <a:ahLst/>
              <a:cxnLst>
                <a:cxn ang="0">
                  <a:pos x="0" y="13"/>
                </a:cxn>
                <a:cxn ang="0">
                  <a:pos x="14" y="0"/>
                </a:cxn>
                <a:cxn ang="0">
                  <a:pos x="28" y="13"/>
                </a:cxn>
                <a:cxn ang="0">
                  <a:pos x="14" y="25"/>
                </a:cxn>
                <a:cxn ang="0">
                  <a:pos x="0" y="13"/>
                </a:cxn>
                <a:cxn ang="0">
                  <a:pos x="19" y="13"/>
                </a:cxn>
                <a:cxn ang="0">
                  <a:pos x="14" y="6"/>
                </a:cxn>
                <a:cxn ang="0">
                  <a:pos x="9" y="13"/>
                </a:cxn>
                <a:cxn ang="0">
                  <a:pos x="14" y="19"/>
                </a:cxn>
                <a:cxn ang="0">
                  <a:pos x="19" y="13"/>
                </a:cxn>
              </a:cxnLst>
              <a:rect l="0" t="0" r="r" b="b"/>
              <a:pathLst>
                <a:path w="28" h="25">
                  <a:moveTo>
                    <a:pt x="0" y="13"/>
                  </a:moveTo>
                  <a:cubicBezTo>
                    <a:pt x="0" y="5"/>
                    <a:pt x="6" y="0"/>
                    <a:pt x="14" y="0"/>
                  </a:cubicBezTo>
                  <a:cubicBezTo>
                    <a:pt x="22" y="0"/>
                    <a:pt x="28" y="5"/>
                    <a:pt x="28" y="13"/>
                  </a:cubicBezTo>
                  <a:cubicBezTo>
                    <a:pt x="28" y="20"/>
                    <a:pt x="22" y="25"/>
                    <a:pt x="14" y="25"/>
                  </a:cubicBezTo>
                  <a:cubicBezTo>
                    <a:pt x="6" y="25"/>
                    <a:pt x="0" y="20"/>
                    <a:pt x="0" y="13"/>
                  </a:cubicBezTo>
                  <a:close/>
                  <a:moveTo>
                    <a:pt x="19" y="13"/>
                  </a:moveTo>
                  <a:cubicBezTo>
                    <a:pt x="19" y="9"/>
                    <a:pt x="18" y="6"/>
                    <a:pt x="14" y="6"/>
                  </a:cubicBezTo>
                  <a:cubicBezTo>
                    <a:pt x="10" y="6"/>
                    <a:pt x="9" y="9"/>
                    <a:pt x="9" y="13"/>
                  </a:cubicBezTo>
                  <a:cubicBezTo>
                    <a:pt x="9" y="16"/>
                    <a:pt x="10" y="19"/>
                    <a:pt x="14" y="19"/>
                  </a:cubicBezTo>
                  <a:cubicBezTo>
                    <a:pt x="18" y="19"/>
                    <a:pt x="19" y="16"/>
                    <a:pt x="19" y="1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39" name="Freeform 1461"/>
            <p:cNvSpPr>
              <a:spLocks/>
            </p:cNvSpPr>
            <p:nvPr userDrawn="1"/>
          </p:nvSpPr>
          <p:spPr bwMode="auto">
            <a:xfrm>
              <a:off x="1879" y="349"/>
              <a:ext cx="52" cy="52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8" y="1"/>
                </a:cxn>
                <a:cxn ang="0">
                  <a:pos x="8" y="5"/>
                </a:cxn>
                <a:cxn ang="0">
                  <a:pos x="8" y="5"/>
                </a:cxn>
                <a:cxn ang="0">
                  <a:pos x="16" y="0"/>
                </a:cxn>
                <a:cxn ang="0">
                  <a:pos x="26" y="10"/>
                </a:cxn>
                <a:cxn ang="0">
                  <a:pos x="26" y="25"/>
                </a:cxn>
                <a:cxn ang="0">
                  <a:pos x="17" y="25"/>
                </a:cxn>
                <a:cxn ang="0">
                  <a:pos x="17" y="13"/>
                </a:cxn>
                <a:cxn ang="0">
                  <a:pos x="14" y="7"/>
                </a:cxn>
                <a:cxn ang="0">
                  <a:pos x="8" y="14"/>
                </a:cxn>
                <a:cxn ang="0">
                  <a:pos x="8" y="25"/>
                </a:cxn>
                <a:cxn ang="0">
                  <a:pos x="0" y="25"/>
                </a:cxn>
                <a:cxn ang="0">
                  <a:pos x="0" y="1"/>
                </a:cxn>
              </a:cxnLst>
              <a:rect l="0" t="0" r="r" b="b"/>
              <a:pathLst>
                <a:path w="26" h="25">
                  <a:moveTo>
                    <a:pt x="0" y="1"/>
                  </a:moveTo>
                  <a:cubicBezTo>
                    <a:pt x="8" y="1"/>
                    <a:pt x="8" y="1"/>
                    <a:pt x="8" y="1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9" y="2"/>
                    <a:pt x="13" y="0"/>
                    <a:pt x="16" y="0"/>
                  </a:cubicBezTo>
                  <a:cubicBezTo>
                    <a:pt x="23" y="0"/>
                    <a:pt x="26" y="5"/>
                    <a:pt x="26" y="10"/>
                  </a:cubicBezTo>
                  <a:cubicBezTo>
                    <a:pt x="26" y="25"/>
                    <a:pt x="26" y="25"/>
                    <a:pt x="26" y="25"/>
                  </a:cubicBezTo>
                  <a:cubicBezTo>
                    <a:pt x="17" y="25"/>
                    <a:pt x="17" y="25"/>
                    <a:pt x="17" y="25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7" y="9"/>
                    <a:pt x="16" y="7"/>
                    <a:pt x="14" y="7"/>
                  </a:cubicBezTo>
                  <a:cubicBezTo>
                    <a:pt x="10" y="7"/>
                    <a:pt x="8" y="9"/>
                    <a:pt x="8" y="14"/>
                  </a:cubicBezTo>
                  <a:cubicBezTo>
                    <a:pt x="8" y="25"/>
                    <a:pt x="8" y="25"/>
                    <a:pt x="8" y="25"/>
                  </a:cubicBezTo>
                  <a:cubicBezTo>
                    <a:pt x="0" y="25"/>
                    <a:pt x="0" y="25"/>
                    <a:pt x="0" y="25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40" name="Freeform 1462"/>
            <p:cNvSpPr>
              <a:spLocks/>
            </p:cNvSpPr>
            <p:nvPr userDrawn="1"/>
          </p:nvSpPr>
          <p:spPr bwMode="auto">
            <a:xfrm>
              <a:off x="990" y="425"/>
              <a:ext cx="48" cy="38"/>
            </a:xfrm>
            <a:custGeom>
              <a:avLst/>
              <a:gdLst/>
              <a:ahLst/>
              <a:cxnLst>
                <a:cxn ang="0">
                  <a:pos x="38" y="38"/>
                </a:cxn>
                <a:cxn ang="0">
                  <a:pos x="34" y="38"/>
                </a:cxn>
                <a:cxn ang="0">
                  <a:pos x="24" y="4"/>
                </a:cxn>
                <a:cxn ang="0">
                  <a:pos x="24" y="4"/>
                </a:cxn>
                <a:cxn ang="0">
                  <a:pos x="16" y="38"/>
                </a:cxn>
                <a:cxn ang="0">
                  <a:pos x="10" y="38"/>
                </a:cxn>
                <a:cxn ang="0">
                  <a:pos x="0" y="0"/>
                </a:cxn>
                <a:cxn ang="0">
                  <a:pos x="4" y="0"/>
                </a:cxn>
                <a:cxn ang="0">
                  <a:pos x="14" y="34"/>
                </a:cxn>
                <a:cxn ang="0">
                  <a:pos x="14" y="34"/>
                </a:cxn>
                <a:cxn ang="0">
                  <a:pos x="22" y="0"/>
                </a:cxn>
                <a:cxn ang="0">
                  <a:pos x="26" y="0"/>
                </a:cxn>
                <a:cxn ang="0">
                  <a:pos x="36" y="34"/>
                </a:cxn>
                <a:cxn ang="0">
                  <a:pos x="36" y="34"/>
                </a:cxn>
                <a:cxn ang="0">
                  <a:pos x="46" y="0"/>
                </a:cxn>
                <a:cxn ang="0">
                  <a:pos x="48" y="0"/>
                </a:cxn>
                <a:cxn ang="0">
                  <a:pos x="38" y="38"/>
                </a:cxn>
              </a:cxnLst>
              <a:rect l="0" t="0" r="r" b="b"/>
              <a:pathLst>
                <a:path w="48" h="38">
                  <a:moveTo>
                    <a:pt x="38" y="38"/>
                  </a:moveTo>
                  <a:lnTo>
                    <a:pt x="34" y="38"/>
                  </a:lnTo>
                  <a:lnTo>
                    <a:pt x="24" y="4"/>
                  </a:lnTo>
                  <a:lnTo>
                    <a:pt x="24" y="4"/>
                  </a:lnTo>
                  <a:lnTo>
                    <a:pt x="16" y="38"/>
                  </a:lnTo>
                  <a:lnTo>
                    <a:pt x="10" y="38"/>
                  </a:lnTo>
                  <a:lnTo>
                    <a:pt x="0" y="0"/>
                  </a:lnTo>
                  <a:lnTo>
                    <a:pt x="4" y="0"/>
                  </a:lnTo>
                  <a:lnTo>
                    <a:pt x="14" y="34"/>
                  </a:lnTo>
                  <a:lnTo>
                    <a:pt x="14" y="34"/>
                  </a:lnTo>
                  <a:lnTo>
                    <a:pt x="22" y="0"/>
                  </a:lnTo>
                  <a:lnTo>
                    <a:pt x="26" y="0"/>
                  </a:lnTo>
                  <a:lnTo>
                    <a:pt x="36" y="34"/>
                  </a:lnTo>
                  <a:lnTo>
                    <a:pt x="36" y="34"/>
                  </a:lnTo>
                  <a:lnTo>
                    <a:pt x="46" y="0"/>
                  </a:lnTo>
                  <a:lnTo>
                    <a:pt x="48" y="0"/>
                  </a:lnTo>
                  <a:lnTo>
                    <a:pt x="38" y="3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41" name="Freeform 1463"/>
            <p:cNvSpPr>
              <a:spLocks noEditPoints="1"/>
            </p:cNvSpPr>
            <p:nvPr userDrawn="1"/>
          </p:nvSpPr>
          <p:spPr bwMode="auto">
            <a:xfrm>
              <a:off x="1040" y="435"/>
              <a:ext cx="24" cy="28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2" y="7"/>
                </a:cxn>
                <a:cxn ang="0">
                  <a:pos x="6" y="14"/>
                </a:cxn>
                <a:cxn ang="0">
                  <a:pos x="0" y="7"/>
                </a:cxn>
                <a:cxn ang="0">
                  <a:pos x="6" y="0"/>
                </a:cxn>
                <a:cxn ang="0">
                  <a:pos x="6" y="13"/>
                </a:cxn>
                <a:cxn ang="0">
                  <a:pos x="11" y="7"/>
                </a:cxn>
                <a:cxn ang="0">
                  <a:pos x="6" y="1"/>
                </a:cxn>
                <a:cxn ang="0">
                  <a:pos x="2" y="7"/>
                </a:cxn>
                <a:cxn ang="0">
                  <a:pos x="6" y="13"/>
                </a:cxn>
              </a:cxnLst>
              <a:rect l="0" t="0" r="r" b="b"/>
              <a:pathLst>
                <a:path w="12" h="14">
                  <a:moveTo>
                    <a:pt x="6" y="0"/>
                  </a:moveTo>
                  <a:cubicBezTo>
                    <a:pt x="10" y="0"/>
                    <a:pt x="12" y="3"/>
                    <a:pt x="12" y="7"/>
                  </a:cubicBezTo>
                  <a:cubicBezTo>
                    <a:pt x="12" y="11"/>
                    <a:pt x="10" y="14"/>
                    <a:pt x="6" y="14"/>
                  </a:cubicBezTo>
                  <a:cubicBezTo>
                    <a:pt x="2" y="14"/>
                    <a:pt x="0" y="11"/>
                    <a:pt x="0" y="7"/>
                  </a:cubicBezTo>
                  <a:cubicBezTo>
                    <a:pt x="0" y="3"/>
                    <a:pt x="2" y="0"/>
                    <a:pt x="6" y="0"/>
                  </a:cubicBezTo>
                  <a:close/>
                  <a:moveTo>
                    <a:pt x="6" y="13"/>
                  </a:moveTo>
                  <a:cubicBezTo>
                    <a:pt x="9" y="13"/>
                    <a:pt x="11" y="10"/>
                    <a:pt x="11" y="7"/>
                  </a:cubicBezTo>
                  <a:cubicBezTo>
                    <a:pt x="11" y="4"/>
                    <a:pt x="9" y="1"/>
                    <a:pt x="6" y="1"/>
                  </a:cubicBezTo>
                  <a:cubicBezTo>
                    <a:pt x="3" y="1"/>
                    <a:pt x="2" y="4"/>
                    <a:pt x="2" y="7"/>
                  </a:cubicBezTo>
                  <a:cubicBezTo>
                    <a:pt x="2" y="10"/>
                    <a:pt x="3" y="13"/>
                    <a:pt x="6" y="1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42" name="Freeform 1464"/>
            <p:cNvSpPr>
              <a:spLocks/>
            </p:cNvSpPr>
            <p:nvPr userDrawn="1"/>
          </p:nvSpPr>
          <p:spPr bwMode="auto">
            <a:xfrm>
              <a:off x="1070" y="435"/>
              <a:ext cx="12" cy="28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5" y="0"/>
                </a:cxn>
                <a:cxn ang="0">
                  <a:pos x="6" y="0"/>
                </a:cxn>
                <a:cxn ang="0">
                  <a:pos x="6" y="2"/>
                </a:cxn>
                <a:cxn ang="0">
                  <a:pos x="5" y="2"/>
                </a:cxn>
                <a:cxn ang="0">
                  <a:pos x="2" y="7"/>
                </a:cxn>
                <a:cxn ang="0">
                  <a:pos x="2" y="14"/>
                </a:cxn>
                <a:cxn ang="0">
                  <a:pos x="0" y="14"/>
                </a:cxn>
                <a:cxn ang="0">
                  <a:pos x="0" y="3"/>
                </a:cxn>
              </a:cxnLst>
              <a:rect l="0" t="0" r="r" b="b"/>
              <a:pathLst>
                <a:path w="6" h="14">
                  <a:moveTo>
                    <a:pt x="0" y="3"/>
                  </a:moveTo>
                  <a:cubicBezTo>
                    <a:pt x="0" y="2"/>
                    <a:pt x="0" y="1"/>
                    <a:pt x="0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1"/>
                    <a:pt x="3" y="0"/>
                    <a:pt x="5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5" y="2"/>
                  </a:cubicBezTo>
                  <a:cubicBezTo>
                    <a:pt x="3" y="2"/>
                    <a:pt x="2" y="5"/>
                    <a:pt x="2" y="7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0" y="14"/>
                    <a:pt x="0" y="14"/>
                    <a:pt x="0" y="14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43" name="Rectangle 1465"/>
            <p:cNvSpPr>
              <a:spLocks noChangeArrowheads="1"/>
            </p:cNvSpPr>
            <p:nvPr userDrawn="1"/>
          </p:nvSpPr>
          <p:spPr bwMode="auto">
            <a:xfrm>
              <a:off x="1088" y="423"/>
              <a:ext cx="2" cy="4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44" name="Freeform 1466"/>
            <p:cNvSpPr>
              <a:spLocks noEditPoints="1"/>
            </p:cNvSpPr>
            <p:nvPr userDrawn="1"/>
          </p:nvSpPr>
          <p:spPr bwMode="auto">
            <a:xfrm>
              <a:off x="1096" y="423"/>
              <a:ext cx="24" cy="40"/>
            </a:xfrm>
            <a:custGeom>
              <a:avLst/>
              <a:gdLst/>
              <a:ahLst/>
              <a:cxnLst>
                <a:cxn ang="0">
                  <a:pos x="12" y="20"/>
                </a:cxn>
                <a:cxn ang="0">
                  <a:pos x="10" y="20"/>
                </a:cxn>
                <a:cxn ang="0">
                  <a:pos x="10" y="17"/>
                </a:cxn>
                <a:cxn ang="0">
                  <a:pos x="10" y="17"/>
                </a:cxn>
                <a:cxn ang="0">
                  <a:pos x="6" y="20"/>
                </a:cxn>
                <a:cxn ang="0">
                  <a:pos x="0" y="13"/>
                </a:cxn>
                <a:cxn ang="0">
                  <a:pos x="6" y="6"/>
                </a:cxn>
                <a:cxn ang="0">
                  <a:pos x="10" y="9"/>
                </a:cxn>
                <a:cxn ang="0">
                  <a:pos x="10" y="9"/>
                </a:cxn>
                <a:cxn ang="0">
                  <a:pos x="10" y="0"/>
                </a:cxn>
                <a:cxn ang="0">
                  <a:pos x="12" y="0"/>
                </a:cxn>
                <a:cxn ang="0">
                  <a:pos x="12" y="20"/>
                </a:cxn>
                <a:cxn ang="0">
                  <a:pos x="6" y="19"/>
                </a:cxn>
                <a:cxn ang="0">
                  <a:pos x="10" y="13"/>
                </a:cxn>
                <a:cxn ang="0">
                  <a:pos x="6" y="7"/>
                </a:cxn>
                <a:cxn ang="0">
                  <a:pos x="2" y="13"/>
                </a:cxn>
                <a:cxn ang="0">
                  <a:pos x="6" y="19"/>
                </a:cxn>
              </a:cxnLst>
              <a:rect l="0" t="0" r="r" b="b"/>
              <a:pathLst>
                <a:path w="12" h="20">
                  <a:moveTo>
                    <a:pt x="12" y="20"/>
                  </a:moveTo>
                  <a:cubicBezTo>
                    <a:pt x="10" y="20"/>
                    <a:pt x="10" y="20"/>
                    <a:pt x="10" y="20"/>
                  </a:cubicBezTo>
                  <a:cubicBezTo>
                    <a:pt x="10" y="17"/>
                    <a:pt x="10" y="17"/>
                    <a:pt x="10" y="17"/>
                  </a:cubicBezTo>
                  <a:cubicBezTo>
                    <a:pt x="10" y="17"/>
                    <a:pt x="10" y="17"/>
                    <a:pt x="10" y="17"/>
                  </a:cubicBezTo>
                  <a:cubicBezTo>
                    <a:pt x="9" y="19"/>
                    <a:pt x="8" y="20"/>
                    <a:pt x="6" y="20"/>
                  </a:cubicBezTo>
                  <a:cubicBezTo>
                    <a:pt x="2" y="20"/>
                    <a:pt x="0" y="17"/>
                    <a:pt x="0" y="13"/>
                  </a:cubicBezTo>
                  <a:cubicBezTo>
                    <a:pt x="0" y="9"/>
                    <a:pt x="2" y="6"/>
                    <a:pt x="6" y="6"/>
                  </a:cubicBezTo>
                  <a:cubicBezTo>
                    <a:pt x="8" y="6"/>
                    <a:pt x="10" y="8"/>
                    <a:pt x="10" y="9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2" y="0"/>
                    <a:pt x="12" y="0"/>
                    <a:pt x="12" y="0"/>
                  </a:cubicBezTo>
                  <a:lnTo>
                    <a:pt x="12" y="20"/>
                  </a:lnTo>
                  <a:close/>
                  <a:moveTo>
                    <a:pt x="6" y="19"/>
                  </a:moveTo>
                  <a:cubicBezTo>
                    <a:pt x="9" y="19"/>
                    <a:pt x="10" y="15"/>
                    <a:pt x="10" y="13"/>
                  </a:cubicBezTo>
                  <a:cubicBezTo>
                    <a:pt x="10" y="11"/>
                    <a:pt x="9" y="7"/>
                    <a:pt x="6" y="7"/>
                  </a:cubicBezTo>
                  <a:cubicBezTo>
                    <a:pt x="3" y="7"/>
                    <a:pt x="2" y="10"/>
                    <a:pt x="2" y="13"/>
                  </a:cubicBezTo>
                  <a:cubicBezTo>
                    <a:pt x="2" y="16"/>
                    <a:pt x="3" y="19"/>
                    <a:pt x="6" y="19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45" name="Freeform 1467"/>
            <p:cNvSpPr>
              <a:spLocks noEditPoints="1"/>
            </p:cNvSpPr>
            <p:nvPr userDrawn="1"/>
          </p:nvSpPr>
          <p:spPr bwMode="auto">
            <a:xfrm>
              <a:off x="1140" y="425"/>
              <a:ext cx="22" cy="3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0"/>
                </a:cxn>
                <a:cxn ang="0">
                  <a:pos x="10" y="5"/>
                </a:cxn>
                <a:cxn ang="0">
                  <a:pos x="7" y="9"/>
                </a:cxn>
                <a:cxn ang="0">
                  <a:pos x="7" y="9"/>
                </a:cxn>
                <a:cxn ang="0">
                  <a:pos x="11" y="13"/>
                </a:cxn>
                <a:cxn ang="0">
                  <a:pos x="4" y="19"/>
                </a:cxn>
                <a:cxn ang="0">
                  <a:pos x="0" y="19"/>
                </a:cxn>
                <a:cxn ang="0">
                  <a:pos x="0" y="0"/>
                </a:cxn>
                <a:cxn ang="0">
                  <a:pos x="2" y="17"/>
                </a:cxn>
                <a:cxn ang="0">
                  <a:pos x="4" y="17"/>
                </a:cxn>
                <a:cxn ang="0">
                  <a:pos x="9" y="13"/>
                </a:cxn>
                <a:cxn ang="0">
                  <a:pos x="4" y="10"/>
                </a:cxn>
                <a:cxn ang="0">
                  <a:pos x="2" y="10"/>
                </a:cxn>
                <a:cxn ang="0">
                  <a:pos x="2" y="17"/>
                </a:cxn>
                <a:cxn ang="0">
                  <a:pos x="2" y="8"/>
                </a:cxn>
                <a:cxn ang="0">
                  <a:pos x="4" y="8"/>
                </a:cxn>
                <a:cxn ang="0">
                  <a:pos x="9" y="5"/>
                </a:cxn>
                <a:cxn ang="0">
                  <a:pos x="5" y="2"/>
                </a:cxn>
                <a:cxn ang="0">
                  <a:pos x="2" y="2"/>
                </a:cxn>
                <a:cxn ang="0">
                  <a:pos x="2" y="8"/>
                </a:cxn>
              </a:cxnLst>
              <a:rect l="0" t="0" r="r" b="b"/>
              <a:pathLst>
                <a:path w="11" h="19">
                  <a:moveTo>
                    <a:pt x="0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8" y="0"/>
                    <a:pt x="10" y="1"/>
                    <a:pt x="10" y="5"/>
                  </a:cubicBezTo>
                  <a:cubicBezTo>
                    <a:pt x="10" y="7"/>
                    <a:pt x="9" y="9"/>
                    <a:pt x="7" y="9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9" y="9"/>
                    <a:pt x="11" y="11"/>
                    <a:pt x="11" y="13"/>
                  </a:cubicBezTo>
                  <a:cubicBezTo>
                    <a:pt x="11" y="17"/>
                    <a:pt x="8" y="19"/>
                    <a:pt x="4" y="19"/>
                  </a:cubicBezTo>
                  <a:cubicBezTo>
                    <a:pt x="0" y="19"/>
                    <a:pt x="0" y="19"/>
                    <a:pt x="0" y="19"/>
                  </a:cubicBezTo>
                  <a:lnTo>
                    <a:pt x="0" y="0"/>
                  </a:lnTo>
                  <a:close/>
                  <a:moveTo>
                    <a:pt x="2" y="17"/>
                  </a:moveTo>
                  <a:cubicBezTo>
                    <a:pt x="4" y="17"/>
                    <a:pt x="4" y="17"/>
                    <a:pt x="4" y="17"/>
                  </a:cubicBezTo>
                  <a:cubicBezTo>
                    <a:pt x="6" y="17"/>
                    <a:pt x="9" y="16"/>
                    <a:pt x="9" y="13"/>
                  </a:cubicBezTo>
                  <a:cubicBezTo>
                    <a:pt x="9" y="10"/>
                    <a:pt x="6" y="10"/>
                    <a:pt x="4" y="10"/>
                  </a:cubicBezTo>
                  <a:cubicBezTo>
                    <a:pt x="2" y="10"/>
                    <a:pt x="2" y="10"/>
                    <a:pt x="2" y="10"/>
                  </a:cubicBezTo>
                  <a:lnTo>
                    <a:pt x="2" y="17"/>
                  </a:lnTo>
                  <a:close/>
                  <a:moveTo>
                    <a:pt x="2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6" y="8"/>
                    <a:pt x="9" y="8"/>
                    <a:pt x="9" y="5"/>
                  </a:cubicBezTo>
                  <a:cubicBezTo>
                    <a:pt x="9" y="2"/>
                    <a:pt x="6" y="2"/>
                    <a:pt x="5" y="2"/>
                  </a:cubicBezTo>
                  <a:cubicBezTo>
                    <a:pt x="2" y="2"/>
                    <a:pt x="2" y="2"/>
                    <a:pt x="2" y="2"/>
                  </a:cubicBezTo>
                  <a:lnTo>
                    <a:pt x="2" y="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46" name="Freeform 1468"/>
            <p:cNvSpPr>
              <a:spLocks noEditPoints="1"/>
            </p:cNvSpPr>
            <p:nvPr userDrawn="1"/>
          </p:nvSpPr>
          <p:spPr bwMode="auto">
            <a:xfrm>
              <a:off x="1168" y="435"/>
              <a:ext cx="20" cy="28"/>
            </a:xfrm>
            <a:custGeom>
              <a:avLst/>
              <a:gdLst/>
              <a:ahLst/>
              <a:cxnLst>
                <a:cxn ang="0">
                  <a:pos x="8" y="11"/>
                </a:cxn>
                <a:cxn ang="0">
                  <a:pos x="8" y="11"/>
                </a:cxn>
                <a:cxn ang="0">
                  <a:pos x="4" y="14"/>
                </a:cxn>
                <a:cxn ang="0">
                  <a:pos x="0" y="10"/>
                </a:cxn>
                <a:cxn ang="0">
                  <a:pos x="8" y="5"/>
                </a:cxn>
                <a:cxn ang="0">
                  <a:pos x="8" y="5"/>
                </a:cxn>
                <a:cxn ang="0">
                  <a:pos x="8" y="5"/>
                </a:cxn>
                <a:cxn ang="0">
                  <a:pos x="5" y="1"/>
                </a:cxn>
                <a:cxn ang="0">
                  <a:pos x="1" y="2"/>
                </a:cxn>
                <a:cxn ang="0">
                  <a:pos x="1" y="1"/>
                </a:cxn>
                <a:cxn ang="0">
                  <a:pos x="5" y="0"/>
                </a:cxn>
                <a:cxn ang="0">
                  <a:pos x="10" y="5"/>
                </a:cxn>
                <a:cxn ang="0">
                  <a:pos x="10" y="11"/>
                </a:cxn>
                <a:cxn ang="0">
                  <a:pos x="10" y="14"/>
                </a:cxn>
                <a:cxn ang="0">
                  <a:pos x="8" y="14"/>
                </a:cxn>
                <a:cxn ang="0">
                  <a:pos x="8" y="11"/>
                </a:cxn>
                <a:cxn ang="0">
                  <a:pos x="8" y="7"/>
                </a:cxn>
                <a:cxn ang="0">
                  <a:pos x="8" y="7"/>
                </a:cxn>
                <a:cxn ang="0">
                  <a:pos x="1" y="10"/>
                </a:cxn>
                <a:cxn ang="0">
                  <a:pos x="4" y="13"/>
                </a:cxn>
                <a:cxn ang="0">
                  <a:pos x="8" y="8"/>
                </a:cxn>
                <a:cxn ang="0">
                  <a:pos x="8" y="7"/>
                </a:cxn>
              </a:cxnLst>
              <a:rect l="0" t="0" r="r" b="b"/>
              <a:pathLst>
                <a:path w="10" h="14">
                  <a:moveTo>
                    <a:pt x="8" y="11"/>
                  </a:moveTo>
                  <a:cubicBezTo>
                    <a:pt x="8" y="11"/>
                    <a:pt x="8" y="11"/>
                    <a:pt x="8" y="11"/>
                  </a:cubicBezTo>
                  <a:cubicBezTo>
                    <a:pt x="7" y="13"/>
                    <a:pt x="6" y="14"/>
                    <a:pt x="4" y="14"/>
                  </a:cubicBezTo>
                  <a:cubicBezTo>
                    <a:pt x="0" y="14"/>
                    <a:pt x="0" y="11"/>
                    <a:pt x="0" y="10"/>
                  </a:cubicBezTo>
                  <a:cubicBezTo>
                    <a:pt x="0" y="6"/>
                    <a:pt x="4" y="5"/>
                    <a:pt x="8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3"/>
                    <a:pt x="7" y="1"/>
                    <a:pt x="5" y="1"/>
                  </a:cubicBezTo>
                  <a:cubicBezTo>
                    <a:pt x="4" y="1"/>
                    <a:pt x="2" y="2"/>
                    <a:pt x="1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0"/>
                    <a:pt x="4" y="0"/>
                    <a:pt x="5" y="0"/>
                  </a:cubicBezTo>
                  <a:cubicBezTo>
                    <a:pt x="8" y="0"/>
                    <a:pt x="10" y="1"/>
                    <a:pt x="10" y="5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0" y="12"/>
                    <a:pt x="10" y="13"/>
                    <a:pt x="10" y="14"/>
                  </a:cubicBezTo>
                  <a:cubicBezTo>
                    <a:pt x="8" y="14"/>
                    <a:pt x="8" y="14"/>
                    <a:pt x="8" y="14"/>
                  </a:cubicBezTo>
                  <a:lnTo>
                    <a:pt x="8" y="11"/>
                  </a:lnTo>
                  <a:close/>
                  <a:moveTo>
                    <a:pt x="8" y="7"/>
                  </a:moveTo>
                  <a:cubicBezTo>
                    <a:pt x="8" y="7"/>
                    <a:pt x="8" y="7"/>
                    <a:pt x="8" y="7"/>
                  </a:cubicBezTo>
                  <a:cubicBezTo>
                    <a:pt x="5" y="7"/>
                    <a:pt x="1" y="7"/>
                    <a:pt x="1" y="10"/>
                  </a:cubicBezTo>
                  <a:cubicBezTo>
                    <a:pt x="1" y="12"/>
                    <a:pt x="3" y="13"/>
                    <a:pt x="4" y="13"/>
                  </a:cubicBezTo>
                  <a:cubicBezTo>
                    <a:pt x="8" y="13"/>
                    <a:pt x="8" y="9"/>
                    <a:pt x="8" y="8"/>
                  </a:cubicBezTo>
                  <a:lnTo>
                    <a:pt x="8" y="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47" name="Freeform 1469"/>
            <p:cNvSpPr>
              <a:spLocks/>
            </p:cNvSpPr>
            <p:nvPr userDrawn="1"/>
          </p:nvSpPr>
          <p:spPr bwMode="auto">
            <a:xfrm>
              <a:off x="1194" y="435"/>
              <a:ext cx="22" cy="28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6" y="0"/>
                </a:cxn>
                <a:cxn ang="0">
                  <a:pos x="11" y="5"/>
                </a:cxn>
                <a:cxn ang="0">
                  <a:pos x="11" y="14"/>
                </a:cxn>
                <a:cxn ang="0">
                  <a:pos x="9" y="14"/>
                </a:cxn>
                <a:cxn ang="0">
                  <a:pos x="9" y="6"/>
                </a:cxn>
                <a:cxn ang="0">
                  <a:pos x="6" y="1"/>
                </a:cxn>
                <a:cxn ang="0">
                  <a:pos x="2" y="6"/>
                </a:cxn>
                <a:cxn ang="0">
                  <a:pos x="2" y="14"/>
                </a:cxn>
                <a:cxn ang="0">
                  <a:pos x="0" y="14"/>
                </a:cxn>
                <a:cxn ang="0">
                  <a:pos x="0" y="3"/>
                </a:cxn>
              </a:cxnLst>
              <a:rect l="0" t="0" r="r" b="b"/>
              <a:pathLst>
                <a:path w="11" h="14">
                  <a:moveTo>
                    <a:pt x="0" y="3"/>
                  </a:moveTo>
                  <a:cubicBezTo>
                    <a:pt x="0" y="2"/>
                    <a:pt x="0" y="1"/>
                    <a:pt x="0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1"/>
                    <a:pt x="3" y="0"/>
                    <a:pt x="6" y="0"/>
                  </a:cubicBezTo>
                  <a:cubicBezTo>
                    <a:pt x="9" y="0"/>
                    <a:pt x="11" y="2"/>
                    <a:pt x="11" y="5"/>
                  </a:cubicBezTo>
                  <a:cubicBezTo>
                    <a:pt x="11" y="14"/>
                    <a:pt x="11" y="14"/>
                    <a:pt x="11" y="14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9" y="3"/>
                    <a:pt x="8" y="1"/>
                    <a:pt x="6" y="1"/>
                  </a:cubicBezTo>
                  <a:cubicBezTo>
                    <a:pt x="3" y="1"/>
                    <a:pt x="2" y="4"/>
                    <a:pt x="2" y="6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0" y="14"/>
                    <a:pt x="0" y="14"/>
                    <a:pt x="0" y="14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48" name="Freeform 1470"/>
            <p:cNvSpPr>
              <a:spLocks/>
            </p:cNvSpPr>
            <p:nvPr userDrawn="1"/>
          </p:nvSpPr>
          <p:spPr bwMode="auto">
            <a:xfrm>
              <a:off x="1224" y="423"/>
              <a:ext cx="20" cy="4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0"/>
                </a:cxn>
                <a:cxn ang="0">
                  <a:pos x="2" y="24"/>
                </a:cxn>
                <a:cxn ang="0">
                  <a:pos x="14" y="12"/>
                </a:cxn>
                <a:cxn ang="0">
                  <a:pos x="18" y="12"/>
                </a:cxn>
                <a:cxn ang="0">
                  <a:pos x="6" y="24"/>
                </a:cxn>
                <a:cxn ang="0">
                  <a:pos x="20" y="40"/>
                </a:cxn>
                <a:cxn ang="0">
                  <a:pos x="16" y="40"/>
                </a:cxn>
                <a:cxn ang="0">
                  <a:pos x="2" y="26"/>
                </a:cxn>
                <a:cxn ang="0">
                  <a:pos x="2" y="40"/>
                </a:cxn>
                <a:cxn ang="0">
                  <a:pos x="0" y="40"/>
                </a:cxn>
                <a:cxn ang="0">
                  <a:pos x="0" y="0"/>
                </a:cxn>
              </a:cxnLst>
              <a:rect l="0" t="0" r="r" b="b"/>
              <a:pathLst>
                <a:path w="20" h="40">
                  <a:moveTo>
                    <a:pt x="0" y="0"/>
                  </a:moveTo>
                  <a:lnTo>
                    <a:pt x="2" y="0"/>
                  </a:lnTo>
                  <a:lnTo>
                    <a:pt x="2" y="24"/>
                  </a:lnTo>
                  <a:lnTo>
                    <a:pt x="14" y="12"/>
                  </a:lnTo>
                  <a:lnTo>
                    <a:pt x="18" y="12"/>
                  </a:lnTo>
                  <a:lnTo>
                    <a:pt x="6" y="24"/>
                  </a:lnTo>
                  <a:lnTo>
                    <a:pt x="20" y="40"/>
                  </a:lnTo>
                  <a:lnTo>
                    <a:pt x="16" y="40"/>
                  </a:lnTo>
                  <a:lnTo>
                    <a:pt x="2" y="26"/>
                  </a:lnTo>
                  <a:lnTo>
                    <a:pt x="2" y="40"/>
                  </a:lnTo>
                  <a:lnTo>
                    <a:pt x="0" y="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49" name="Freeform 1471"/>
            <p:cNvSpPr>
              <a:spLocks/>
            </p:cNvSpPr>
            <p:nvPr userDrawn="1"/>
          </p:nvSpPr>
          <p:spPr bwMode="auto">
            <a:xfrm>
              <a:off x="1262" y="425"/>
              <a:ext cx="30" cy="38"/>
            </a:xfrm>
            <a:custGeom>
              <a:avLst/>
              <a:gdLst/>
              <a:ahLst/>
              <a:cxnLst>
                <a:cxn ang="0">
                  <a:pos x="13" y="10"/>
                </a:cxn>
                <a:cxn ang="0">
                  <a:pos x="9" y="10"/>
                </a:cxn>
                <a:cxn ang="0">
                  <a:pos x="9" y="9"/>
                </a:cxn>
                <a:cxn ang="0">
                  <a:pos x="15" y="9"/>
                </a:cxn>
                <a:cxn ang="0">
                  <a:pos x="15" y="18"/>
                </a:cxn>
                <a:cxn ang="0">
                  <a:pos x="9" y="19"/>
                </a:cxn>
                <a:cxn ang="0">
                  <a:pos x="0" y="9"/>
                </a:cxn>
                <a:cxn ang="0">
                  <a:pos x="9" y="0"/>
                </a:cxn>
                <a:cxn ang="0">
                  <a:pos x="14" y="1"/>
                </a:cxn>
                <a:cxn ang="0">
                  <a:pos x="14" y="3"/>
                </a:cxn>
                <a:cxn ang="0">
                  <a:pos x="9" y="2"/>
                </a:cxn>
                <a:cxn ang="0">
                  <a:pos x="2" y="9"/>
                </a:cxn>
                <a:cxn ang="0">
                  <a:pos x="9" y="17"/>
                </a:cxn>
                <a:cxn ang="0">
                  <a:pos x="13" y="17"/>
                </a:cxn>
                <a:cxn ang="0">
                  <a:pos x="13" y="10"/>
                </a:cxn>
              </a:cxnLst>
              <a:rect l="0" t="0" r="r" b="b"/>
              <a:pathLst>
                <a:path w="15" h="19">
                  <a:moveTo>
                    <a:pt x="13" y="10"/>
                  </a:moveTo>
                  <a:cubicBezTo>
                    <a:pt x="9" y="10"/>
                    <a:pt x="9" y="10"/>
                    <a:pt x="9" y="10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3" y="19"/>
                    <a:pt x="11" y="19"/>
                    <a:pt x="9" y="19"/>
                  </a:cubicBezTo>
                  <a:cubicBezTo>
                    <a:pt x="3" y="19"/>
                    <a:pt x="0" y="15"/>
                    <a:pt x="0" y="9"/>
                  </a:cubicBezTo>
                  <a:cubicBezTo>
                    <a:pt x="0" y="4"/>
                    <a:pt x="4" y="0"/>
                    <a:pt x="9" y="0"/>
                  </a:cubicBezTo>
                  <a:cubicBezTo>
                    <a:pt x="11" y="0"/>
                    <a:pt x="13" y="0"/>
                    <a:pt x="14" y="1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2" y="2"/>
                    <a:pt x="11" y="2"/>
                    <a:pt x="9" y="2"/>
                  </a:cubicBezTo>
                  <a:cubicBezTo>
                    <a:pt x="4" y="2"/>
                    <a:pt x="2" y="5"/>
                    <a:pt x="2" y="9"/>
                  </a:cubicBezTo>
                  <a:cubicBezTo>
                    <a:pt x="2" y="14"/>
                    <a:pt x="4" y="17"/>
                    <a:pt x="9" y="17"/>
                  </a:cubicBezTo>
                  <a:cubicBezTo>
                    <a:pt x="10" y="17"/>
                    <a:pt x="12" y="17"/>
                    <a:pt x="13" y="17"/>
                  </a:cubicBezTo>
                  <a:lnTo>
                    <a:pt x="13" y="1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50" name="Freeform 1472"/>
            <p:cNvSpPr>
              <a:spLocks/>
            </p:cNvSpPr>
            <p:nvPr userDrawn="1"/>
          </p:nvSpPr>
          <p:spPr bwMode="auto">
            <a:xfrm>
              <a:off x="1300" y="435"/>
              <a:ext cx="12" cy="28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1" y="3"/>
                </a:cxn>
                <a:cxn ang="0">
                  <a:pos x="2" y="3"/>
                </a:cxn>
                <a:cxn ang="0">
                  <a:pos x="5" y="0"/>
                </a:cxn>
                <a:cxn ang="0">
                  <a:pos x="6" y="0"/>
                </a:cxn>
                <a:cxn ang="0">
                  <a:pos x="6" y="2"/>
                </a:cxn>
                <a:cxn ang="0">
                  <a:pos x="5" y="2"/>
                </a:cxn>
                <a:cxn ang="0">
                  <a:pos x="2" y="7"/>
                </a:cxn>
                <a:cxn ang="0">
                  <a:pos x="2" y="14"/>
                </a:cxn>
                <a:cxn ang="0">
                  <a:pos x="0" y="14"/>
                </a:cxn>
                <a:cxn ang="0">
                  <a:pos x="0" y="3"/>
                </a:cxn>
              </a:cxnLst>
              <a:rect l="0" t="0" r="r" b="b"/>
              <a:pathLst>
                <a:path w="6" h="14">
                  <a:moveTo>
                    <a:pt x="0" y="3"/>
                  </a:moveTo>
                  <a:cubicBezTo>
                    <a:pt x="0" y="2"/>
                    <a:pt x="0" y="1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1"/>
                    <a:pt x="3" y="0"/>
                    <a:pt x="5" y="0"/>
                  </a:cubicBezTo>
                  <a:cubicBezTo>
                    <a:pt x="5" y="0"/>
                    <a:pt x="6" y="0"/>
                    <a:pt x="6" y="0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5" y="2"/>
                    <a:pt x="5" y="2"/>
                  </a:cubicBezTo>
                  <a:cubicBezTo>
                    <a:pt x="2" y="2"/>
                    <a:pt x="2" y="5"/>
                    <a:pt x="2" y="7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0" y="14"/>
                    <a:pt x="0" y="14"/>
                    <a:pt x="0" y="14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51" name="Freeform 1473"/>
            <p:cNvSpPr>
              <a:spLocks noEditPoints="1"/>
            </p:cNvSpPr>
            <p:nvPr userDrawn="1"/>
          </p:nvSpPr>
          <p:spPr bwMode="auto">
            <a:xfrm>
              <a:off x="1314" y="435"/>
              <a:ext cx="24" cy="28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2" y="7"/>
                </a:cxn>
                <a:cxn ang="0">
                  <a:pos x="6" y="14"/>
                </a:cxn>
                <a:cxn ang="0">
                  <a:pos x="0" y="7"/>
                </a:cxn>
                <a:cxn ang="0">
                  <a:pos x="6" y="0"/>
                </a:cxn>
                <a:cxn ang="0">
                  <a:pos x="6" y="13"/>
                </a:cxn>
                <a:cxn ang="0">
                  <a:pos x="10" y="7"/>
                </a:cxn>
                <a:cxn ang="0">
                  <a:pos x="6" y="1"/>
                </a:cxn>
                <a:cxn ang="0">
                  <a:pos x="2" y="7"/>
                </a:cxn>
                <a:cxn ang="0">
                  <a:pos x="6" y="13"/>
                </a:cxn>
              </a:cxnLst>
              <a:rect l="0" t="0" r="r" b="b"/>
              <a:pathLst>
                <a:path w="12" h="14">
                  <a:moveTo>
                    <a:pt x="6" y="0"/>
                  </a:moveTo>
                  <a:cubicBezTo>
                    <a:pt x="10" y="0"/>
                    <a:pt x="12" y="3"/>
                    <a:pt x="12" y="7"/>
                  </a:cubicBezTo>
                  <a:cubicBezTo>
                    <a:pt x="12" y="11"/>
                    <a:pt x="10" y="14"/>
                    <a:pt x="6" y="14"/>
                  </a:cubicBezTo>
                  <a:cubicBezTo>
                    <a:pt x="2" y="14"/>
                    <a:pt x="0" y="11"/>
                    <a:pt x="0" y="7"/>
                  </a:cubicBezTo>
                  <a:cubicBezTo>
                    <a:pt x="0" y="3"/>
                    <a:pt x="2" y="0"/>
                    <a:pt x="6" y="0"/>
                  </a:cubicBezTo>
                  <a:close/>
                  <a:moveTo>
                    <a:pt x="6" y="13"/>
                  </a:moveTo>
                  <a:cubicBezTo>
                    <a:pt x="9" y="13"/>
                    <a:pt x="10" y="10"/>
                    <a:pt x="10" y="7"/>
                  </a:cubicBezTo>
                  <a:cubicBezTo>
                    <a:pt x="10" y="4"/>
                    <a:pt x="9" y="1"/>
                    <a:pt x="6" y="1"/>
                  </a:cubicBezTo>
                  <a:cubicBezTo>
                    <a:pt x="3" y="1"/>
                    <a:pt x="2" y="4"/>
                    <a:pt x="2" y="7"/>
                  </a:cubicBezTo>
                  <a:cubicBezTo>
                    <a:pt x="2" y="10"/>
                    <a:pt x="3" y="13"/>
                    <a:pt x="6" y="1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52" name="Freeform 1474"/>
            <p:cNvSpPr>
              <a:spLocks/>
            </p:cNvSpPr>
            <p:nvPr userDrawn="1"/>
          </p:nvSpPr>
          <p:spPr bwMode="auto">
            <a:xfrm>
              <a:off x="1344" y="435"/>
              <a:ext cx="20" cy="28"/>
            </a:xfrm>
            <a:custGeom>
              <a:avLst/>
              <a:gdLst/>
              <a:ahLst/>
              <a:cxnLst>
                <a:cxn ang="0">
                  <a:pos x="11" y="10"/>
                </a:cxn>
                <a:cxn ang="0">
                  <a:pos x="11" y="14"/>
                </a:cxn>
                <a:cxn ang="0">
                  <a:pos x="9" y="14"/>
                </a:cxn>
                <a:cxn ang="0">
                  <a:pos x="9" y="11"/>
                </a:cxn>
                <a:cxn ang="0">
                  <a:pos x="9" y="11"/>
                </a:cxn>
                <a:cxn ang="0">
                  <a:pos x="5" y="14"/>
                </a:cxn>
                <a:cxn ang="0">
                  <a:pos x="0" y="9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8"/>
                </a:cxn>
                <a:cxn ang="0">
                  <a:pos x="5" y="13"/>
                </a:cxn>
                <a:cxn ang="0">
                  <a:pos x="9" y="8"/>
                </a:cxn>
                <a:cxn ang="0">
                  <a:pos x="9" y="0"/>
                </a:cxn>
                <a:cxn ang="0">
                  <a:pos x="11" y="0"/>
                </a:cxn>
                <a:cxn ang="0">
                  <a:pos x="11" y="10"/>
                </a:cxn>
              </a:cxnLst>
              <a:rect l="0" t="0" r="r" b="b"/>
              <a:pathLst>
                <a:path w="11" h="14">
                  <a:moveTo>
                    <a:pt x="11" y="10"/>
                  </a:moveTo>
                  <a:cubicBezTo>
                    <a:pt x="11" y="11"/>
                    <a:pt x="11" y="13"/>
                    <a:pt x="11" y="14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8" y="12"/>
                    <a:pt x="7" y="14"/>
                    <a:pt x="5" y="14"/>
                  </a:cubicBezTo>
                  <a:cubicBezTo>
                    <a:pt x="1" y="14"/>
                    <a:pt x="0" y="12"/>
                    <a:pt x="0" y="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11"/>
                    <a:pt x="3" y="13"/>
                    <a:pt x="5" y="13"/>
                  </a:cubicBezTo>
                  <a:cubicBezTo>
                    <a:pt x="8" y="13"/>
                    <a:pt x="9" y="10"/>
                    <a:pt x="9" y="8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11" y="0"/>
                    <a:pt x="11" y="0"/>
                    <a:pt x="11" y="0"/>
                  </a:cubicBezTo>
                  <a:lnTo>
                    <a:pt x="11" y="1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53" name="Freeform 1475"/>
            <p:cNvSpPr>
              <a:spLocks noEditPoints="1"/>
            </p:cNvSpPr>
            <p:nvPr userDrawn="1"/>
          </p:nvSpPr>
          <p:spPr bwMode="auto">
            <a:xfrm>
              <a:off x="1372" y="435"/>
              <a:ext cx="24" cy="3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0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6" y="0"/>
                </a:cxn>
                <a:cxn ang="0">
                  <a:pos x="12" y="7"/>
                </a:cxn>
                <a:cxn ang="0">
                  <a:pos x="6" y="14"/>
                </a:cxn>
                <a:cxn ang="0">
                  <a:pos x="2" y="11"/>
                </a:cxn>
                <a:cxn ang="0">
                  <a:pos x="2" y="11"/>
                </a:cxn>
                <a:cxn ang="0">
                  <a:pos x="2" y="19"/>
                </a:cxn>
                <a:cxn ang="0">
                  <a:pos x="0" y="19"/>
                </a:cxn>
                <a:cxn ang="0">
                  <a:pos x="0" y="0"/>
                </a:cxn>
                <a:cxn ang="0">
                  <a:pos x="6" y="1"/>
                </a:cxn>
                <a:cxn ang="0">
                  <a:pos x="2" y="7"/>
                </a:cxn>
                <a:cxn ang="0">
                  <a:pos x="6" y="13"/>
                </a:cxn>
                <a:cxn ang="0">
                  <a:pos x="10" y="7"/>
                </a:cxn>
                <a:cxn ang="0">
                  <a:pos x="6" y="1"/>
                </a:cxn>
              </a:cxnLst>
              <a:rect l="0" t="0" r="r" b="b"/>
              <a:pathLst>
                <a:path w="12" h="19">
                  <a:moveTo>
                    <a:pt x="0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3" y="0"/>
                    <a:pt x="6" y="0"/>
                  </a:cubicBezTo>
                  <a:cubicBezTo>
                    <a:pt x="10" y="0"/>
                    <a:pt x="12" y="3"/>
                    <a:pt x="12" y="7"/>
                  </a:cubicBezTo>
                  <a:cubicBezTo>
                    <a:pt x="12" y="11"/>
                    <a:pt x="10" y="14"/>
                    <a:pt x="6" y="14"/>
                  </a:cubicBezTo>
                  <a:cubicBezTo>
                    <a:pt x="4" y="14"/>
                    <a:pt x="3" y="13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9"/>
                    <a:pt x="2" y="19"/>
                    <a:pt x="2" y="19"/>
                  </a:cubicBezTo>
                  <a:cubicBezTo>
                    <a:pt x="0" y="19"/>
                    <a:pt x="0" y="19"/>
                    <a:pt x="0" y="19"/>
                  </a:cubicBezTo>
                  <a:lnTo>
                    <a:pt x="0" y="0"/>
                  </a:lnTo>
                  <a:close/>
                  <a:moveTo>
                    <a:pt x="6" y="1"/>
                  </a:moveTo>
                  <a:cubicBezTo>
                    <a:pt x="3" y="1"/>
                    <a:pt x="2" y="5"/>
                    <a:pt x="2" y="7"/>
                  </a:cubicBezTo>
                  <a:cubicBezTo>
                    <a:pt x="2" y="9"/>
                    <a:pt x="3" y="13"/>
                    <a:pt x="6" y="13"/>
                  </a:cubicBezTo>
                  <a:cubicBezTo>
                    <a:pt x="9" y="13"/>
                    <a:pt x="10" y="10"/>
                    <a:pt x="10" y="7"/>
                  </a:cubicBezTo>
                  <a:cubicBezTo>
                    <a:pt x="10" y="4"/>
                    <a:pt x="9" y="1"/>
                    <a:pt x="6" y="1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54" name="Freeform 1476"/>
            <p:cNvSpPr>
              <a:spLocks noEditPoints="1"/>
            </p:cNvSpPr>
            <p:nvPr userDrawn="1"/>
          </p:nvSpPr>
          <p:spPr bwMode="auto">
            <a:xfrm>
              <a:off x="257" y="248"/>
              <a:ext cx="212" cy="211"/>
            </a:xfrm>
            <a:custGeom>
              <a:avLst/>
              <a:gdLst/>
              <a:ahLst/>
              <a:cxnLst>
                <a:cxn ang="0">
                  <a:pos x="106" y="30"/>
                </a:cxn>
                <a:cxn ang="0">
                  <a:pos x="106" y="0"/>
                </a:cxn>
                <a:cxn ang="0">
                  <a:pos x="106" y="0"/>
                </a:cxn>
                <a:cxn ang="0">
                  <a:pos x="76" y="0"/>
                </a:cxn>
                <a:cxn ang="0">
                  <a:pos x="106" y="30"/>
                </a:cxn>
                <a:cxn ang="0">
                  <a:pos x="29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30"/>
                </a:cxn>
                <a:cxn ang="0">
                  <a:pos x="29" y="0"/>
                </a:cxn>
                <a:cxn ang="0">
                  <a:pos x="76" y="106"/>
                </a:cxn>
                <a:cxn ang="0">
                  <a:pos x="106" y="106"/>
                </a:cxn>
                <a:cxn ang="0">
                  <a:pos x="106" y="106"/>
                </a:cxn>
                <a:cxn ang="0">
                  <a:pos x="106" y="77"/>
                </a:cxn>
                <a:cxn ang="0">
                  <a:pos x="76" y="106"/>
                </a:cxn>
                <a:cxn ang="0">
                  <a:pos x="0" y="77"/>
                </a:cxn>
                <a:cxn ang="0">
                  <a:pos x="0" y="106"/>
                </a:cxn>
                <a:cxn ang="0">
                  <a:pos x="0" y="106"/>
                </a:cxn>
                <a:cxn ang="0">
                  <a:pos x="29" y="106"/>
                </a:cxn>
                <a:cxn ang="0">
                  <a:pos x="0" y="77"/>
                </a:cxn>
              </a:cxnLst>
              <a:rect l="0" t="0" r="r" b="b"/>
              <a:pathLst>
                <a:path w="106" h="106">
                  <a:moveTo>
                    <a:pt x="106" y="30"/>
                  </a:moveTo>
                  <a:cubicBezTo>
                    <a:pt x="106" y="0"/>
                    <a:pt x="106" y="0"/>
                    <a:pt x="106" y="0"/>
                  </a:cubicBezTo>
                  <a:cubicBezTo>
                    <a:pt x="106" y="0"/>
                    <a:pt x="106" y="0"/>
                    <a:pt x="106" y="0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90" y="6"/>
                    <a:pt x="100" y="16"/>
                    <a:pt x="106" y="30"/>
                  </a:cubicBezTo>
                  <a:close/>
                  <a:moveTo>
                    <a:pt x="29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6" y="16"/>
                    <a:pt x="16" y="6"/>
                    <a:pt x="29" y="0"/>
                  </a:cubicBezTo>
                  <a:close/>
                  <a:moveTo>
                    <a:pt x="76" y="106"/>
                  </a:moveTo>
                  <a:cubicBezTo>
                    <a:pt x="106" y="106"/>
                    <a:pt x="106" y="106"/>
                    <a:pt x="106" y="106"/>
                  </a:cubicBezTo>
                  <a:cubicBezTo>
                    <a:pt x="106" y="106"/>
                    <a:pt x="106" y="106"/>
                    <a:pt x="106" y="106"/>
                  </a:cubicBezTo>
                  <a:cubicBezTo>
                    <a:pt x="106" y="77"/>
                    <a:pt x="106" y="77"/>
                    <a:pt x="106" y="77"/>
                  </a:cubicBezTo>
                  <a:cubicBezTo>
                    <a:pt x="100" y="90"/>
                    <a:pt x="90" y="101"/>
                    <a:pt x="76" y="106"/>
                  </a:cubicBezTo>
                  <a:close/>
                  <a:moveTo>
                    <a:pt x="0" y="77"/>
                  </a:moveTo>
                  <a:cubicBezTo>
                    <a:pt x="0" y="106"/>
                    <a:pt x="0" y="106"/>
                    <a:pt x="0" y="106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29" y="106"/>
                    <a:pt x="29" y="106"/>
                    <a:pt x="29" y="106"/>
                  </a:cubicBezTo>
                  <a:cubicBezTo>
                    <a:pt x="16" y="101"/>
                    <a:pt x="6" y="90"/>
                    <a:pt x="0" y="7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55" name="Freeform 1477"/>
            <p:cNvSpPr>
              <a:spLocks/>
            </p:cNvSpPr>
            <p:nvPr userDrawn="1"/>
          </p:nvSpPr>
          <p:spPr bwMode="auto">
            <a:xfrm>
              <a:off x="295" y="395"/>
              <a:ext cx="56" cy="58"/>
            </a:xfrm>
            <a:custGeom>
              <a:avLst/>
              <a:gdLst/>
              <a:ahLst/>
              <a:cxnLst>
                <a:cxn ang="0">
                  <a:pos x="2" y="3"/>
                </a:cxn>
                <a:cxn ang="0">
                  <a:pos x="1" y="6"/>
                </a:cxn>
                <a:cxn ang="0">
                  <a:pos x="2" y="7"/>
                </a:cxn>
                <a:cxn ang="0">
                  <a:pos x="2" y="7"/>
                </a:cxn>
                <a:cxn ang="0">
                  <a:pos x="11" y="15"/>
                </a:cxn>
                <a:cxn ang="0">
                  <a:pos x="14" y="21"/>
                </a:cxn>
                <a:cxn ang="0">
                  <a:pos x="15" y="24"/>
                </a:cxn>
                <a:cxn ang="0">
                  <a:pos x="17" y="26"/>
                </a:cxn>
                <a:cxn ang="0">
                  <a:pos x="16" y="25"/>
                </a:cxn>
                <a:cxn ang="0">
                  <a:pos x="16" y="26"/>
                </a:cxn>
                <a:cxn ang="0">
                  <a:pos x="18" y="27"/>
                </a:cxn>
                <a:cxn ang="0">
                  <a:pos x="17" y="26"/>
                </a:cxn>
                <a:cxn ang="0">
                  <a:pos x="18" y="28"/>
                </a:cxn>
                <a:cxn ang="0">
                  <a:pos x="18" y="27"/>
                </a:cxn>
                <a:cxn ang="0">
                  <a:pos x="19" y="28"/>
                </a:cxn>
                <a:cxn ang="0">
                  <a:pos x="19" y="28"/>
                </a:cxn>
                <a:cxn ang="0">
                  <a:pos x="19" y="28"/>
                </a:cxn>
                <a:cxn ang="0">
                  <a:pos x="19" y="28"/>
                </a:cxn>
                <a:cxn ang="0">
                  <a:pos x="19" y="28"/>
                </a:cxn>
                <a:cxn ang="0">
                  <a:pos x="21" y="29"/>
                </a:cxn>
                <a:cxn ang="0">
                  <a:pos x="21" y="29"/>
                </a:cxn>
                <a:cxn ang="0">
                  <a:pos x="21" y="29"/>
                </a:cxn>
                <a:cxn ang="0">
                  <a:pos x="21" y="29"/>
                </a:cxn>
                <a:cxn ang="0">
                  <a:pos x="22" y="29"/>
                </a:cxn>
                <a:cxn ang="0">
                  <a:pos x="21" y="27"/>
                </a:cxn>
                <a:cxn ang="0">
                  <a:pos x="20" y="26"/>
                </a:cxn>
                <a:cxn ang="0">
                  <a:pos x="20" y="25"/>
                </a:cxn>
                <a:cxn ang="0">
                  <a:pos x="20" y="25"/>
                </a:cxn>
                <a:cxn ang="0">
                  <a:pos x="20" y="25"/>
                </a:cxn>
                <a:cxn ang="0">
                  <a:pos x="19" y="24"/>
                </a:cxn>
                <a:cxn ang="0">
                  <a:pos x="20" y="24"/>
                </a:cxn>
                <a:cxn ang="0">
                  <a:pos x="20" y="23"/>
                </a:cxn>
                <a:cxn ang="0">
                  <a:pos x="20" y="21"/>
                </a:cxn>
                <a:cxn ang="0">
                  <a:pos x="23" y="21"/>
                </a:cxn>
                <a:cxn ang="0">
                  <a:pos x="24" y="19"/>
                </a:cxn>
                <a:cxn ang="0">
                  <a:pos x="23" y="17"/>
                </a:cxn>
                <a:cxn ang="0">
                  <a:pos x="26" y="16"/>
                </a:cxn>
                <a:cxn ang="0">
                  <a:pos x="26" y="13"/>
                </a:cxn>
                <a:cxn ang="0">
                  <a:pos x="26" y="11"/>
                </a:cxn>
                <a:cxn ang="0">
                  <a:pos x="27" y="8"/>
                </a:cxn>
                <a:cxn ang="0">
                  <a:pos x="21" y="7"/>
                </a:cxn>
                <a:cxn ang="0">
                  <a:pos x="18" y="6"/>
                </a:cxn>
                <a:cxn ang="0">
                  <a:pos x="17" y="7"/>
                </a:cxn>
                <a:cxn ang="0">
                  <a:pos x="17" y="6"/>
                </a:cxn>
                <a:cxn ang="0">
                  <a:pos x="15" y="3"/>
                </a:cxn>
                <a:cxn ang="0">
                  <a:pos x="12" y="3"/>
                </a:cxn>
                <a:cxn ang="0">
                  <a:pos x="10" y="2"/>
                </a:cxn>
                <a:cxn ang="0">
                  <a:pos x="8" y="1"/>
                </a:cxn>
                <a:cxn ang="0">
                  <a:pos x="9" y="1"/>
                </a:cxn>
                <a:cxn ang="0">
                  <a:pos x="5" y="0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4" y="0"/>
                </a:cxn>
                <a:cxn ang="0">
                  <a:pos x="2" y="3"/>
                </a:cxn>
              </a:cxnLst>
              <a:rect l="0" t="0" r="r" b="b"/>
              <a:pathLst>
                <a:path w="28" h="29">
                  <a:moveTo>
                    <a:pt x="2" y="3"/>
                  </a:moveTo>
                  <a:cubicBezTo>
                    <a:pt x="2" y="5"/>
                    <a:pt x="2" y="5"/>
                    <a:pt x="1" y="6"/>
                  </a:cubicBezTo>
                  <a:cubicBezTo>
                    <a:pt x="1" y="6"/>
                    <a:pt x="1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0" y="9"/>
                    <a:pt x="9" y="13"/>
                    <a:pt x="11" y="15"/>
                  </a:cubicBezTo>
                  <a:cubicBezTo>
                    <a:pt x="12" y="16"/>
                    <a:pt x="13" y="19"/>
                    <a:pt x="14" y="21"/>
                  </a:cubicBezTo>
                  <a:cubicBezTo>
                    <a:pt x="14" y="22"/>
                    <a:pt x="14" y="23"/>
                    <a:pt x="15" y="24"/>
                  </a:cubicBezTo>
                  <a:cubicBezTo>
                    <a:pt x="16" y="24"/>
                    <a:pt x="16" y="24"/>
                    <a:pt x="17" y="26"/>
                  </a:cubicBezTo>
                  <a:cubicBezTo>
                    <a:pt x="16" y="25"/>
                    <a:pt x="16" y="25"/>
                    <a:pt x="16" y="25"/>
                  </a:cubicBezTo>
                  <a:cubicBezTo>
                    <a:pt x="16" y="25"/>
                    <a:pt x="16" y="26"/>
                    <a:pt x="16" y="26"/>
                  </a:cubicBezTo>
                  <a:cubicBezTo>
                    <a:pt x="17" y="26"/>
                    <a:pt x="17" y="26"/>
                    <a:pt x="18" y="27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7" y="27"/>
                    <a:pt x="18" y="27"/>
                    <a:pt x="18" y="28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9" y="28"/>
                    <a:pt x="19" y="28"/>
                    <a:pt x="19" y="28"/>
                  </a:cubicBezTo>
                  <a:cubicBezTo>
                    <a:pt x="18" y="27"/>
                    <a:pt x="19" y="28"/>
                    <a:pt x="19" y="28"/>
                  </a:cubicBezTo>
                  <a:cubicBezTo>
                    <a:pt x="19" y="28"/>
                    <a:pt x="19" y="28"/>
                    <a:pt x="19" y="28"/>
                  </a:cubicBezTo>
                  <a:cubicBezTo>
                    <a:pt x="19" y="28"/>
                    <a:pt x="19" y="28"/>
                    <a:pt x="19" y="28"/>
                  </a:cubicBezTo>
                  <a:cubicBezTo>
                    <a:pt x="19" y="28"/>
                    <a:pt x="19" y="28"/>
                    <a:pt x="19" y="28"/>
                  </a:cubicBezTo>
                  <a:cubicBezTo>
                    <a:pt x="20" y="28"/>
                    <a:pt x="20" y="29"/>
                    <a:pt x="21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2" y="29"/>
                    <a:pt x="22" y="29"/>
                    <a:pt x="22" y="29"/>
                  </a:cubicBezTo>
                  <a:cubicBezTo>
                    <a:pt x="20" y="28"/>
                    <a:pt x="22" y="28"/>
                    <a:pt x="21" y="27"/>
                  </a:cubicBezTo>
                  <a:cubicBezTo>
                    <a:pt x="21" y="26"/>
                    <a:pt x="19" y="26"/>
                    <a:pt x="20" y="26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4"/>
                    <a:pt x="19" y="24"/>
                  </a:cubicBezTo>
                  <a:cubicBezTo>
                    <a:pt x="19" y="24"/>
                    <a:pt x="20" y="24"/>
                    <a:pt x="20" y="24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23" y="24"/>
                    <a:pt x="22" y="22"/>
                    <a:pt x="20" y="21"/>
                  </a:cubicBezTo>
                  <a:cubicBezTo>
                    <a:pt x="22" y="22"/>
                    <a:pt x="22" y="21"/>
                    <a:pt x="23" y="21"/>
                  </a:cubicBezTo>
                  <a:cubicBezTo>
                    <a:pt x="23" y="20"/>
                    <a:pt x="23" y="20"/>
                    <a:pt x="24" y="19"/>
                  </a:cubicBezTo>
                  <a:cubicBezTo>
                    <a:pt x="24" y="18"/>
                    <a:pt x="23" y="18"/>
                    <a:pt x="23" y="17"/>
                  </a:cubicBezTo>
                  <a:cubicBezTo>
                    <a:pt x="24" y="16"/>
                    <a:pt x="25" y="17"/>
                    <a:pt x="26" y="16"/>
                  </a:cubicBezTo>
                  <a:cubicBezTo>
                    <a:pt x="26" y="15"/>
                    <a:pt x="27" y="15"/>
                    <a:pt x="26" y="13"/>
                  </a:cubicBezTo>
                  <a:cubicBezTo>
                    <a:pt x="26" y="12"/>
                    <a:pt x="26" y="12"/>
                    <a:pt x="26" y="11"/>
                  </a:cubicBezTo>
                  <a:cubicBezTo>
                    <a:pt x="27" y="10"/>
                    <a:pt x="28" y="9"/>
                    <a:pt x="27" y="8"/>
                  </a:cubicBezTo>
                  <a:cubicBezTo>
                    <a:pt x="26" y="7"/>
                    <a:pt x="22" y="6"/>
                    <a:pt x="21" y="7"/>
                  </a:cubicBezTo>
                  <a:cubicBezTo>
                    <a:pt x="20" y="6"/>
                    <a:pt x="19" y="6"/>
                    <a:pt x="18" y="6"/>
                  </a:cubicBezTo>
                  <a:cubicBezTo>
                    <a:pt x="18" y="6"/>
                    <a:pt x="17" y="6"/>
                    <a:pt x="17" y="7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7" y="5"/>
                    <a:pt x="16" y="4"/>
                    <a:pt x="15" y="3"/>
                  </a:cubicBezTo>
                  <a:cubicBezTo>
                    <a:pt x="14" y="3"/>
                    <a:pt x="13" y="3"/>
                    <a:pt x="12" y="3"/>
                  </a:cubicBezTo>
                  <a:cubicBezTo>
                    <a:pt x="11" y="3"/>
                    <a:pt x="11" y="2"/>
                    <a:pt x="10" y="2"/>
                  </a:cubicBezTo>
                  <a:cubicBezTo>
                    <a:pt x="9" y="2"/>
                    <a:pt x="9" y="1"/>
                    <a:pt x="8" y="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7" y="1"/>
                    <a:pt x="6" y="1"/>
                    <a:pt x="5" y="0"/>
                  </a:cubicBezTo>
                  <a:cubicBezTo>
                    <a:pt x="4" y="1"/>
                    <a:pt x="4" y="1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4" y="1"/>
                    <a:pt x="4" y="0"/>
                  </a:cubicBezTo>
                  <a:cubicBezTo>
                    <a:pt x="2" y="1"/>
                    <a:pt x="2" y="1"/>
                    <a:pt x="2" y="3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56" name="Freeform 1478"/>
            <p:cNvSpPr>
              <a:spLocks/>
            </p:cNvSpPr>
            <p:nvPr userDrawn="1"/>
          </p:nvSpPr>
          <p:spPr bwMode="auto">
            <a:xfrm>
              <a:off x="295" y="389"/>
              <a:ext cx="2" cy="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0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57" name="Freeform 1479"/>
            <p:cNvSpPr>
              <a:spLocks/>
            </p:cNvSpPr>
            <p:nvPr userDrawn="1"/>
          </p:nvSpPr>
          <p:spPr bwMode="auto">
            <a:xfrm>
              <a:off x="295" y="389"/>
              <a:ext cx="4" cy="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" h="1">
                  <a:moveTo>
                    <a:pt x="0" y="0"/>
                  </a:moveTo>
                  <a:cubicBezTo>
                    <a:pt x="1" y="0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58" name="Freeform 1480"/>
            <p:cNvSpPr>
              <a:spLocks/>
            </p:cNvSpPr>
            <p:nvPr userDrawn="1"/>
          </p:nvSpPr>
          <p:spPr bwMode="auto">
            <a:xfrm>
              <a:off x="289" y="383"/>
              <a:ext cx="10" cy="4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1" y="1"/>
                </a:cxn>
                <a:cxn ang="0">
                  <a:pos x="3" y="2"/>
                </a:cxn>
                <a:cxn ang="0">
                  <a:pos x="5" y="2"/>
                </a:cxn>
                <a:cxn ang="0">
                  <a:pos x="0" y="1"/>
                </a:cxn>
              </a:cxnLst>
              <a:rect l="0" t="0" r="r" b="b"/>
              <a:pathLst>
                <a:path w="5" h="2">
                  <a:moveTo>
                    <a:pt x="0" y="1"/>
                  </a:moveTo>
                  <a:cubicBezTo>
                    <a:pt x="0" y="1"/>
                    <a:pt x="1" y="1"/>
                    <a:pt x="1" y="1"/>
                  </a:cubicBezTo>
                  <a:cubicBezTo>
                    <a:pt x="1" y="1"/>
                    <a:pt x="4" y="1"/>
                    <a:pt x="3" y="2"/>
                  </a:cubicBezTo>
                  <a:cubicBezTo>
                    <a:pt x="4" y="2"/>
                    <a:pt x="5" y="2"/>
                    <a:pt x="5" y="2"/>
                  </a:cubicBezTo>
                  <a:cubicBezTo>
                    <a:pt x="4" y="2"/>
                    <a:pt x="1" y="0"/>
                    <a:pt x="0" y="1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59" name="Freeform 1481"/>
            <p:cNvSpPr>
              <a:spLocks/>
            </p:cNvSpPr>
            <p:nvPr userDrawn="1"/>
          </p:nvSpPr>
          <p:spPr bwMode="auto">
            <a:xfrm>
              <a:off x="289" y="383"/>
              <a:ext cx="10" cy="4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2" y="1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3" y="3"/>
                </a:cxn>
                <a:cxn ang="0">
                  <a:pos x="4" y="3"/>
                </a:cxn>
                <a:cxn ang="0">
                  <a:pos x="5" y="2"/>
                </a:cxn>
                <a:cxn ang="0">
                  <a:pos x="5" y="2"/>
                </a:cxn>
                <a:cxn ang="0">
                  <a:pos x="5" y="2"/>
                </a:cxn>
                <a:cxn ang="0">
                  <a:pos x="1" y="0"/>
                </a:cxn>
                <a:cxn ang="0">
                  <a:pos x="0" y="1"/>
                </a:cxn>
                <a:cxn ang="0">
                  <a:pos x="0" y="2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5" y="2"/>
                </a:cxn>
                <a:cxn ang="0">
                  <a:pos x="5" y="2"/>
                </a:cxn>
                <a:cxn ang="0">
                  <a:pos x="5" y="2"/>
                </a:cxn>
                <a:cxn ang="0">
                  <a:pos x="4" y="2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3" y="2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2"/>
                </a:cxn>
              </a:cxnLst>
              <a:rect l="0" t="0" r="r" b="b"/>
              <a:pathLst>
                <a:path w="5" h="3">
                  <a:moveTo>
                    <a:pt x="0" y="2"/>
                  </a:moveTo>
                  <a:cubicBezTo>
                    <a:pt x="0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5" y="3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3" y="0"/>
                    <a:pt x="1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1"/>
                    <a:pt x="1" y="1"/>
                  </a:cubicBezTo>
                  <a:cubicBezTo>
                    <a:pt x="2" y="1"/>
                    <a:pt x="4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4" y="2"/>
                    <a:pt x="4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1"/>
                    <a:pt x="3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60" name="Freeform 1482"/>
            <p:cNvSpPr>
              <a:spLocks/>
            </p:cNvSpPr>
            <p:nvPr userDrawn="1"/>
          </p:nvSpPr>
          <p:spPr bwMode="auto">
            <a:xfrm>
              <a:off x="299" y="387"/>
              <a:ext cx="6" cy="2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2" y="1"/>
                </a:cxn>
                <a:cxn ang="0">
                  <a:pos x="3" y="1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0" y="1"/>
                </a:cxn>
              </a:cxnLst>
              <a:rect l="0" t="0" r="r" b="b"/>
              <a:pathLst>
                <a:path w="3" h="1">
                  <a:moveTo>
                    <a:pt x="0" y="1"/>
                  </a:moveTo>
                  <a:cubicBezTo>
                    <a:pt x="1" y="1"/>
                    <a:pt x="1" y="1"/>
                    <a:pt x="2" y="1"/>
                  </a:cubicBezTo>
                  <a:cubicBezTo>
                    <a:pt x="2" y="1"/>
                    <a:pt x="2" y="1"/>
                    <a:pt x="3" y="1"/>
                  </a:cubicBezTo>
                  <a:cubicBezTo>
                    <a:pt x="3" y="0"/>
                    <a:pt x="2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61" name="Freeform 1483"/>
            <p:cNvSpPr>
              <a:spLocks/>
            </p:cNvSpPr>
            <p:nvPr userDrawn="1"/>
          </p:nvSpPr>
          <p:spPr bwMode="auto">
            <a:xfrm>
              <a:off x="299" y="387"/>
              <a:ext cx="6" cy="4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3" y="1"/>
                </a:cxn>
                <a:cxn ang="0">
                  <a:pos x="3" y="1"/>
                </a:cxn>
                <a:cxn ang="0">
                  <a:pos x="3" y="1"/>
                </a:cxn>
                <a:cxn ang="0">
                  <a:pos x="3" y="1"/>
                </a:cxn>
                <a:cxn ang="0">
                  <a:pos x="2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2" y="1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2" y="1"/>
                </a:cxn>
                <a:cxn ang="0">
                  <a:pos x="3" y="1"/>
                </a:cxn>
                <a:cxn ang="0">
                  <a:pos x="3" y="1"/>
                </a:cxn>
                <a:cxn ang="0">
                  <a:pos x="3" y="1"/>
                </a:cxn>
                <a:cxn ang="0">
                  <a:pos x="3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</a:cxnLst>
              <a:rect l="0" t="0" r="r" b="b"/>
              <a:pathLst>
                <a:path w="3" h="2">
                  <a:moveTo>
                    <a:pt x="0" y="1"/>
                  </a:moveTo>
                  <a:cubicBezTo>
                    <a:pt x="1" y="1"/>
                    <a:pt x="1" y="1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0"/>
                    <a:pt x="2" y="0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1"/>
                    <a:pt x="1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62" name="Freeform 1484"/>
            <p:cNvSpPr>
              <a:spLocks/>
            </p:cNvSpPr>
            <p:nvPr userDrawn="1"/>
          </p:nvSpPr>
          <p:spPr bwMode="auto">
            <a:xfrm>
              <a:off x="307" y="389"/>
              <a:ext cx="2" cy="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0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63" name="Freeform 1485"/>
            <p:cNvSpPr>
              <a:spLocks/>
            </p:cNvSpPr>
            <p:nvPr userDrawn="1"/>
          </p:nvSpPr>
          <p:spPr bwMode="auto">
            <a:xfrm>
              <a:off x="307" y="389"/>
              <a:ext cx="2" cy="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64" name="Freeform 1486"/>
            <p:cNvSpPr>
              <a:spLocks/>
            </p:cNvSpPr>
            <p:nvPr userDrawn="1"/>
          </p:nvSpPr>
          <p:spPr bwMode="auto">
            <a:xfrm>
              <a:off x="299" y="314"/>
              <a:ext cx="2" cy="6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1" h="3">
                  <a:moveTo>
                    <a:pt x="0" y="2"/>
                  </a:moveTo>
                  <a:cubicBezTo>
                    <a:pt x="0" y="3"/>
                    <a:pt x="1" y="0"/>
                    <a:pt x="0" y="2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65" name="Freeform 1487"/>
            <p:cNvSpPr>
              <a:spLocks/>
            </p:cNvSpPr>
            <p:nvPr userDrawn="1"/>
          </p:nvSpPr>
          <p:spPr bwMode="auto">
            <a:xfrm>
              <a:off x="299" y="316"/>
              <a:ext cx="2" cy="4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0" y="1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1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66" name="Freeform 1488"/>
            <p:cNvSpPr>
              <a:spLocks/>
            </p:cNvSpPr>
            <p:nvPr userDrawn="1"/>
          </p:nvSpPr>
          <p:spPr bwMode="auto">
            <a:xfrm>
              <a:off x="297" y="302"/>
              <a:ext cx="8" cy="8"/>
            </a:xfrm>
            <a:custGeom>
              <a:avLst/>
              <a:gdLst/>
              <a:ahLst/>
              <a:cxnLst>
                <a:cxn ang="0">
                  <a:pos x="2" y="1"/>
                </a:cxn>
                <a:cxn ang="0">
                  <a:pos x="2" y="1"/>
                </a:cxn>
              </a:cxnLst>
              <a:rect l="0" t="0" r="r" b="b"/>
              <a:pathLst>
                <a:path w="4" h="4">
                  <a:moveTo>
                    <a:pt x="2" y="1"/>
                  </a:moveTo>
                  <a:cubicBezTo>
                    <a:pt x="0" y="4"/>
                    <a:pt x="4" y="0"/>
                    <a:pt x="2" y="1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67" name="Freeform 1489"/>
            <p:cNvSpPr>
              <a:spLocks/>
            </p:cNvSpPr>
            <p:nvPr userDrawn="1"/>
          </p:nvSpPr>
          <p:spPr bwMode="auto">
            <a:xfrm>
              <a:off x="299" y="304"/>
              <a:ext cx="4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0" y="0"/>
                </a:cxn>
              </a:cxnLst>
              <a:rect l="0" t="0" r="r" b="b"/>
              <a:pathLst>
                <a:path w="2" h="1">
                  <a:moveTo>
                    <a:pt x="0" y="0"/>
                  </a:moveTo>
                  <a:cubicBezTo>
                    <a:pt x="0" y="0"/>
                    <a:pt x="0" y="0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68" name="Freeform 1490"/>
            <p:cNvSpPr>
              <a:spLocks/>
            </p:cNvSpPr>
            <p:nvPr userDrawn="1"/>
          </p:nvSpPr>
          <p:spPr bwMode="auto">
            <a:xfrm>
              <a:off x="293" y="300"/>
              <a:ext cx="4" cy="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0" y="0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69" name="Freeform 1491"/>
            <p:cNvSpPr>
              <a:spLocks/>
            </p:cNvSpPr>
            <p:nvPr userDrawn="1"/>
          </p:nvSpPr>
          <p:spPr bwMode="auto">
            <a:xfrm>
              <a:off x="293" y="298"/>
              <a:ext cx="4" cy="4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2"/>
                </a:cxn>
              </a:cxnLst>
              <a:rect l="0" t="0" r="r" b="b"/>
              <a:pathLst>
                <a:path w="1" h="2"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0" y="1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70" name="Freeform 1492"/>
            <p:cNvSpPr>
              <a:spLocks/>
            </p:cNvSpPr>
            <p:nvPr userDrawn="1"/>
          </p:nvSpPr>
          <p:spPr bwMode="auto">
            <a:xfrm>
              <a:off x="297" y="284"/>
              <a:ext cx="6" cy="12"/>
            </a:xfrm>
            <a:custGeom>
              <a:avLst/>
              <a:gdLst/>
              <a:ahLst/>
              <a:cxnLst>
                <a:cxn ang="0">
                  <a:pos x="1" y="2"/>
                </a:cxn>
                <a:cxn ang="0">
                  <a:pos x="2" y="3"/>
                </a:cxn>
                <a:cxn ang="0">
                  <a:pos x="3" y="0"/>
                </a:cxn>
                <a:cxn ang="0">
                  <a:pos x="1" y="2"/>
                </a:cxn>
              </a:cxnLst>
              <a:rect l="0" t="0" r="r" b="b"/>
              <a:pathLst>
                <a:path w="3" h="6">
                  <a:moveTo>
                    <a:pt x="1" y="2"/>
                  </a:moveTo>
                  <a:cubicBezTo>
                    <a:pt x="1" y="3"/>
                    <a:pt x="0" y="6"/>
                    <a:pt x="2" y="3"/>
                  </a:cubicBezTo>
                  <a:cubicBezTo>
                    <a:pt x="3" y="2"/>
                    <a:pt x="2" y="1"/>
                    <a:pt x="3" y="0"/>
                  </a:cubicBezTo>
                  <a:cubicBezTo>
                    <a:pt x="2" y="0"/>
                    <a:pt x="2" y="1"/>
                    <a:pt x="1" y="2"/>
                  </a:cubicBezTo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71" name="Freeform 1493"/>
            <p:cNvSpPr>
              <a:spLocks/>
            </p:cNvSpPr>
            <p:nvPr userDrawn="1"/>
          </p:nvSpPr>
          <p:spPr bwMode="auto">
            <a:xfrm>
              <a:off x="299" y="282"/>
              <a:ext cx="4" cy="10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1" y="5"/>
                </a:cxn>
                <a:cxn ang="0">
                  <a:pos x="1" y="4"/>
                </a:cxn>
                <a:cxn ang="0">
                  <a:pos x="2" y="3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1" y="3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2" y="3"/>
                </a:cxn>
                <a:cxn ang="0">
                  <a:pos x="1" y="4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1" y="3"/>
                </a:cxn>
                <a:cxn ang="0">
                  <a:pos x="0" y="2"/>
                </a:cxn>
                <a:cxn ang="0">
                  <a:pos x="0" y="3"/>
                </a:cxn>
              </a:cxnLst>
              <a:rect l="0" t="0" r="r" b="b"/>
              <a:pathLst>
                <a:path w="2" h="5">
                  <a:moveTo>
                    <a:pt x="0" y="3"/>
                  </a:moveTo>
                  <a:cubicBezTo>
                    <a:pt x="0" y="3"/>
                    <a:pt x="0" y="4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4"/>
                  </a:cubicBezTo>
                  <a:cubicBezTo>
                    <a:pt x="2" y="4"/>
                    <a:pt x="2" y="3"/>
                    <a:pt x="2" y="3"/>
                  </a:cubicBezTo>
                  <a:cubicBezTo>
                    <a:pt x="2" y="2"/>
                    <a:pt x="2" y="2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1"/>
                    <a:pt x="1" y="2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1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2" y="2"/>
                    <a:pt x="2" y="3"/>
                  </a:cubicBezTo>
                  <a:cubicBezTo>
                    <a:pt x="2" y="3"/>
                    <a:pt x="1" y="3"/>
                    <a:pt x="1" y="4"/>
                  </a:cubicBezTo>
                  <a:cubicBezTo>
                    <a:pt x="1" y="4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4"/>
                    <a:pt x="1" y="3"/>
                    <a:pt x="1" y="3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72" name="Freeform 1494"/>
            <p:cNvSpPr>
              <a:spLocks/>
            </p:cNvSpPr>
            <p:nvPr userDrawn="1"/>
          </p:nvSpPr>
          <p:spPr bwMode="auto">
            <a:xfrm>
              <a:off x="293" y="288"/>
              <a:ext cx="4" cy="6"/>
            </a:xfrm>
            <a:custGeom>
              <a:avLst/>
              <a:gdLst/>
              <a:ahLst/>
              <a:cxnLst>
                <a:cxn ang="0">
                  <a:pos x="1" y="1"/>
                </a:cxn>
                <a:cxn ang="0">
                  <a:pos x="1" y="3"/>
                </a:cxn>
                <a:cxn ang="0">
                  <a:pos x="2" y="1"/>
                </a:cxn>
                <a:cxn ang="0">
                  <a:pos x="1" y="2"/>
                </a:cxn>
                <a:cxn ang="0">
                  <a:pos x="1" y="1"/>
                </a:cxn>
              </a:cxnLst>
              <a:rect l="0" t="0" r="r" b="b"/>
              <a:pathLst>
                <a:path w="2" h="3">
                  <a:moveTo>
                    <a:pt x="1" y="1"/>
                  </a:moveTo>
                  <a:cubicBezTo>
                    <a:pt x="0" y="1"/>
                    <a:pt x="1" y="2"/>
                    <a:pt x="1" y="3"/>
                  </a:cubicBezTo>
                  <a:cubicBezTo>
                    <a:pt x="2" y="3"/>
                    <a:pt x="2" y="2"/>
                    <a:pt x="2" y="1"/>
                  </a:cubicBezTo>
                  <a:cubicBezTo>
                    <a:pt x="2" y="2"/>
                    <a:pt x="2" y="2"/>
                    <a:pt x="1" y="2"/>
                  </a:cubicBezTo>
                  <a:cubicBezTo>
                    <a:pt x="2" y="2"/>
                    <a:pt x="2" y="0"/>
                    <a:pt x="1" y="1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73" name="Freeform 1495"/>
            <p:cNvSpPr>
              <a:spLocks/>
            </p:cNvSpPr>
            <p:nvPr userDrawn="1"/>
          </p:nvSpPr>
          <p:spPr bwMode="auto">
            <a:xfrm>
              <a:off x="293" y="288"/>
              <a:ext cx="4" cy="6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0" y="1"/>
                </a:cxn>
                <a:cxn ang="0">
                  <a:pos x="1" y="3"/>
                </a:cxn>
                <a:cxn ang="0">
                  <a:pos x="1" y="3"/>
                </a:cxn>
                <a:cxn ang="0">
                  <a:pos x="2" y="2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2" y="2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2"/>
                </a:cxn>
                <a:cxn ang="0">
                  <a:pos x="1" y="3"/>
                </a:cxn>
                <a:cxn ang="0">
                  <a:pos x="2" y="2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2"/>
                </a:cxn>
                <a:cxn ang="0">
                  <a:pos x="1" y="3"/>
                </a:cxn>
                <a:cxn ang="0">
                  <a:pos x="1" y="3"/>
                </a:cxn>
                <a:cxn ang="0">
                  <a:pos x="1" y="3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0" y="1"/>
                </a:cxn>
              </a:cxnLst>
              <a:rect l="0" t="0" r="r" b="b"/>
              <a:pathLst>
                <a:path w="2" h="3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1" y="2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1" y="2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74" name="Freeform 1496"/>
            <p:cNvSpPr>
              <a:spLocks/>
            </p:cNvSpPr>
            <p:nvPr userDrawn="1"/>
          </p:nvSpPr>
          <p:spPr bwMode="auto">
            <a:xfrm>
              <a:off x="295" y="294"/>
              <a:ext cx="2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0" y="0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1" y="0"/>
                    <a:pt x="1" y="1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75" name="Freeform 1497"/>
            <p:cNvSpPr>
              <a:spLocks/>
            </p:cNvSpPr>
            <p:nvPr userDrawn="1"/>
          </p:nvSpPr>
          <p:spPr bwMode="auto">
            <a:xfrm>
              <a:off x="295" y="292"/>
              <a:ext cx="4" cy="4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1" y="2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1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0" y="1"/>
                </a:cxn>
              </a:cxnLst>
              <a:rect l="0" t="0" r="r" b="b"/>
              <a:pathLst>
                <a:path w="2" h="2">
                  <a:moveTo>
                    <a:pt x="0" y="1"/>
                  </a:moveTo>
                  <a:cubicBezTo>
                    <a:pt x="1" y="1"/>
                    <a:pt x="1" y="1"/>
                    <a:pt x="1" y="2"/>
                  </a:cubicBezTo>
                  <a:cubicBezTo>
                    <a:pt x="1" y="2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76" name="Freeform 1498"/>
            <p:cNvSpPr>
              <a:spLocks/>
            </p:cNvSpPr>
            <p:nvPr userDrawn="1"/>
          </p:nvSpPr>
          <p:spPr bwMode="auto">
            <a:xfrm>
              <a:off x="291" y="290"/>
              <a:ext cx="4" cy="16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4"/>
                </a:cxn>
                <a:cxn ang="0">
                  <a:pos x="0" y="3"/>
                </a:cxn>
              </a:cxnLst>
              <a:rect l="0" t="0" r="r" b="b"/>
              <a:pathLst>
                <a:path w="2" h="8">
                  <a:moveTo>
                    <a:pt x="0" y="3"/>
                  </a:moveTo>
                  <a:cubicBezTo>
                    <a:pt x="0" y="4"/>
                    <a:pt x="0" y="4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8"/>
                    <a:pt x="2" y="0"/>
                    <a:pt x="0" y="4"/>
                  </a:cubicBezTo>
                  <a:cubicBezTo>
                    <a:pt x="1" y="4"/>
                    <a:pt x="0" y="3"/>
                    <a:pt x="0" y="3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77" name="Freeform 1499"/>
            <p:cNvSpPr>
              <a:spLocks/>
            </p:cNvSpPr>
            <p:nvPr userDrawn="1"/>
          </p:nvSpPr>
          <p:spPr bwMode="auto">
            <a:xfrm>
              <a:off x="291" y="296"/>
              <a:ext cx="2" cy="6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1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0" y="1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cubicBezTo>
                    <a:pt x="0" y="1"/>
                    <a:pt x="0" y="1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1"/>
                    <a:pt x="1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78" name="Freeform 1500"/>
            <p:cNvSpPr>
              <a:spLocks/>
            </p:cNvSpPr>
            <p:nvPr userDrawn="1"/>
          </p:nvSpPr>
          <p:spPr bwMode="auto">
            <a:xfrm>
              <a:off x="289" y="298"/>
              <a:ext cx="2" cy="2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1" y="1"/>
                </a:cxn>
                <a:cxn ang="0">
                  <a:pos x="0" y="1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0" y="1"/>
                    <a:pt x="0" y="1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79" name="Freeform 1501"/>
            <p:cNvSpPr>
              <a:spLocks/>
            </p:cNvSpPr>
            <p:nvPr userDrawn="1"/>
          </p:nvSpPr>
          <p:spPr bwMode="auto">
            <a:xfrm>
              <a:off x="289" y="298"/>
              <a:ext cx="2" cy="2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2" h="2">
                  <a:moveTo>
                    <a:pt x="0" y="2"/>
                  </a:move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80" name="Freeform 1502"/>
            <p:cNvSpPr>
              <a:spLocks/>
            </p:cNvSpPr>
            <p:nvPr userDrawn="1"/>
          </p:nvSpPr>
          <p:spPr bwMode="auto">
            <a:xfrm>
              <a:off x="291" y="290"/>
              <a:ext cx="2" cy="2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1" y="1"/>
                </a:cxn>
                <a:cxn ang="0">
                  <a:pos x="0" y="1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0" y="1"/>
                    <a:pt x="0" y="1"/>
                    <a:pt x="1" y="1"/>
                  </a:cubicBezTo>
                  <a:cubicBezTo>
                    <a:pt x="0" y="0"/>
                    <a:pt x="0" y="1"/>
                    <a:pt x="0" y="1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81" name="Freeform 1503"/>
            <p:cNvSpPr>
              <a:spLocks/>
            </p:cNvSpPr>
            <p:nvPr userDrawn="1"/>
          </p:nvSpPr>
          <p:spPr bwMode="auto">
            <a:xfrm>
              <a:off x="289" y="290"/>
              <a:ext cx="4" cy="2"/>
            </a:xfrm>
            <a:custGeom>
              <a:avLst/>
              <a:gdLst/>
              <a:ahLst/>
              <a:cxnLst>
                <a:cxn ang="0">
                  <a:pos x="1" y="1"/>
                </a:cxn>
                <a:cxn ang="0">
                  <a:pos x="1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2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0" y="1"/>
                </a:cxn>
                <a:cxn ang="0">
                  <a:pos x="1" y="1"/>
                </a:cxn>
              </a:cxnLst>
              <a:rect l="0" t="0" r="r" b="b"/>
              <a:pathLst>
                <a:path w="2" h="1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82" name="Freeform 1504"/>
            <p:cNvSpPr>
              <a:spLocks/>
            </p:cNvSpPr>
            <p:nvPr userDrawn="1"/>
          </p:nvSpPr>
          <p:spPr bwMode="auto">
            <a:xfrm>
              <a:off x="289" y="292"/>
              <a:ext cx="2" cy="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0" y="0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1"/>
                    <a:pt x="1" y="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83" name="Freeform 1505"/>
            <p:cNvSpPr>
              <a:spLocks/>
            </p:cNvSpPr>
            <p:nvPr userDrawn="1"/>
          </p:nvSpPr>
          <p:spPr bwMode="auto">
            <a:xfrm>
              <a:off x="289" y="292"/>
              <a:ext cx="2" cy="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84" name="Freeform 1506"/>
            <p:cNvSpPr>
              <a:spLocks/>
            </p:cNvSpPr>
            <p:nvPr userDrawn="1"/>
          </p:nvSpPr>
          <p:spPr bwMode="auto">
            <a:xfrm>
              <a:off x="285" y="298"/>
              <a:ext cx="4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85" name="Freeform 1507"/>
            <p:cNvSpPr>
              <a:spLocks/>
            </p:cNvSpPr>
            <p:nvPr userDrawn="1"/>
          </p:nvSpPr>
          <p:spPr bwMode="auto">
            <a:xfrm>
              <a:off x="285" y="296"/>
              <a:ext cx="4" cy="2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86" name="Freeform 1508"/>
            <p:cNvSpPr>
              <a:spLocks/>
            </p:cNvSpPr>
            <p:nvPr userDrawn="1"/>
          </p:nvSpPr>
          <p:spPr bwMode="auto">
            <a:xfrm>
              <a:off x="283" y="294"/>
              <a:ext cx="6" cy="4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3" y="0"/>
                </a:cxn>
                <a:cxn ang="0">
                  <a:pos x="0" y="1"/>
                </a:cxn>
              </a:cxnLst>
              <a:rect l="0" t="0" r="r" b="b"/>
              <a:pathLst>
                <a:path w="3" h="2">
                  <a:moveTo>
                    <a:pt x="0" y="1"/>
                  </a:moveTo>
                  <a:cubicBezTo>
                    <a:pt x="1" y="2"/>
                    <a:pt x="1" y="2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3" y="0"/>
                    <a:pt x="3" y="0"/>
                  </a:cubicBezTo>
                  <a:cubicBezTo>
                    <a:pt x="2" y="0"/>
                    <a:pt x="1" y="0"/>
                    <a:pt x="0" y="1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87" name="Freeform 1509"/>
            <p:cNvSpPr>
              <a:spLocks/>
            </p:cNvSpPr>
            <p:nvPr userDrawn="1"/>
          </p:nvSpPr>
          <p:spPr bwMode="auto">
            <a:xfrm>
              <a:off x="283" y="292"/>
              <a:ext cx="6" cy="6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3"/>
                </a:cxn>
                <a:cxn ang="0">
                  <a:pos x="1" y="3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2" y="3"/>
                </a:cxn>
                <a:cxn ang="0">
                  <a:pos x="2" y="2"/>
                </a:cxn>
                <a:cxn ang="0">
                  <a:pos x="3" y="1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1" y="2"/>
                </a:cxn>
                <a:cxn ang="0">
                  <a:pos x="3" y="1"/>
                </a:cxn>
                <a:cxn ang="0">
                  <a:pos x="3" y="1"/>
                </a:cxn>
                <a:cxn ang="0">
                  <a:pos x="2" y="1"/>
                </a:cxn>
                <a:cxn ang="0">
                  <a:pos x="1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3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3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3" h="3">
                  <a:moveTo>
                    <a:pt x="0" y="2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3" y="1"/>
                    <a:pt x="3" y="1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1"/>
                    <a:pt x="1" y="1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2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2"/>
                    <a:pt x="1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88" name="Freeform 1510"/>
            <p:cNvSpPr>
              <a:spLocks/>
            </p:cNvSpPr>
            <p:nvPr userDrawn="1"/>
          </p:nvSpPr>
          <p:spPr bwMode="auto">
            <a:xfrm>
              <a:off x="285" y="296"/>
              <a:ext cx="4" cy="6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2" y="0"/>
                </a:cxn>
                <a:cxn ang="0">
                  <a:pos x="2" y="2"/>
                </a:cxn>
                <a:cxn ang="0">
                  <a:pos x="0" y="2"/>
                </a:cxn>
              </a:cxnLst>
              <a:rect l="0" t="0" r="r" b="b"/>
              <a:pathLst>
                <a:path w="2" h="3">
                  <a:moveTo>
                    <a:pt x="0" y="2"/>
                  </a:moveTo>
                  <a:cubicBezTo>
                    <a:pt x="0" y="2"/>
                    <a:pt x="0" y="2"/>
                    <a:pt x="1" y="2"/>
                  </a:cubicBezTo>
                  <a:cubicBezTo>
                    <a:pt x="0" y="3"/>
                    <a:pt x="0" y="3"/>
                    <a:pt x="1" y="2"/>
                  </a:cubicBezTo>
                  <a:cubicBezTo>
                    <a:pt x="2" y="2"/>
                    <a:pt x="2" y="2"/>
                    <a:pt x="2" y="0"/>
                  </a:cubicBezTo>
                  <a:cubicBezTo>
                    <a:pt x="2" y="1"/>
                    <a:pt x="2" y="1"/>
                    <a:pt x="2" y="2"/>
                  </a:cubicBezTo>
                  <a:cubicBezTo>
                    <a:pt x="1" y="0"/>
                    <a:pt x="1" y="0"/>
                    <a:pt x="0" y="2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89" name="Freeform 1511"/>
            <p:cNvSpPr>
              <a:spLocks/>
            </p:cNvSpPr>
            <p:nvPr userDrawn="1"/>
          </p:nvSpPr>
          <p:spPr bwMode="auto">
            <a:xfrm>
              <a:off x="285" y="296"/>
              <a:ext cx="6" cy="6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2"/>
                </a:cxn>
                <a:cxn ang="0">
                  <a:pos x="1" y="2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3" y="2"/>
                </a:cxn>
                <a:cxn ang="0">
                  <a:pos x="3" y="0"/>
                </a:cxn>
                <a:cxn ang="0">
                  <a:pos x="1" y="2"/>
                </a:cxn>
                <a:cxn ang="0">
                  <a:pos x="2" y="2"/>
                </a:cxn>
                <a:cxn ang="0">
                  <a:pos x="1" y="0"/>
                </a:cxn>
                <a:cxn ang="0">
                  <a:pos x="0" y="2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2" y="2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1" y="2"/>
                </a:cxn>
                <a:cxn ang="0">
                  <a:pos x="0" y="3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1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1"/>
                </a:cxn>
                <a:cxn ang="0">
                  <a:pos x="0" y="2"/>
                </a:cxn>
              </a:cxnLst>
              <a:rect l="0" t="0" r="r" b="b"/>
              <a:pathLst>
                <a:path w="3" h="3"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3"/>
                    <a:pt x="1" y="3"/>
                    <a:pt x="1" y="2"/>
                  </a:cubicBezTo>
                  <a:cubicBezTo>
                    <a:pt x="2" y="2"/>
                    <a:pt x="2" y="2"/>
                    <a:pt x="3" y="2"/>
                  </a:cubicBezTo>
                  <a:cubicBezTo>
                    <a:pt x="3" y="1"/>
                    <a:pt x="3" y="1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1"/>
                    <a:pt x="1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1"/>
                    <a:pt x="2" y="1"/>
                    <a:pt x="3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2"/>
                    <a:pt x="1" y="2"/>
                  </a:cubicBezTo>
                  <a:cubicBezTo>
                    <a:pt x="1" y="2"/>
                    <a:pt x="0" y="2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90" name="Freeform 1512"/>
            <p:cNvSpPr>
              <a:spLocks/>
            </p:cNvSpPr>
            <p:nvPr userDrawn="1"/>
          </p:nvSpPr>
          <p:spPr bwMode="auto">
            <a:xfrm>
              <a:off x="279" y="298"/>
              <a:ext cx="4" cy="10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0" y="5"/>
                </a:cxn>
                <a:cxn ang="0">
                  <a:pos x="2" y="2"/>
                </a:cxn>
                <a:cxn ang="0">
                  <a:pos x="0" y="4"/>
                </a:cxn>
              </a:cxnLst>
              <a:rect l="0" t="0" r="r" b="b"/>
              <a:pathLst>
                <a:path w="3" h="5">
                  <a:moveTo>
                    <a:pt x="0" y="4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1" y="5"/>
                    <a:pt x="2" y="3"/>
                    <a:pt x="2" y="2"/>
                  </a:cubicBezTo>
                  <a:cubicBezTo>
                    <a:pt x="3" y="0"/>
                    <a:pt x="0" y="4"/>
                    <a:pt x="0" y="4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91" name="Freeform 1513"/>
            <p:cNvSpPr>
              <a:spLocks/>
            </p:cNvSpPr>
            <p:nvPr userDrawn="1"/>
          </p:nvSpPr>
          <p:spPr bwMode="auto">
            <a:xfrm>
              <a:off x="277" y="300"/>
              <a:ext cx="8" cy="12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0" y="4"/>
                </a:cxn>
                <a:cxn ang="0">
                  <a:pos x="0" y="5"/>
                </a:cxn>
                <a:cxn ang="0">
                  <a:pos x="1" y="5"/>
                </a:cxn>
                <a:cxn ang="0">
                  <a:pos x="2" y="3"/>
                </a:cxn>
                <a:cxn ang="0">
                  <a:pos x="4" y="1"/>
                </a:cxn>
                <a:cxn ang="0">
                  <a:pos x="4" y="1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2" y="1"/>
                </a:cxn>
                <a:cxn ang="0">
                  <a:pos x="1" y="3"/>
                </a:cxn>
                <a:cxn ang="0">
                  <a:pos x="1" y="3"/>
                </a:cxn>
                <a:cxn ang="0">
                  <a:pos x="1" y="3"/>
                </a:cxn>
                <a:cxn ang="0">
                  <a:pos x="2" y="2"/>
                </a:cxn>
                <a:cxn ang="0">
                  <a:pos x="3" y="1"/>
                </a:cxn>
                <a:cxn ang="0">
                  <a:pos x="3" y="1"/>
                </a:cxn>
                <a:cxn ang="0">
                  <a:pos x="3" y="1"/>
                </a:cxn>
                <a:cxn ang="0">
                  <a:pos x="3" y="1"/>
                </a:cxn>
                <a:cxn ang="0">
                  <a:pos x="3" y="1"/>
                </a:cxn>
                <a:cxn ang="0">
                  <a:pos x="3" y="1"/>
                </a:cxn>
                <a:cxn ang="0">
                  <a:pos x="3" y="1"/>
                </a:cxn>
                <a:cxn ang="0">
                  <a:pos x="3" y="1"/>
                </a:cxn>
                <a:cxn ang="0">
                  <a:pos x="3" y="1"/>
                </a:cxn>
                <a:cxn ang="0">
                  <a:pos x="3" y="1"/>
                </a:cxn>
                <a:cxn ang="0">
                  <a:pos x="3" y="1"/>
                </a:cxn>
                <a:cxn ang="0">
                  <a:pos x="3" y="1"/>
                </a:cxn>
                <a:cxn ang="0">
                  <a:pos x="3" y="1"/>
                </a:cxn>
                <a:cxn ang="0">
                  <a:pos x="3" y="1"/>
                </a:cxn>
                <a:cxn ang="0">
                  <a:pos x="3" y="1"/>
                </a:cxn>
                <a:cxn ang="0">
                  <a:pos x="3" y="1"/>
                </a:cxn>
                <a:cxn ang="0">
                  <a:pos x="2" y="3"/>
                </a:cxn>
                <a:cxn ang="0">
                  <a:pos x="0" y="4"/>
                </a:cxn>
                <a:cxn ang="0">
                  <a:pos x="1" y="4"/>
                </a:cxn>
                <a:cxn ang="0">
                  <a:pos x="1" y="4"/>
                </a:cxn>
                <a:cxn ang="0">
                  <a:pos x="1" y="3"/>
                </a:cxn>
                <a:cxn ang="0">
                  <a:pos x="1" y="3"/>
                </a:cxn>
                <a:cxn ang="0">
                  <a:pos x="0" y="3"/>
                </a:cxn>
              </a:cxnLst>
              <a:rect l="0" t="0" r="r" b="b"/>
              <a:pathLst>
                <a:path w="4" h="5">
                  <a:moveTo>
                    <a:pt x="0" y="3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4"/>
                    <a:pt x="2" y="4"/>
                    <a:pt x="2" y="3"/>
                  </a:cubicBezTo>
                  <a:cubicBezTo>
                    <a:pt x="3" y="2"/>
                    <a:pt x="3" y="2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2" y="2"/>
                    <a:pt x="2" y="2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2"/>
                    <a:pt x="2" y="3"/>
                  </a:cubicBezTo>
                  <a:cubicBezTo>
                    <a:pt x="2" y="3"/>
                    <a:pt x="1" y="4"/>
                    <a:pt x="0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3"/>
                    <a:pt x="0" y="3"/>
                    <a:pt x="0" y="3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92" name="Freeform 1514"/>
            <p:cNvSpPr>
              <a:spLocks/>
            </p:cNvSpPr>
            <p:nvPr userDrawn="1"/>
          </p:nvSpPr>
          <p:spPr bwMode="auto">
            <a:xfrm>
              <a:off x="413" y="389"/>
              <a:ext cx="4" cy="16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2" y="5"/>
                </a:cxn>
                <a:cxn ang="0">
                  <a:pos x="2" y="1"/>
                </a:cxn>
                <a:cxn ang="0">
                  <a:pos x="1" y="0"/>
                </a:cxn>
                <a:cxn ang="0">
                  <a:pos x="0" y="3"/>
                </a:cxn>
                <a:cxn ang="0">
                  <a:pos x="0" y="6"/>
                </a:cxn>
              </a:cxnLst>
              <a:rect l="0" t="0" r="r" b="b"/>
              <a:pathLst>
                <a:path w="2" h="8">
                  <a:moveTo>
                    <a:pt x="0" y="6"/>
                  </a:moveTo>
                  <a:cubicBezTo>
                    <a:pt x="0" y="8"/>
                    <a:pt x="2" y="7"/>
                    <a:pt x="2" y="5"/>
                  </a:cubicBezTo>
                  <a:cubicBezTo>
                    <a:pt x="2" y="4"/>
                    <a:pt x="2" y="2"/>
                    <a:pt x="2" y="1"/>
                  </a:cubicBezTo>
                  <a:cubicBezTo>
                    <a:pt x="2" y="1"/>
                    <a:pt x="2" y="0"/>
                    <a:pt x="1" y="0"/>
                  </a:cubicBezTo>
                  <a:cubicBezTo>
                    <a:pt x="1" y="1"/>
                    <a:pt x="0" y="2"/>
                    <a:pt x="0" y="3"/>
                  </a:cubicBezTo>
                  <a:cubicBezTo>
                    <a:pt x="0" y="4"/>
                    <a:pt x="0" y="5"/>
                    <a:pt x="0" y="6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93" name="Freeform 1515"/>
            <p:cNvSpPr>
              <a:spLocks/>
            </p:cNvSpPr>
            <p:nvPr userDrawn="1"/>
          </p:nvSpPr>
          <p:spPr bwMode="auto">
            <a:xfrm>
              <a:off x="431" y="351"/>
              <a:ext cx="4" cy="4"/>
            </a:xfrm>
            <a:custGeom>
              <a:avLst/>
              <a:gdLst/>
              <a:ahLst/>
              <a:cxnLst>
                <a:cxn ang="0">
                  <a:pos x="1" y="1"/>
                </a:cxn>
                <a:cxn ang="0">
                  <a:pos x="1" y="2"/>
                </a:cxn>
                <a:cxn ang="0">
                  <a:pos x="0" y="0"/>
                </a:cxn>
                <a:cxn ang="0">
                  <a:pos x="1" y="1"/>
                </a:cxn>
              </a:cxnLst>
              <a:rect l="0" t="0" r="r" b="b"/>
              <a:pathLst>
                <a:path w="2" h="2">
                  <a:moveTo>
                    <a:pt x="1" y="1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2" y="1"/>
                    <a:pt x="1" y="0"/>
                    <a:pt x="0" y="0"/>
                  </a:cubicBezTo>
                  <a:cubicBezTo>
                    <a:pt x="1" y="1"/>
                    <a:pt x="1" y="1"/>
                    <a:pt x="1" y="1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94" name="Freeform 1516"/>
            <p:cNvSpPr>
              <a:spLocks/>
            </p:cNvSpPr>
            <p:nvPr userDrawn="1"/>
          </p:nvSpPr>
          <p:spPr bwMode="auto">
            <a:xfrm>
              <a:off x="431" y="351"/>
              <a:ext cx="4" cy="4"/>
            </a:xfrm>
            <a:custGeom>
              <a:avLst/>
              <a:gdLst/>
              <a:ahLst/>
              <a:cxnLst>
                <a:cxn ang="0">
                  <a:pos x="1" y="1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2" y="1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</a:cxnLst>
              <a:rect l="0" t="0" r="r" b="b"/>
              <a:pathLst>
                <a:path w="2" h="2">
                  <a:moveTo>
                    <a:pt x="1" y="1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95" name="Freeform 1517"/>
            <p:cNvSpPr>
              <a:spLocks/>
            </p:cNvSpPr>
            <p:nvPr userDrawn="1"/>
          </p:nvSpPr>
          <p:spPr bwMode="auto">
            <a:xfrm>
              <a:off x="445" y="324"/>
              <a:ext cx="4" cy="4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0" y="0"/>
                </a:cxn>
                <a:cxn ang="0">
                  <a:pos x="0" y="1"/>
                </a:cxn>
              </a:cxnLst>
              <a:rect l="0" t="0" r="r" b="b"/>
              <a:pathLst>
                <a:path h="2">
                  <a:moveTo>
                    <a:pt x="0" y="1"/>
                  </a:moveTo>
                  <a:cubicBezTo>
                    <a:pt x="0" y="2"/>
                    <a:pt x="0" y="1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96" name="Freeform 1518"/>
            <p:cNvSpPr>
              <a:spLocks/>
            </p:cNvSpPr>
            <p:nvPr userDrawn="1"/>
          </p:nvSpPr>
          <p:spPr bwMode="auto">
            <a:xfrm>
              <a:off x="443" y="324"/>
              <a:ext cx="2" cy="4"/>
            </a:xfrm>
            <a:custGeom>
              <a:avLst/>
              <a:gdLst/>
              <a:ahLst/>
              <a:cxnLst>
                <a:cxn ang="0">
                  <a:pos x="2" y="4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2" y="4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2" y="4"/>
                </a:cxn>
              </a:cxnLst>
              <a:rect l="0" t="0" r="r" b="b"/>
              <a:pathLst>
                <a:path w="2" h="4">
                  <a:moveTo>
                    <a:pt x="2" y="4"/>
                  </a:moveTo>
                  <a:lnTo>
                    <a:pt x="2" y="4"/>
                  </a:lnTo>
                  <a:lnTo>
                    <a:pt x="2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2" y="4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0" y="2"/>
                  </a:lnTo>
                  <a:lnTo>
                    <a:pt x="2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97" name="Freeform 1519"/>
            <p:cNvSpPr>
              <a:spLocks/>
            </p:cNvSpPr>
            <p:nvPr userDrawn="1"/>
          </p:nvSpPr>
          <p:spPr bwMode="auto">
            <a:xfrm>
              <a:off x="447" y="316"/>
              <a:ext cx="2" cy="4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1" y="1"/>
                </a:cxn>
                <a:cxn ang="0">
                  <a:pos x="0" y="0"/>
                </a:cxn>
                <a:cxn ang="0">
                  <a:pos x="0" y="1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98" name="Freeform 1520"/>
            <p:cNvSpPr>
              <a:spLocks/>
            </p:cNvSpPr>
            <p:nvPr userDrawn="1"/>
          </p:nvSpPr>
          <p:spPr bwMode="auto">
            <a:xfrm>
              <a:off x="447" y="316"/>
              <a:ext cx="2" cy="4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99" name="Freeform 1521"/>
            <p:cNvSpPr>
              <a:spLocks/>
            </p:cNvSpPr>
            <p:nvPr userDrawn="1"/>
          </p:nvSpPr>
          <p:spPr bwMode="auto">
            <a:xfrm>
              <a:off x="443" y="304"/>
              <a:ext cx="2" cy="4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1" y="1"/>
                </a:cxn>
                <a:cxn ang="0">
                  <a:pos x="1" y="2"/>
                </a:cxn>
                <a:cxn ang="0">
                  <a:pos x="0" y="0"/>
                </a:cxn>
                <a:cxn ang="0">
                  <a:pos x="0" y="1"/>
                </a:cxn>
              </a:cxnLst>
              <a:rect l="0" t="0" r="r" b="b"/>
              <a:pathLst>
                <a:path w="1" h="2">
                  <a:moveTo>
                    <a:pt x="0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1" y="1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00" name="Freeform 1522"/>
            <p:cNvSpPr>
              <a:spLocks/>
            </p:cNvSpPr>
            <p:nvPr userDrawn="1"/>
          </p:nvSpPr>
          <p:spPr bwMode="auto">
            <a:xfrm>
              <a:off x="443" y="304"/>
              <a:ext cx="4" cy="4"/>
            </a:xfrm>
            <a:custGeom>
              <a:avLst/>
              <a:gdLst/>
              <a:ahLst/>
              <a:cxnLst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2" y="2"/>
                </a:cxn>
                <a:cxn ang="0">
                  <a:pos x="2" y="1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1" y="1"/>
                </a:cxn>
              </a:cxnLst>
              <a:rect l="0" t="0" r="r" b="b"/>
              <a:pathLst>
                <a:path w="2" h="2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01" name="Freeform 1523"/>
            <p:cNvSpPr>
              <a:spLocks/>
            </p:cNvSpPr>
            <p:nvPr userDrawn="1"/>
          </p:nvSpPr>
          <p:spPr bwMode="auto">
            <a:xfrm>
              <a:off x="445" y="304"/>
              <a:ext cx="4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02" name="Freeform 1524"/>
            <p:cNvSpPr>
              <a:spLocks/>
            </p:cNvSpPr>
            <p:nvPr userDrawn="1"/>
          </p:nvSpPr>
          <p:spPr bwMode="auto">
            <a:xfrm>
              <a:off x="445" y="302"/>
              <a:ext cx="4" cy="4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4"/>
                </a:cxn>
              </a:cxnLst>
              <a:rect l="0" t="0" r="r" b="b"/>
              <a:pathLst>
                <a:path h="4">
                  <a:moveTo>
                    <a:pt x="0" y="4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03" name="Freeform 1525"/>
            <p:cNvSpPr>
              <a:spLocks/>
            </p:cNvSpPr>
            <p:nvPr userDrawn="1"/>
          </p:nvSpPr>
          <p:spPr bwMode="auto">
            <a:xfrm>
              <a:off x="439" y="294"/>
              <a:ext cx="4" cy="10"/>
            </a:xfrm>
            <a:custGeom>
              <a:avLst/>
              <a:gdLst/>
              <a:ahLst/>
              <a:cxnLst>
                <a:cxn ang="0">
                  <a:pos x="2" y="5"/>
                </a:cxn>
                <a:cxn ang="0">
                  <a:pos x="3" y="4"/>
                </a:cxn>
                <a:cxn ang="0">
                  <a:pos x="3" y="5"/>
                </a:cxn>
                <a:cxn ang="0">
                  <a:pos x="3" y="4"/>
                </a:cxn>
                <a:cxn ang="0">
                  <a:pos x="3" y="3"/>
                </a:cxn>
                <a:cxn ang="0">
                  <a:pos x="3" y="3"/>
                </a:cxn>
                <a:cxn ang="0">
                  <a:pos x="3" y="3"/>
                </a:cxn>
                <a:cxn ang="0">
                  <a:pos x="3" y="3"/>
                </a:cxn>
                <a:cxn ang="0">
                  <a:pos x="0" y="0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2" y="5"/>
                </a:cxn>
              </a:cxnLst>
              <a:rect l="0" t="0" r="r" b="b"/>
              <a:pathLst>
                <a:path w="3" h="5">
                  <a:moveTo>
                    <a:pt x="2" y="5"/>
                  </a:moveTo>
                  <a:cubicBezTo>
                    <a:pt x="2" y="5"/>
                    <a:pt x="3" y="5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2"/>
                    <a:pt x="1" y="1"/>
                    <a:pt x="0" y="0"/>
                  </a:cubicBezTo>
                  <a:cubicBezTo>
                    <a:pt x="1" y="1"/>
                    <a:pt x="2" y="2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3" y="4"/>
                    <a:pt x="2" y="4"/>
                    <a:pt x="2" y="5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04" name="Freeform 1526"/>
            <p:cNvSpPr>
              <a:spLocks/>
            </p:cNvSpPr>
            <p:nvPr userDrawn="1"/>
          </p:nvSpPr>
          <p:spPr bwMode="auto">
            <a:xfrm>
              <a:off x="439" y="294"/>
              <a:ext cx="4" cy="10"/>
            </a:xfrm>
            <a:custGeom>
              <a:avLst/>
              <a:gdLst/>
              <a:ahLst/>
              <a:cxnLst>
                <a:cxn ang="0">
                  <a:pos x="2" y="5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3" y="5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3" y="5"/>
                </a:cxn>
                <a:cxn ang="0">
                  <a:pos x="2" y="5"/>
                </a:cxn>
                <a:cxn ang="0">
                  <a:pos x="3" y="4"/>
                </a:cxn>
                <a:cxn ang="0">
                  <a:pos x="3" y="5"/>
                </a:cxn>
                <a:cxn ang="0">
                  <a:pos x="3" y="4"/>
                </a:cxn>
                <a:cxn ang="0">
                  <a:pos x="3" y="4"/>
                </a:cxn>
                <a:cxn ang="0">
                  <a:pos x="3" y="4"/>
                </a:cxn>
                <a:cxn ang="0">
                  <a:pos x="3" y="4"/>
                </a:cxn>
                <a:cxn ang="0">
                  <a:pos x="3" y="3"/>
                </a:cxn>
                <a:cxn ang="0">
                  <a:pos x="3" y="4"/>
                </a:cxn>
                <a:cxn ang="0">
                  <a:pos x="3" y="3"/>
                </a:cxn>
                <a:cxn ang="0">
                  <a:pos x="3" y="3"/>
                </a:cxn>
                <a:cxn ang="0">
                  <a:pos x="3" y="3"/>
                </a:cxn>
                <a:cxn ang="0">
                  <a:pos x="3" y="3"/>
                </a:cxn>
                <a:cxn ang="0">
                  <a:pos x="0" y="0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2" y="4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2" y="4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0" y="0"/>
                </a:cxn>
                <a:cxn ang="0">
                  <a:pos x="3" y="3"/>
                </a:cxn>
                <a:cxn ang="0">
                  <a:pos x="3" y="3"/>
                </a:cxn>
                <a:cxn ang="0">
                  <a:pos x="3" y="3"/>
                </a:cxn>
                <a:cxn ang="0">
                  <a:pos x="3" y="4"/>
                </a:cxn>
                <a:cxn ang="0">
                  <a:pos x="3" y="3"/>
                </a:cxn>
                <a:cxn ang="0">
                  <a:pos x="3" y="3"/>
                </a:cxn>
                <a:cxn ang="0">
                  <a:pos x="3" y="4"/>
                </a:cxn>
                <a:cxn ang="0">
                  <a:pos x="3" y="4"/>
                </a:cxn>
                <a:cxn ang="0">
                  <a:pos x="3" y="4"/>
                </a:cxn>
                <a:cxn ang="0">
                  <a:pos x="3" y="4"/>
                </a:cxn>
                <a:cxn ang="0">
                  <a:pos x="3" y="4"/>
                </a:cxn>
                <a:cxn ang="0">
                  <a:pos x="3" y="4"/>
                </a:cxn>
                <a:cxn ang="0">
                  <a:pos x="3" y="3"/>
                </a:cxn>
                <a:cxn ang="0">
                  <a:pos x="3" y="3"/>
                </a:cxn>
                <a:cxn ang="0">
                  <a:pos x="3" y="4"/>
                </a:cxn>
                <a:cxn ang="0">
                  <a:pos x="3" y="4"/>
                </a:cxn>
                <a:cxn ang="0">
                  <a:pos x="3" y="5"/>
                </a:cxn>
                <a:cxn ang="0">
                  <a:pos x="3" y="4"/>
                </a:cxn>
                <a:cxn ang="0">
                  <a:pos x="3" y="4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2" y="5"/>
                </a:cxn>
              </a:cxnLst>
              <a:rect l="0" t="0" r="r" b="b"/>
              <a:pathLst>
                <a:path w="3" h="5">
                  <a:moveTo>
                    <a:pt x="2" y="5"/>
                  </a:move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3" y="5"/>
                    <a:pt x="3" y="5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2"/>
                    <a:pt x="2" y="1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2" y="2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1" y="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2" y="2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05" name="Freeform 1527"/>
            <p:cNvSpPr>
              <a:spLocks/>
            </p:cNvSpPr>
            <p:nvPr userDrawn="1"/>
          </p:nvSpPr>
          <p:spPr bwMode="auto">
            <a:xfrm>
              <a:off x="437" y="292"/>
              <a:ext cx="4" cy="4"/>
            </a:xfrm>
            <a:custGeom>
              <a:avLst/>
              <a:gdLst/>
              <a:ahLst/>
              <a:cxnLst>
                <a:cxn ang="0">
                  <a:pos x="1" y="1"/>
                </a:cxn>
                <a:cxn ang="0">
                  <a:pos x="1" y="2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" y="1"/>
                </a:cxn>
              </a:cxnLst>
              <a:rect l="0" t="0" r="r" b="b"/>
              <a:pathLst>
                <a:path w="1" h="2">
                  <a:moveTo>
                    <a:pt x="1" y="1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1" y="0"/>
                    <a:pt x="0" y="0"/>
                  </a:cubicBezTo>
                  <a:cubicBezTo>
                    <a:pt x="0" y="0"/>
                    <a:pt x="1" y="1"/>
                    <a:pt x="1" y="1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06" name="Freeform 1528"/>
            <p:cNvSpPr>
              <a:spLocks/>
            </p:cNvSpPr>
            <p:nvPr userDrawn="1"/>
          </p:nvSpPr>
          <p:spPr bwMode="auto">
            <a:xfrm>
              <a:off x="435" y="290"/>
              <a:ext cx="6" cy="6"/>
            </a:xfrm>
            <a:custGeom>
              <a:avLst/>
              <a:gdLst/>
              <a:ahLst/>
              <a:cxnLst>
                <a:cxn ang="0">
                  <a:pos x="2" y="3"/>
                </a:cxn>
                <a:cxn ang="0">
                  <a:pos x="2" y="3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3" y="2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3"/>
                </a:cxn>
                <a:cxn ang="0">
                  <a:pos x="2" y="2"/>
                </a:cxn>
                <a:cxn ang="0">
                  <a:pos x="2" y="2"/>
                </a:cxn>
              </a:cxnLst>
              <a:rect l="0" t="0" r="r" b="b"/>
              <a:pathLst>
                <a:path w="3" h="3">
                  <a:moveTo>
                    <a:pt x="2" y="2"/>
                  </a:moveTo>
                  <a:cubicBezTo>
                    <a:pt x="2" y="3"/>
                    <a:pt x="2" y="3"/>
                    <a:pt x="2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07" name="Freeform 1529"/>
            <p:cNvSpPr>
              <a:spLocks/>
            </p:cNvSpPr>
            <p:nvPr userDrawn="1"/>
          </p:nvSpPr>
          <p:spPr bwMode="auto">
            <a:xfrm>
              <a:off x="437" y="290"/>
              <a:ext cx="4" cy="2"/>
            </a:xfrm>
            <a:custGeom>
              <a:avLst/>
              <a:gdLst/>
              <a:ahLst/>
              <a:cxnLst>
                <a:cxn ang="0">
                  <a:pos x="1" y="1"/>
                </a:cxn>
                <a:cxn ang="0">
                  <a:pos x="1" y="1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1"/>
                    <a:pt x="0" y="0"/>
                    <a:pt x="1" y="1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08" name="Freeform 1530"/>
            <p:cNvSpPr>
              <a:spLocks/>
            </p:cNvSpPr>
            <p:nvPr userDrawn="1"/>
          </p:nvSpPr>
          <p:spPr bwMode="auto">
            <a:xfrm>
              <a:off x="437" y="290"/>
              <a:ext cx="4" cy="2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2"/>
                </a:cxn>
              </a:cxnLst>
              <a:rect l="0" t="0" r="r" b="b"/>
              <a:pathLst>
                <a:path w="2" h="2">
                  <a:moveTo>
                    <a:pt x="2" y="2"/>
                  </a:move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0" y="2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09" name="Freeform 1531"/>
            <p:cNvSpPr>
              <a:spLocks/>
            </p:cNvSpPr>
            <p:nvPr userDrawn="1"/>
          </p:nvSpPr>
          <p:spPr bwMode="auto">
            <a:xfrm>
              <a:off x="431" y="282"/>
              <a:ext cx="1" cy="2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0"/>
                </a:cxn>
                <a:cxn ang="0">
                  <a:pos x="0" y="2"/>
                </a:cxn>
              </a:cxnLst>
              <a:rect l="0" t="0" r="r" b="b"/>
              <a:pathLst>
                <a:path h="2">
                  <a:moveTo>
                    <a:pt x="0" y="2"/>
                  </a:move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10" name="Freeform 1532"/>
            <p:cNvSpPr>
              <a:spLocks/>
            </p:cNvSpPr>
            <p:nvPr userDrawn="1"/>
          </p:nvSpPr>
          <p:spPr bwMode="auto">
            <a:xfrm>
              <a:off x="431" y="282"/>
              <a:ext cx="2" cy="2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0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11" name="Freeform 1533"/>
            <p:cNvSpPr>
              <a:spLocks/>
            </p:cNvSpPr>
            <p:nvPr userDrawn="1"/>
          </p:nvSpPr>
          <p:spPr bwMode="auto">
            <a:xfrm>
              <a:off x="419" y="274"/>
              <a:ext cx="2" cy="1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0"/>
                </a:cxn>
                <a:cxn ang="0">
                  <a:pos x="2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12" name="Freeform 1534"/>
            <p:cNvSpPr>
              <a:spLocks/>
            </p:cNvSpPr>
            <p:nvPr userDrawn="1"/>
          </p:nvSpPr>
          <p:spPr bwMode="auto">
            <a:xfrm>
              <a:off x="419" y="272"/>
              <a:ext cx="2" cy="2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</a:cxnLst>
              <a:rect l="0" t="0" r="r" b="b"/>
              <a:pathLst>
                <a:path w="2" h="2">
                  <a:moveTo>
                    <a:pt x="2" y="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13" name="Freeform 1535"/>
            <p:cNvSpPr>
              <a:spLocks/>
            </p:cNvSpPr>
            <p:nvPr userDrawn="1"/>
          </p:nvSpPr>
          <p:spPr bwMode="auto">
            <a:xfrm>
              <a:off x="425" y="284"/>
              <a:ext cx="10" cy="8"/>
            </a:xfrm>
            <a:custGeom>
              <a:avLst/>
              <a:gdLst/>
              <a:ahLst/>
              <a:cxnLst>
                <a:cxn ang="0">
                  <a:pos x="1" y="1"/>
                </a:cxn>
                <a:cxn ang="0">
                  <a:pos x="5" y="4"/>
                </a:cxn>
                <a:cxn ang="0">
                  <a:pos x="5" y="3"/>
                </a:cxn>
                <a:cxn ang="0">
                  <a:pos x="4" y="2"/>
                </a:cxn>
                <a:cxn ang="0">
                  <a:pos x="0" y="0"/>
                </a:cxn>
                <a:cxn ang="0">
                  <a:pos x="1" y="1"/>
                </a:cxn>
              </a:cxnLst>
              <a:rect l="0" t="0" r="r" b="b"/>
              <a:pathLst>
                <a:path w="5" h="4">
                  <a:moveTo>
                    <a:pt x="1" y="1"/>
                  </a:moveTo>
                  <a:cubicBezTo>
                    <a:pt x="2" y="2"/>
                    <a:pt x="4" y="3"/>
                    <a:pt x="5" y="4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4" y="3"/>
                    <a:pt x="4" y="2"/>
                    <a:pt x="4" y="2"/>
                  </a:cubicBezTo>
                  <a:cubicBezTo>
                    <a:pt x="3" y="1"/>
                    <a:pt x="2" y="1"/>
                    <a:pt x="0" y="0"/>
                  </a:cubicBezTo>
                  <a:cubicBezTo>
                    <a:pt x="1" y="1"/>
                    <a:pt x="1" y="1"/>
                    <a:pt x="1" y="1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14" name="Freeform 1536"/>
            <p:cNvSpPr>
              <a:spLocks/>
            </p:cNvSpPr>
            <p:nvPr userDrawn="1"/>
          </p:nvSpPr>
          <p:spPr bwMode="auto">
            <a:xfrm>
              <a:off x="425" y="284"/>
              <a:ext cx="12" cy="8"/>
            </a:xfrm>
            <a:custGeom>
              <a:avLst/>
              <a:gdLst/>
              <a:ahLst/>
              <a:cxnLst>
                <a:cxn ang="0">
                  <a:pos x="1" y="1"/>
                </a:cxn>
                <a:cxn ang="0">
                  <a:pos x="5" y="4"/>
                </a:cxn>
                <a:cxn ang="0">
                  <a:pos x="5" y="4"/>
                </a:cxn>
                <a:cxn ang="0">
                  <a:pos x="6" y="4"/>
                </a:cxn>
                <a:cxn ang="0">
                  <a:pos x="5" y="3"/>
                </a:cxn>
                <a:cxn ang="0">
                  <a:pos x="5" y="3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4" y="3"/>
                </a:cxn>
                <a:cxn ang="0">
                  <a:pos x="5" y="3"/>
                </a:cxn>
                <a:cxn ang="0">
                  <a:pos x="5" y="3"/>
                </a:cxn>
                <a:cxn ang="0">
                  <a:pos x="5" y="3"/>
                </a:cxn>
                <a:cxn ang="0">
                  <a:pos x="5" y="4"/>
                </a:cxn>
                <a:cxn ang="0">
                  <a:pos x="5" y="4"/>
                </a:cxn>
                <a:cxn ang="0">
                  <a:pos x="5" y="3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1"/>
                </a:cxn>
              </a:cxnLst>
              <a:rect l="0" t="0" r="r" b="b"/>
              <a:pathLst>
                <a:path w="6" h="4">
                  <a:moveTo>
                    <a:pt x="1" y="1"/>
                  </a:moveTo>
                  <a:cubicBezTo>
                    <a:pt x="2" y="2"/>
                    <a:pt x="4" y="3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3" y="1"/>
                    <a:pt x="2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1"/>
                    <a:pt x="3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4" y="3"/>
                    <a:pt x="4" y="3"/>
                  </a:cubicBezTo>
                  <a:cubicBezTo>
                    <a:pt x="4" y="3"/>
                    <a:pt x="5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4" y="2"/>
                    <a:pt x="3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15" name="Freeform 1537"/>
            <p:cNvSpPr>
              <a:spLocks/>
            </p:cNvSpPr>
            <p:nvPr userDrawn="1"/>
          </p:nvSpPr>
          <p:spPr bwMode="auto">
            <a:xfrm>
              <a:off x="391" y="266"/>
              <a:ext cx="2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16" name="Freeform 1538"/>
            <p:cNvSpPr>
              <a:spLocks/>
            </p:cNvSpPr>
            <p:nvPr userDrawn="1"/>
          </p:nvSpPr>
          <p:spPr bwMode="auto">
            <a:xfrm>
              <a:off x="389" y="266"/>
              <a:ext cx="4" cy="2"/>
            </a:xfrm>
            <a:custGeom>
              <a:avLst/>
              <a:gdLst/>
              <a:ahLst/>
              <a:cxnLst>
                <a:cxn ang="0">
                  <a:pos x="1" y="1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1"/>
                </a:cxn>
              </a:cxnLst>
              <a:rect l="0" t="0" r="r" b="b"/>
              <a:pathLst>
                <a:path w="2" h="1">
                  <a:moveTo>
                    <a:pt x="1" y="1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17" name="Freeform 1539"/>
            <p:cNvSpPr>
              <a:spLocks/>
            </p:cNvSpPr>
            <p:nvPr userDrawn="1"/>
          </p:nvSpPr>
          <p:spPr bwMode="auto">
            <a:xfrm>
              <a:off x="387" y="262"/>
              <a:ext cx="2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0" y="0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1"/>
                    <a:pt x="1" y="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18" name="Freeform 1540"/>
            <p:cNvSpPr>
              <a:spLocks/>
            </p:cNvSpPr>
            <p:nvPr userDrawn="1"/>
          </p:nvSpPr>
          <p:spPr bwMode="auto">
            <a:xfrm>
              <a:off x="385" y="262"/>
              <a:ext cx="4" cy="2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2" y="2"/>
                </a:cxn>
                <a:cxn ang="0">
                  <a:pos x="4" y="2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4" y="2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2" y="2"/>
                </a:cxn>
              </a:cxnLst>
              <a:rect l="0" t="0" r="r" b="b"/>
              <a:pathLst>
                <a:path w="4" h="2">
                  <a:moveTo>
                    <a:pt x="2" y="2"/>
                  </a:moveTo>
                  <a:lnTo>
                    <a:pt x="2" y="2"/>
                  </a:lnTo>
                  <a:lnTo>
                    <a:pt x="4" y="2"/>
                  </a:lnTo>
                  <a:lnTo>
                    <a:pt x="4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4" y="2"/>
                  </a:lnTo>
                  <a:lnTo>
                    <a:pt x="4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19" name="Freeform 1541"/>
            <p:cNvSpPr>
              <a:spLocks/>
            </p:cNvSpPr>
            <p:nvPr userDrawn="1"/>
          </p:nvSpPr>
          <p:spPr bwMode="auto">
            <a:xfrm>
              <a:off x="385" y="262"/>
              <a:ext cx="4" cy="4"/>
            </a:xfrm>
            <a:custGeom>
              <a:avLst/>
              <a:gdLst/>
              <a:ahLst/>
              <a:cxnLst>
                <a:cxn ang="0">
                  <a:pos x="1" y="2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1" y="2"/>
                </a:cxn>
              </a:cxnLst>
              <a:rect l="0" t="0" r="r" b="b"/>
              <a:pathLst>
                <a:path w="2" h="2">
                  <a:moveTo>
                    <a:pt x="1" y="2"/>
                  </a:moveTo>
                  <a:cubicBezTo>
                    <a:pt x="2" y="2"/>
                    <a:pt x="1" y="0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2"/>
                    <a:pt x="1" y="2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20" name="Freeform 1542"/>
            <p:cNvSpPr>
              <a:spLocks/>
            </p:cNvSpPr>
            <p:nvPr userDrawn="1"/>
          </p:nvSpPr>
          <p:spPr bwMode="auto">
            <a:xfrm>
              <a:off x="383" y="262"/>
              <a:ext cx="4" cy="4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2" y="2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2" y="1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2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2" y="1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</a:cxnLst>
              <a:rect l="0" t="0" r="r" b="b"/>
              <a:pathLst>
                <a:path w="3" h="2">
                  <a:moveTo>
                    <a:pt x="2" y="2"/>
                  </a:moveTo>
                  <a:cubicBezTo>
                    <a:pt x="2" y="2"/>
                    <a:pt x="2" y="2"/>
                    <a:pt x="2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2"/>
                    <a:pt x="1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21" name="Freeform 1543"/>
            <p:cNvSpPr>
              <a:spLocks/>
            </p:cNvSpPr>
            <p:nvPr userDrawn="1"/>
          </p:nvSpPr>
          <p:spPr bwMode="auto">
            <a:xfrm>
              <a:off x="369" y="270"/>
              <a:ext cx="4" cy="2"/>
            </a:xfrm>
            <a:custGeom>
              <a:avLst/>
              <a:gdLst/>
              <a:ahLst/>
              <a:cxnLst>
                <a:cxn ang="0">
                  <a:pos x="2" y="1"/>
                </a:cxn>
                <a:cxn ang="0">
                  <a:pos x="0" y="0"/>
                </a:cxn>
                <a:cxn ang="0">
                  <a:pos x="2" y="1"/>
                </a:cxn>
              </a:cxnLst>
              <a:rect l="0" t="0" r="r" b="b"/>
              <a:pathLst>
                <a:path w="2" h="1">
                  <a:moveTo>
                    <a:pt x="2" y="1"/>
                  </a:moveTo>
                  <a:cubicBezTo>
                    <a:pt x="2" y="0"/>
                    <a:pt x="1" y="0"/>
                    <a:pt x="0" y="0"/>
                  </a:cubicBezTo>
                  <a:cubicBezTo>
                    <a:pt x="0" y="0"/>
                    <a:pt x="1" y="1"/>
                    <a:pt x="2" y="1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22" name="Freeform 1544"/>
            <p:cNvSpPr>
              <a:spLocks/>
            </p:cNvSpPr>
            <p:nvPr userDrawn="1"/>
          </p:nvSpPr>
          <p:spPr bwMode="auto">
            <a:xfrm>
              <a:off x="369" y="268"/>
              <a:ext cx="4" cy="4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1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2" y="2"/>
                </a:cxn>
              </a:cxnLst>
              <a:rect l="0" t="0" r="r" b="b"/>
              <a:pathLst>
                <a:path w="2" h="2">
                  <a:moveTo>
                    <a:pt x="2" y="2"/>
                  </a:moveTo>
                  <a:cubicBezTo>
                    <a:pt x="2" y="2"/>
                    <a:pt x="2" y="2"/>
                    <a:pt x="2" y="2"/>
                  </a:cubicBezTo>
                  <a:cubicBezTo>
                    <a:pt x="2" y="1"/>
                    <a:pt x="1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2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2"/>
                    <a:pt x="2" y="2"/>
                    <a:pt x="2" y="2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23" name="Freeform 1545"/>
            <p:cNvSpPr>
              <a:spLocks/>
            </p:cNvSpPr>
            <p:nvPr userDrawn="1"/>
          </p:nvSpPr>
          <p:spPr bwMode="auto">
            <a:xfrm>
              <a:off x="361" y="268"/>
              <a:ext cx="8" cy="4"/>
            </a:xfrm>
            <a:custGeom>
              <a:avLst/>
              <a:gdLst/>
              <a:ahLst/>
              <a:cxnLst>
                <a:cxn ang="0">
                  <a:pos x="1" y="2"/>
                </a:cxn>
                <a:cxn ang="0">
                  <a:pos x="4" y="2"/>
                </a:cxn>
                <a:cxn ang="0">
                  <a:pos x="0" y="0"/>
                </a:cxn>
                <a:cxn ang="0">
                  <a:pos x="1" y="2"/>
                </a:cxn>
              </a:cxnLst>
              <a:rect l="0" t="0" r="r" b="b"/>
              <a:pathLst>
                <a:path w="4" h="2">
                  <a:moveTo>
                    <a:pt x="1" y="2"/>
                  </a:moveTo>
                  <a:cubicBezTo>
                    <a:pt x="2" y="2"/>
                    <a:pt x="4" y="2"/>
                    <a:pt x="4" y="2"/>
                  </a:cubicBezTo>
                  <a:cubicBezTo>
                    <a:pt x="3" y="1"/>
                    <a:pt x="2" y="0"/>
                    <a:pt x="0" y="0"/>
                  </a:cubicBezTo>
                  <a:cubicBezTo>
                    <a:pt x="1" y="1"/>
                    <a:pt x="1" y="1"/>
                    <a:pt x="1" y="2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24" name="Freeform 1546"/>
            <p:cNvSpPr>
              <a:spLocks/>
            </p:cNvSpPr>
            <p:nvPr userDrawn="1"/>
          </p:nvSpPr>
          <p:spPr bwMode="auto">
            <a:xfrm>
              <a:off x="361" y="268"/>
              <a:ext cx="10" cy="4"/>
            </a:xfrm>
            <a:custGeom>
              <a:avLst/>
              <a:gdLst/>
              <a:ahLst/>
              <a:cxnLst>
                <a:cxn ang="0">
                  <a:pos x="1" y="2"/>
                </a:cxn>
                <a:cxn ang="0">
                  <a:pos x="3" y="2"/>
                </a:cxn>
                <a:cxn ang="0">
                  <a:pos x="5" y="2"/>
                </a:cxn>
                <a:cxn ang="0">
                  <a:pos x="5" y="1"/>
                </a:cxn>
                <a:cxn ang="0">
                  <a:pos x="5" y="1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" y="2"/>
                </a:cxn>
                <a:cxn ang="0">
                  <a:pos x="2" y="2"/>
                </a:cxn>
                <a:cxn ang="0">
                  <a:pos x="2" y="1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4" y="1"/>
                </a:cxn>
                <a:cxn ang="0">
                  <a:pos x="3" y="2"/>
                </a:cxn>
                <a:cxn ang="0">
                  <a:pos x="1" y="1"/>
                </a:cxn>
                <a:cxn ang="0">
                  <a:pos x="1" y="2"/>
                </a:cxn>
                <a:cxn ang="0">
                  <a:pos x="1" y="2"/>
                </a:cxn>
              </a:cxnLst>
              <a:rect l="0" t="0" r="r" b="b"/>
              <a:pathLst>
                <a:path w="5" h="2">
                  <a:moveTo>
                    <a:pt x="1" y="2"/>
                  </a:moveTo>
                  <a:cubicBezTo>
                    <a:pt x="2" y="2"/>
                    <a:pt x="3" y="2"/>
                    <a:pt x="3" y="2"/>
                  </a:cubicBezTo>
                  <a:cubicBezTo>
                    <a:pt x="4" y="2"/>
                    <a:pt x="4" y="2"/>
                    <a:pt x="5" y="2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" y="1"/>
                    <a:pt x="2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1" y="1"/>
                    <a:pt x="1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1"/>
                    <a:pt x="1" y="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1"/>
                    <a:pt x="3" y="1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2"/>
                    <a:pt x="4" y="2"/>
                    <a:pt x="3" y="2"/>
                  </a:cubicBezTo>
                  <a:cubicBezTo>
                    <a:pt x="3" y="2"/>
                    <a:pt x="2" y="2"/>
                    <a:pt x="1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25" name="Freeform 1547"/>
            <p:cNvSpPr>
              <a:spLocks/>
            </p:cNvSpPr>
            <p:nvPr userDrawn="1"/>
          </p:nvSpPr>
          <p:spPr bwMode="auto">
            <a:xfrm>
              <a:off x="367" y="302"/>
              <a:ext cx="2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26" name="Freeform 1548"/>
            <p:cNvSpPr>
              <a:spLocks/>
            </p:cNvSpPr>
            <p:nvPr userDrawn="1"/>
          </p:nvSpPr>
          <p:spPr bwMode="auto">
            <a:xfrm>
              <a:off x="367" y="300"/>
              <a:ext cx="2" cy="4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2" h="2">
                  <a:moveTo>
                    <a:pt x="0" y="2"/>
                  </a:moveTo>
                  <a:lnTo>
                    <a:pt x="0" y="2"/>
                  </a:lnTo>
                  <a:lnTo>
                    <a:pt x="2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27" name="Freeform 1549"/>
            <p:cNvSpPr>
              <a:spLocks/>
            </p:cNvSpPr>
            <p:nvPr userDrawn="1"/>
          </p:nvSpPr>
          <p:spPr bwMode="auto">
            <a:xfrm>
              <a:off x="339" y="339"/>
              <a:ext cx="2" cy="2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1" y="0"/>
                </a:cxn>
                <a:cxn ang="0">
                  <a:pos x="0" y="1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1" y="1"/>
                    <a:pt x="1" y="1"/>
                    <a:pt x="1" y="0"/>
                  </a:cubicBezTo>
                  <a:cubicBezTo>
                    <a:pt x="0" y="1"/>
                    <a:pt x="1" y="1"/>
                    <a:pt x="0" y="1"/>
                  </a:cubicBezTo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28" name="Freeform 1550"/>
            <p:cNvSpPr>
              <a:spLocks/>
            </p:cNvSpPr>
            <p:nvPr userDrawn="1"/>
          </p:nvSpPr>
          <p:spPr bwMode="auto">
            <a:xfrm>
              <a:off x="339" y="339"/>
              <a:ext cx="2" cy="2"/>
            </a:xfrm>
            <a:custGeom>
              <a:avLst/>
              <a:gdLst/>
              <a:ahLst/>
              <a:cxnLst>
                <a:cxn ang="0">
                  <a:pos x="1" y="1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1" y="1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29" name="Freeform 1551"/>
            <p:cNvSpPr>
              <a:spLocks/>
            </p:cNvSpPr>
            <p:nvPr userDrawn="1"/>
          </p:nvSpPr>
          <p:spPr bwMode="auto">
            <a:xfrm>
              <a:off x="351" y="337"/>
              <a:ext cx="2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0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30" name="Freeform 1552"/>
            <p:cNvSpPr>
              <a:spLocks/>
            </p:cNvSpPr>
            <p:nvPr userDrawn="1"/>
          </p:nvSpPr>
          <p:spPr bwMode="auto">
            <a:xfrm>
              <a:off x="351" y="337"/>
              <a:ext cx="2" cy="2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"/>
                </a:cxn>
              </a:cxnLst>
              <a:rect l="0" t="0" r="r" b="b"/>
              <a:pathLst>
                <a:path w="2" h="2">
                  <a:moveTo>
                    <a:pt x="0" y="2"/>
                  </a:moveTo>
                  <a:lnTo>
                    <a:pt x="2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31" name="Freeform 1553"/>
            <p:cNvSpPr>
              <a:spLocks/>
            </p:cNvSpPr>
            <p:nvPr userDrawn="1"/>
          </p:nvSpPr>
          <p:spPr bwMode="auto">
            <a:xfrm>
              <a:off x="353" y="334"/>
              <a:ext cx="2" cy="3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0" y="0"/>
                </a:cxn>
                <a:cxn ang="0">
                  <a:pos x="0" y="1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0" y="1"/>
                    <a:pt x="1" y="1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32" name="Freeform 1554"/>
            <p:cNvSpPr>
              <a:spLocks/>
            </p:cNvSpPr>
            <p:nvPr userDrawn="1"/>
          </p:nvSpPr>
          <p:spPr bwMode="auto">
            <a:xfrm>
              <a:off x="353" y="334"/>
              <a:ext cx="2" cy="3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0" y="3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0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</a:cxnLst>
              <a:rect l="0" t="0" r="r" b="b"/>
              <a:pathLst>
                <a:path w="2" h="3">
                  <a:moveTo>
                    <a:pt x="0" y="3"/>
                  </a:moveTo>
                  <a:lnTo>
                    <a:pt x="0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33" name="Freeform 1555"/>
            <p:cNvSpPr>
              <a:spLocks/>
            </p:cNvSpPr>
            <p:nvPr userDrawn="1"/>
          </p:nvSpPr>
          <p:spPr bwMode="auto">
            <a:xfrm>
              <a:off x="353" y="337"/>
              <a:ext cx="1" cy="2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0" y="0"/>
                </a:cxn>
                <a:cxn ang="0">
                  <a:pos x="0" y="1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1"/>
                    <a:pt x="0" y="1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34" name="Freeform 1556"/>
            <p:cNvSpPr>
              <a:spLocks/>
            </p:cNvSpPr>
            <p:nvPr userDrawn="1"/>
          </p:nvSpPr>
          <p:spPr bwMode="auto">
            <a:xfrm>
              <a:off x="353" y="337"/>
              <a:ext cx="2" cy="2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2" h="2">
                  <a:moveTo>
                    <a:pt x="0" y="2"/>
                  </a:move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35" name="Freeform 1557"/>
            <p:cNvSpPr>
              <a:spLocks/>
            </p:cNvSpPr>
            <p:nvPr userDrawn="1"/>
          </p:nvSpPr>
          <p:spPr bwMode="auto">
            <a:xfrm>
              <a:off x="353" y="337"/>
              <a:ext cx="2" cy="2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2" h="2">
                  <a:moveTo>
                    <a:pt x="0" y="2"/>
                  </a:move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36" name="Freeform 1558"/>
            <p:cNvSpPr>
              <a:spLocks/>
            </p:cNvSpPr>
            <p:nvPr userDrawn="1"/>
          </p:nvSpPr>
          <p:spPr bwMode="auto">
            <a:xfrm>
              <a:off x="359" y="328"/>
              <a:ext cx="2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0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37" name="Freeform 1559"/>
            <p:cNvSpPr>
              <a:spLocks/>
            </p:cNvSpPr>
            <p:nvPr userDrawn="1"/>
          </p:nvSpPr>
          <p:spPr bwMode="auto">
            <a:xfrm>
              <a:off x="359" y="326"/>
              <a:ext cx="2" cy="2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2" h="2">
                  <a:moveTo>
                    <a:pt x="0" y="2"/>
                  </a:move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38" name="Freeform 1560"/>
            <p:cNvSpPr>
              <a:spLocks/>
            </p:cNvSpPr>
            <p:nvPr userDrawn="1"/>
          </p:nvSpPr>
          <p:spPr bwMode="auto">
            <a:xfrm>
              <a:off x="359" y="326"/>
              <a:ext cx="2" cy="2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2" h="2">
                  <a:moveTo>
                    <a:pt x="0" y="2"/>
                  </a:move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39" name="Freeform 1561"/>
            <p:cNvSpPr>
              <a:spLocks/>
            </p:cNvSpPr>
            <p:nvPr userDrawn="1"/>
          </p:nvSpPr>
          <p:spPr bwMode="auto">
            <a:xfrm>
              <a:off x="359" y="326"/>
              <a:ext cx="1" cy="2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h="2">
                  <a:moveTo>
                    <a:pt x="0" y="2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40" name="Freeform 1562"/>
            <p:cNvSpPr>
              <a:spLocks/>
            </p:cNvSpPr>
            <p:nvPr userDrawn="1"/>
          </p:nvSpPr>
          <p:spPr bwMode="auto">
            <a:xfrm>
              <a:off x="359" y="326"/>
              <a:ext cx="1" cy="2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h="2">
                  <a:moveTo>
                    <a:pt x="0" y="2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41" name="Freeform 1563"/>
            <p:cNvSpPr>
              <a:spLocks/>
            </p:cNvSpPr>
            <p:nvPr userDrawn="1"/>
          </p:nvSpPr>
          <p:spPr bwMode="auto">
            <a:xfrm>
              <a:off x="337" y="337"/>
              <a:ext cx="10" cy="14"/>
            </a:xfrm>
            <a:custGeom>
              <a:avLst/>
              <a:gdLst/>
              <a:ahLst/>
              <a:cxnLst>
                <a:cxn ang="0">
                  <a:pos x="2" y="7"/>
                </a:cxn>
                <a:cxn ang="0">
                  <a:pos x="5" y="5"/>
                </a:cxn>
                <a:cxn ang="0">
                  <a:pos x="5" y="5"/>
                </a:cxn>
                <a:cxn ang="0">
                  <a:pos x="4" y="4"/>
                </a:cxn>
                <a:cxn ang="0">
                  <a:pos x="2" y="2"/>
                </a:cxn>
                <a:cxn ang="0">
                  <a:pos x="2" y="1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1" y="2"/>
                </a:cxn>
                <a:cxn ang="0">
                  <a:pos x="1" y="3"/>
                </a:cxn>
                <a:cxn ang="0">
                  <a:pos x="1" y="3"/>
                </a:cxn>
                <a:cxn ang="0">
                  <a:pos x="1" y="3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2" y="4"/>
                </a:cxn>
                <a:cxn ang="0">
                  <a:pos x="2" y="6"/>
                </a:cxn>
                <a:cxn ang="0">
                  <a:pos x="3" y="5"/>
                </a:cxn>
                <a:cxn ang="0">
                  <a:pos x="2" y="7"/>
                </a:cxn>
              </a:cxnLst>
              <a:rect l="0" t="0" r="r" b="b"/>
              <a:pathLst>
                <a:path w="5" h="7">
                  <a:moveTo>
                    <a:pt x="2" y="7"/>
                  </a:moveTo>
                  <a:cubicBezTo>
                    <a:pt x="3" y="6"/>
                    <a:pt x="4" y="6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4"/>
                    <a:pt x="5" y="4"/>
                    <a:pt x="4" y="4"/>
                  </a:cubicBezTo>
                  <a:cubicBezTo>
                    <a:pt x="4" y="3"/>
                    <a:pt x="3" y="2"/>
                    <a:pt x="2" y="2"/>
                  </a:cubicBezTo>
                  <a:cubicBezTo>
                    <a:pt x="2" y="2"/>
                    <a:pt x="2" y="1"/>
                    <a:pt x="2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4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4"/>
                    <a:pt x="3" y="4"/>
                    <a:pt x="2" y="4"/>
                  </a:cubicBezTo>
                  <a:cubicBezTo>
                    <a:pt x="2" y="5"/>
                    <a:pt x="2" y="5"/>
                    <a:pt x="2" y="6"/>
                  </a:cubicBezTo>
                  <a:cubicBezTo>
                    <a:pt x="2" y="5"/>
                    <a:pt x="3" y="6"/>
                    <a:pt x="3" y="5"/>
                  </a:cubicBezTo>
                  <a:cubicBezTo>
                    <a:pt x="3" y="6"/>
                    <a:pt x="3" y="6"/>
                    <a:pt x="2" y="7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42" name="Freeform 1564"/>
            <p:cNvSpPr>
              <a:spLocks/>
            </p:cNvSpPr>
            <p:nvPr userDrawn="1"/>
          </p:nvSpPr>
          <p:spPr bwMode="auto">
            <a:xfrm>
              <a:off x="337" y="337"/>
              <a:ext cx="10" cy="14"/>
            </a:xfrm>
            <a:custGeom>
              <a:avLst/>
              <a:gdLst/>
              <a:ahLst/>
              <a:cxnLst>
                <a:cxn ang="0">
                  <a:pos x="5" y="5"/>
                </a:cxn>
                <a:cxn ang="0">
                  <a:pos x="5" y="5"/>
                </a:cxn>
                <a:cxn ang="0">
                  <a:pos x="5" y="4"/>
                </a:cxn>
                <a:cxn ang="0">
                  <a:pos x="4" y="4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1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1" y="2"/>
                </a:cxn>
                <a:cxn ang="0">
                  <a:pos x="0" y="3"/>
                </a:cxn>
                <a:cxn ang="0">
                  <a:pos x="1" y="3"/>
                </a:cxn>
                <a:cxn ang="0">
                  <a:pos x="1" y="3"/>
                </a:cxn>
                <a:cxn ang="0">
                  <a:pos x="2" y="3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2" y="5"/>
                </a:cxn>
                <a:cxn ang="0">
                  <a:pos x="2" y="6"/>
                </a:cxn>
                <a:cxn ang="0">
                  <a:pos x="3" y="5"/>
                </a:cxn>
                <a:cxn ang="0">
                  <a:pos x="2" y="7"/>
                </a:cxn>
                <a:cxn ang="0">
                  <a:pos x="3" y="5"/>
                </a:cxn>
                <a:cxn ang="0">
                  <a:pos x="2" y="6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3" y="4"/>
                </a:cxn>
                <a:cxn ang="0">
                  <a:pos x="2" y="3"/>
                </a:cxn>
                <a:cxn ang="0">
                  <a:pos x="1" y="3"/>
                </a:cxn>
                <a:cxn ang="0">
                  <a:pos x="1" y="3"/>
                </a:cxn>
                <a:cxn ang="0">
                  <a:pos x="1" y="3"/>
                </a:cxn>
                <a:cxn ang="0">
                  <a:pos x="1" y="3"/>
                </a:cxn>
                <a:cxn ang="0">
                  <a:pos x="1" y="3"/>
                </a:cxn>
                <a:cxn ang="0">
                  <a:pos x="1" y="3"/>
                </a:cxn>
                <a:cxn ang="0">
                  <a:pos x="0" y="2"/>
                </a:cxn>
                <a:cxn ang="0">
                  <a:pos x="1" y="2"/>
                </a:cxn>
                <a:cxn ang="0">
                  <a:pos x="0" y="2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1" y="2"/>
                </a:cxn>
                <a:cxn ang="0">
                  <a:pos x="4" y="4"/>
                </a:cxn>
                <a:cxn ang="0">
                  <a:pos x="4" y="4"/>
                </a:cxn>
                <a:cxn ang="0">
                  <a:pos x="4" y="5"/>
                </a:cxn>
                <a:cxn ang="0">
                  <a:pos x="5" y="5"/>
                </a:cxn>
                <a:cxn ang="0">
                  <a:pos x="2" y="7"/>
                </a:cxn>
              </a:cxnLst>
              <a:rect l="0" t="0" r="r" b="b"/>
              <a:pathLst>
                <a:path w="5" h="7">
                  <a:moveTo>
                    <a:pt x="2" y="7"/>
                  </a:moveTo>
                  <a:cubicBezTo>
                    <a:pt x="3" y="6"/>
                    <a:pt x="5" y="6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3"/>
                    <a:pt x="3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3" y="6"/>
                    <a:pt x="3" y="6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6"/>
                    <a:pt x="2" y="6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3" y="6"/>
                    <a:pt x="3" y="6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2" y="5"/>
                    <a:pt x="2" y="5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4" y="3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4" y="6"/>
                    <a:pt x="3" y="6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43" name="Freeform 1565"/>
            <p:cNvSpPr>
              <a:spLocks/>
            </p:cNvSpPr>
            <p:nvPr userDrawn="1"/>
          </p:nvSpPr>
          <p:spPr bwMode="auto">
            <a:xfrm>
              <a:off x="335" y="343"/>
              <a:ext cx="4" cy="8"/>
            </a:xfrm>
            <a:custGeom>
              <a:avLst/>
              <a:gdLst/>
              <a:ahLst/>
              <a:cxnLst>
                <a:cxn ang="0">
                  <a:pos x="1" y="3"/>
                </a:cxn>
                <a:cxn ang="0">
                  <a:pos x="2" y="1"/>
                </a:cxn>
                <a:cxn ang="0">
                  <a:pos x="1" y="2"/>
                </a:cxn>
                <a:cxn ang="0">
                  <a:pos x="1" y="3"/>
                </a:cxn>
              </a:cxnLst>
              <a:rect l="0" t="0" r="r" b="b"/>
              <a:pathLst>
                <a:path w="3" h="4">
                  <a:moveTo>
                    <a:pt x="1" y="3"/>
                  </a:moveTo>
                  <a:cubicBezTo>
                    <a:pt x="2" y="4"/>
                    <a:pt x="3" y="1"/>
                    <a:pt x="2" y="1"/>
                  </a:cubicBezTo>
                  <a:cubicBezTo>
                    <a:pt x="1" y="0"/>
                    <a:pt x="0" y="2"/>
                    <a:pt x="1" y="2"/>
                  </a:cubicBezTo>
                  <a:cubicBezTo>
                    <a:pt x="1" y="3"/>
                    <a:pt x="1" y="3"/>
                    <a:pt x="1" y="3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44" name="Freeform 1566"/>
            <p:cNvSpPr>
              <a:spLocks/>
            </p:cNvSpPr>
            <p:nvPr userDrawn="1"/>
          </p:nvSpPr>
          <p:spPr bwMode="auto">
            <a:xfrm>
              <a:off x="335" y="343"/>
              <a:ext cx="4" cy="8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1" y="4"/>
                </a:cxn>
                <a:cxn ang="0">
                  <a:pos x="3" y="2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1" y="3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2"/>
                </a:cxn>
                <a:cxn ang="0">
                  <a:pos x="2" y="3"/>
                </a:cxn>
                <a:cxn ang="0">
                  <a:pos x="1" y="3"/>
                </a:cxn>
                <a:cxn ang="0">
                  <a:pos x="1" y="3"/>
                </a:cxn>
                <a:cxn ang="0">
                  <a:pos x="0" y="3"/>
                </a:cxn>
                <a:cxn ang="0">
                  <a:pos x="0" y="3"/>
                </a:cxn>
              </a:cxnLst>
              <a:rect l="0" t="0" r="r" b="b"/>
              <a:pathLst>
                <a:path w="3" h="4">
                  <a:moveTo>
                    <a:pt x="0" y="3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2" y="4"/>
                    <a:pt x="3" y="2"/>
                    <a:pt x="3" y="2"/>
                  </a:cubicBezTo>
                  <a:cubicBezTo>
                    <a:pt x="3" y="1"/>
                    <a:pt x="2" y="1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2"/>
                  </a:cubicBezTo>
                  <a:cubicBezTo>
                    <a:pt x="2" y="2"/>
                    <a:pt x="2" y="2"/>
                    <a:pt x="2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45" name="Freeform 1567"/>
            <p:cNvSpPr>
              <a:spLocks/>
            </p:cNvSpPr>
            <p:nvPr userDrawn="1"/>
          </p:nvSpPr>
          <p:spPr bwMode="auto">
            <a:xfrm>
              <a:off x="359" y="355"/>
              <a:ext cx="1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46" name="Freeform 1568"/>
            <p:cNvSpPr>
              <a:spLocks/>
            </p:cNvSpPr>
            <p:nvPr userDrawn="1"/>
          </p:nvSpPr>
          <p:spPr bwMode="auto">
            <a:xfrm>
              <a:off x="357" y="353"/>
              <a:ext cx="4" cy="4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0" y="1"/>
                </a:cxn>
              </a:cxnLst>
              <a:rect l="0" t="0" r="r" b="b"/>
              <a:pathLst>
                <a:path w="1" h="2">
                  <a:moveTo>
                    <a:pt x="0" y="1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47" name="Freeform 1569"/>
            <p:cNvSpPr>
              <a:spLocks/>
            </p:cNvSpPr>
            <p:nvPr userDrawn="1"/>
          </p:nvSpPr>
          <p:spPr bwMode="auto">
            <a:xfrm>
              <a:off x="359" y="357"/>
              <a:ext cx="2" cy="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1"/>
                    <a:pt x="0" y="1"/>
                    <a:pt x="1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48" name="Freeform 1570"/>
            <p:cNvSpPr>
              <a:spLocks/>
            </p:cNvSpPr>
            <p:nvPr userDrawn="1"/>
          </p:nvSpPr>
          <p:spPr bwMode="auto">
            <a:xfrm>
              <a:off x="359" y="357"/>
              <a:ext cx="2" cy="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49" name="Freeform 1571"/>
            <p:cNvSpPr>
              <a:spLocks/>
            </p:cNvSpPr>
            <p:nvPr userDrawn="1"/>
          </p:nvSpPr>
          <p:spPr bwMode="auto">
            <a:xfrm>
              <a:off x="363" y="357"/>
              <a:ext cx="4" cy="4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2" y="1"/>
                </a:cxn>
                <a:cxn ang="0">
                  <a:pos x="2" y="0"/>
                </a:cxn>
                <a:cxn ang="0">
                  <a:pos x="0" y="1"/>
                </a:cxn>
              </a:cxnLst>
              <a:rect l="0" t="0" r="r" b="b"/>
              <a:pathLst>
                <a:path w="2" h="1">
                  <a:moveTo>
                    <a:pt x="0" y="1"/>
                  </a:moveTo>
                  <a:cubicBezTo>
                    <a:pt x="1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1"/>
                    <a:pt x="0" y="1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50" name="Freeform 1572"/>
            <p:cNvSpPr>
              <a:spLocks/>
            </p:cNvSpPr>
            <p:nvPr userDrawn="1"/>
          </p:nvSpPr>
          <p:spPr bwMode="auto">
            <a:xfrm>
              <a:off x="363" y="357"/>
              <a:ext cx="4" cy="4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1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0" y="1"/>
                </a:cxn>
              </a:cxnLst>
              <a:rect l="0" t="0" r="r" b="b"/>
              <a:pathLst>
                <a:path w="2" h="1">
                  <a:moveTo>
                    <a:pt x="0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0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51" name="Freeform 1573"/>
            <p:cNvSpPr>
              <a:spLocks/>
            </p:cNvSpPr>
            <p:nvPr userDrawn="1"/>
          </p:nvSpPr>
          <p:spPr bwMode="auto">
            <a:xfrm>
              <a:off x="371" y="355"/>
              <a:ext cx="4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1"/>
                </a:cxn>
                <a:cxn ang="0">
                  <a:pos x="1" y="0"/>
                </a:cxn>
                <a:cxn ang="0">
                  <a:pos x="0" y="0"/>
                </a:cxn>
              </a:cxnLst>
              <a:rect l="0" t="0" r="r" b="b"/>
              <a:pathLst>
                <a:path w="2" h="1">
                  <a:moveTo>
                    <a:pt x="0" y="0"/>
                  </a:moveTo>
                  <a:cubicBezTo>
                    <a:pt x="1" y="1"/>
                    <a:pt x="1" y="1"/>
                    <a:pt x="2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52" name="Freeform 1574"/>
            <p:cNvSpPr>
              <a:spLocks/>
            </p:cNvSpPr>
            <p:nvPr userDrawn="1"/>
          </p:nvSpPr>
          <p:spPr bwMode="auto">
            <a:xfrm>
              <a:off x="371" y="355"/>
              <a:ext cx="4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2" y="1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2" y="1"/>
                </a:cxn>
                <a:cxn ang="0">
                  <a:pos x="2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" h="1">
                  <a:moveTo>
                    <a:pt x="0" y="0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53" name="Freeform 1575"/>
            <p:cNvSpPr>
              <a:spLocks/>
            </p:cNvSpPr>
            <p:nvPr userDrawn="1"/>
          </p:nvSpPr>
          <p:spPr bwMode="auto">
            <a:xfrm>
              <a:off x="375" y="355"/>
              <a:ext cx="2" cy="2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1" y="0"/>
                </a:cxn>
                <a:cxn ang="0">
                  <a:pos x="0" y="1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1" y="1"/>
                    <a:pt x="1" y="1"/>
                    <a:pt x="1" y="0"/>
                  </a:cubicBezTo>
                  <a:cubicBezTo>
                    <a:pt x="1" y="1"/>
                    <a:pt x="0" y="1"/>
                    <a:pt x="0" y="1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54" name="Freeform 1576"/>
            <p:cNvSpPr>
              <a:spLocks/>
            </p:cNvSpPr>
            <p:nvPr userDrawn="1"/>
          </p:nvSpPr>
          <p:spPr bwMode="auto">
            <a:xfrm>
              <a:off x="375" y="355"/>
              <a:ext cx="4" cy="2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2" y="1"/>
                </a:cxn>
                <a:cxn ang="0">
                  <a:pos x="2" y="0"/>
                </a:cxn>
                <a:cxn ang="0">
                  <a:pos x="1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</a:cxnLst>
              <a:rect l="0" t="0" r="r" b="b"/>
              <a:pathLst>
                <a:path w="2" h="1">
                  <a:moveTo>
                    <a:pt x="0" y="1"/>
                  </a:moveTo>
                  <a:cubicBezTo>
                    <a:pt x="1" y="1"/>
                    <a:pt x="1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55" name="Freeform 1577"/>
            <p:cNvSpPr>
              <a:spLocks/>
            </p:cNvSpPr>
            <p:nvPr userDrawn="1"/>
          </p:nvSpPr>
          <p:spPr bwMode="auto">
            <a:xfrm>
              <a:off x="383" y="351"/>
              <a:ext cx="2" cy="2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1" y="0"/>
                </a:cxn>
                <a:cxn ang="0">
                  <a:pos x="0" y="1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1" y="1"/>
                    <a:pt x="1" y="1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56" name="Freeform 1578"/>
            <p:cNvSpPr>
              <a:spLocks/>
            </p:cNvSpPr>
            <p:nvPr userDrawn="1"/>
          </p:nvSpPr>
          <p:spPr bwMode="auto">
            <a:xfrm>
              <a:off x="383" y="351"/>
              <a:ext cx="2" cy="2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57" name="Freeform 1579"/>
            <p:cNvSpPr>
              <a:spLocks/>
            </p:cNvSpPr>
            <p:nvPr userDrawn="1"/>
          </p:nvSpPr>
          <p:spPr bwMode="auto">
            <a:xfrm>
              <a:off x="375" y="351"/>
              <a:ext cx="1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58" name="Freeform 1580"/>
            <p:cNvSpPr>
              <a:spLocks/>
            </p:cNvSpPr>
            <p:nvPr userDrawn="1"/>
          </p:nvSpPr>
          <p:spPr bwMode="auto">
            <a:xfrm>
              <a:off x="375" y="351"/>
              <a:ext cx="2" cy="2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"/>
                </a:cxn>
              </a:cxnLst>
              <a:rect l="0" t="0" r="r" b="b"/>
              <a:pathLst>
                <a:path w="2" h="2">
                  <a:moveTo>
                    <a:pt x="0" y="2"/>
                  </a:moveTo>
                  <a:lnTo>
                    <a:pt x="0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59" name="Line 1581"/>
            <p:cNvSpPr>
              <a:spLocks noChangeShapeType="1"/>
            </p:cNvSpPr>
            <p:nvPr userDrawn="1"/>
          </p:nvSpPr>
          <p:spPr bwMode="auto">
            <a:xfrm>
              <a:off x="375" y="353"/>
              <a:ext cx="1" cy="1"/>
            </a:xfrm>
            <a:prstGeom prst="line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60" name="Line 1582"/>
            <p:cNvSpPr>
              <a:spLocks noChangeShapeType="1"/>
            </p:cNvSpPr>
            <p:nvPr userDrawn="1"/>
          </p:nvSpPr>
          <p:spPr bwMode="auto">
            <a:xfrm>
              <a:off x="375" y="353"/>
              <a:ext cx="1" cy="1"/>
            </a:xfrm>
            <a:prstGeom prst="line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61" name="Freeform 1583"/>
            <p:cNvSpPr>
              <a:spLocks/>
            </p:cNvSpPr>
            <p:nvPr userDrawn="1"/>
          </p:nvSpPr>
          <p:spPr bwMode="auto">
            <a:xfrm>
              <a:off x="375" y="351"/>
              <a:ext cx="2" cy="2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2" h="2">
                  <a:moveTo>
                    <a:pt x="0" y="2"/>
                  </a:moveTo>
                  <a:lnTo>
                    <a:pt x="2" y="2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62" name="Freeform 1584"/>
            <p:cNvSpPr>
              <a:spLocks/>
            </p:cNvSpPr>
            <p:nvPr userDrawn="1"/>
          </p:nvSpPr>
          <p:spPr bwMode="auto">
            <a:xfrm>
              <a:off x="375" y="395"/>
              <a:ext cx="1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63" name="Freeform 1585"/>
            <p:cNvSpPr>
              <a:spLocks/>
            </p:cNvSpPr>
            <p:nvPr userDrawn="1"/>
          </p:nvSpPr>
          <p:spPr bwMode="auto">
            <a:xfrm>
              <a:off x="461" y="341"/>
              <a:ext cx="4" cy="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64" name="Freeform 1586"/>
            <p:cNvSpPr>
              <a:spLocks/>
            </p:cNvSpPr>
            <p:nvPr userDrawn="1"/>
          </p:nvSpPr>
          <p:spPr bwMode="auto">
            <a:xfrm>
              <a:off x="461" y="341"/>
              <a:ext cx="4" cy="4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2" y="0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65" name="Freeform 1587"/>
            <p:cNvSpPr>
              <a:spLocks/>
            </p:cNvSpPr>
            <p:nvPr userDrawn="1"/>
          </p:nvSpPr>
          <p:spPr bwMode="auto">
            <a:xfrm>
              <a:off x="463" y="359"/>
              <a:ext cx="2" cy="2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0" y="1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0" y="1"/>
                    <a:pt x="1" y="0"/>
                    <a:pt x="0" y="1"/>
                  </a:cubicBezTo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66" name="Freeform 1588"/>
            <p:cNvSpPr>
              <a:spLocks/>
            </p:cNvSpPr>
            <p:nvPr userDrawn="1"/>
          </p:nvSpPr>
          <p:spPr bwMode="auto">
            <a:xfrm>
              <a:off x="463" y="359"/>
              <a:ext cx="2" cy="2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2"/>
                </a:cxn>
              </a:cxnLst>
              <a:rect l="0" t="0" r="r" b="b"/>
              <a:pathLst>
                <a:path w="2" h="2">
                  <a:moveTo>
                    <a:pt x="2" y="2"/>
                  </a:move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0" y="0"/>
                  </a:lnTo>
                  <a:lnTo>
                    <a:pt x="0" y="2"/>
                  </a:lnTo>
                  <a:lnTo>
                    <a:pt x="2" y="2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67" name="Freeform 1589"/>
            <p:cNvSpPr>
              <a:spLocks/>
            </p:cNvSpPr>
            <p:nvPr userDrawn="1"/>
          </p:nvSpPr>
          <p:spPr bwMode="auto">
            <a:xfrm>
              <a:off x="463" y="359"/>
              <a:ext cx="2" cy="2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2"/>
                </a:cxn>
              </a:cxnLst>
              <a:rect l="0" t="0" r="r" b="b"/>
              <a:pathLst>
                <a:path w="2" h="2">
                  <a:moveTo>
                    <a:pt x="2" y="2"/>
                  </a:move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0" y="0"/>
                  </a:lnTo>
                  <a:lnTo>
                    <a:pt x="0" y="2"/>
                  </a:lnTo>
                  <a:lnTo>
                    <a:pt x="2" y="2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2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68" name="Freeform 1590"/>
            <p:cNvSpPr>
              <a:spLocks/>
            </p:cNvSpPr>
            <p:nvPr userDrawn="1"/>
          </p:nvSpPr>
          <p:spPr bwMode="auto">
            <a:xfrm>
              <a:off x="465" y="361"/>
              <a:ext cx="1" cy="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cubicBezTo>
                    <a:pt x="0" y="1"/>
                    <a:pt x="0" y="1"/>
                    <a:pt x="0" y="2"/>
                  </a:cubicBez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69" name="Freeform 1591"/>
            <p:cNvSpPr>
              <a:spLocks/>
            </p:cNvSpPr>
            <p:nvPr userDrawn="1"/>
          </p:nvSpPr>
          <p:spPr bwMode="auto">
            <a:xfrm>
              <a:off x="463" y="359"/>
              <a:ext cx="2" cy="4"/>
            </a:xfrm>
            <a:custGeom>
              <a:avLst/>
              <a:gdLst/>
              <a:ahLst/>
              <a:cxnLst>
                <a:cxn ang="0">
                  <a:pos x="1" y="1"/>
                </a:cxn>
                <a:cxn ang="0">
                  <a:pos x="0" y="2"/>
                </a:cxn>
                <a:cxn ang="0">
                  <a:pos x="1" y="3"/>
                </a:cxn>
                <a:cxn ang="0">
                  <a:pos x="1" y="3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1" y="3"/>
                </a:cxn>
                <a:cxn ang="0">
                  <a:pos x="1" y="3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</a:cxnLst>
              <a:rect l="0" t="0" r="r" b="b"/>
              <a:pathLst>
                <a:path w="1" h="3">
                  <a:moveTo>
                    <a:pt x="1" y="1"/>
                  </a:moveTo>
                  <a:cubicBezTo>
                    <a:pt x="1" y="2"/>
                    <a:pt x="0" y="2"/>
                    <a:pt x="0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2"/>
                    <a:pt x="0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1" y="2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70" name="Freeform 1592"/>
            <p:cNvSpPr>
              <a:spLocks/>
            </p:cNvSpPr>
            <p:nvPr userDrawn="1"/>
          </p:nvSpPr>
          <p:spPr bwMode="auto">
            <a:xfrm>
              <a:off x="443" y="345"/>
              <a:ext cx="8" cy="8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2" y="2"/>
                </a:cxn>
                <a:cxn ang="0">
                  <a:pos x="4" y="2"/>
                </a:cxn>
                <a:cxn ang="0">
                  <a:pos x="0" y="1"/>
                </a:cxn>
              </a:cxnLst>
              <a:rect l="0" t="0" r="r" b="b"/>
              <a:pathLst>
                <a:path w="4" h="4">
                  <a:moveTo>
                    <a:pt x="0" y="1"/>
                  </a:moveTo>
                  <a:cubicBezTo>
                    <a:pt x="0" y="2"/>
                    <a:pt x="1" y="2"/>
                    <a:pt x="2" y="2"/>
                  </a:cubicBezTo>
                  <a:cubicBezTo>
                    <a:pt x="3" y="2"/>
                    <a:pt x="4" y="4"/>
                    <a:pt x="4" y="2"/>
                  </a:cubicBezTo>
                  <a:cubicBezTo>
                    <a:pt x="4" y="1"/>
                    <a:pt x="1" y="0"/>
                    <a:pt x="0" y="1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71" name="Freeform 1593"/>
            <p:cNvSpPr>
              <a:spLocks/>
            </p:cNvSpPr>
            <p:nvPr userDrawn="1"/>
          </p:nvSpPr>
          <p:spPr bwMode="auto">
            <a:xfrm>
              <a:off x="443" y="345"/>
              <a:ext cx="8" cy="6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2" y="2"/>
                </a:cxn>
                <a:cxn ang="0">
                  <a:pos x="3" y="3"/>
                </a:cxn>
                <a:cxn ang="0">
                  <a:pos x="4" y="3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1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3" y="1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4" y="3"/>
                </a:cxn>
                <a:cxn ang="0">
                  <a:pos x="3" y="3"/>
                </a:cxn>
                <a:cxn ang="0">
                  <a:pos x="2" y="2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</a:cxnLst>
              <a:rect l="0" t="0" r="r" b="b"/>
              <a:pathLst>
                <a:path w="4" h="3">
                  <a:moveTo>
                    <a:pt x="0" y="1"/>
                  </a:moveTo>
                  <a:cubicBezTo>
                    <a:pt x="0" y="2"/>
                    <a:pt x="1" y="2"/>
                    <a:pt x="2" y="2"/>
                  </a:cubicBezTo>
                  <a:cubicBezTo>
                    <a:pt x="2" y="3"/>
                    <a:pt x="3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3" y="0"/>
                    <a:pt x="1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1"/>
                    <a:pt x="1" y="1"/>
                  </a:cubicBezTo>
                  <a:cubicBezTo>
                    <a:pt x="2" y="1"/>
                    <a:pt x="2" y="1"/>
                    <a:pt x="3" y="1"/>
                  </a:cubicBezTo>
                  <a:cubicBezTo>
                    <a:pt x="3" y="1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2"/>
                    <a:pt x="2" y="2"/>
                  </a:cubicBezTo>
                  <a:cubicBezTo>
                    <a:pt x="1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72" name="Freeform 1594"/>
            <p:cNvSpPr>
              <a:spLocks/>
            </p:cNvSpPr>
            <p:nvPr userDrawn="1"/>
          </p:nvSpPr>
          <p:spPr bwMode="auto">
            <a:xfrm>
              <a:off x="451" y="347"/>
              <a:ext cx="4" cy="4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2" y="0"/>
                </a:cxn>
                <a:cxn ang="0">
                  <a:pos x="0" y="2"/>
                </a:cxn>
              </a:cxnLst>
              <a:rect l="0" t="0" r="r" b="b"/>
              <a:pathLst>
                <a:path w="2" h="2">
                  <a:moveTo>
                    <a:pt x="0" y="2"/>
                  </a:moveTo>
                  <a:cubicBezTo>
                    <a:pt x="1" y="2"/>
                    <a:pt x="2" y="1"/>
                    <a:pt x="2" y="0"/>
                  </a:cubicBezTo>
                  <a:cubicBezTo>
                    <a:pt x="2" y="0"/>
                    <a:pt x="0" y="1"/>
                    <a:pt x="0" y="2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73" name="Freeform 1595"/>
            <p:cNvSpPr>
              <a:spLocks/>
            </p:cNvSpPr>
            <p:nvPr userDrawn="1"/>
          </p:nvSpPr>
          <p:spPr bwMode="auto">
            <a:xfrm>
              <a:off x="451" y="347"/>
              <a:ext cx="4" cy="4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1" y="1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2" h="2">
                  <a:moveTo>
                    <a:pt x="0" y="2"/>
                  </a:moveTo>
                  <a:cubicBezTo>
                    <a:pt x="0" y="2"/>
                    <a:pt x="1" y="2"/>
                    <a:pt x="1" y="1"/>
                  </a:cubicBezTo>
                  <a:cubicBezTo>
                    <a:pt x="2" y="1"/>
                    <a:pt x="2" y="1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1"/>
                    <a:pt x="1" y="1"/>
                  </a:cubicBezTo>
                  <a:cubicBezTo>
                    <a:pt x="1" y="1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74" name="Freeform 1596"/>
            <p:cNvSpPr>
              <a:spLocks/>
            </p:cNvSpPr>
            <p:nvPr userDrawn="1"/>
          </p:nvSpPr>
          <p:spPr bwMode="auto">
            <a:xfrm>
              <a:off x="455" y="347"/>
              <a:ext cx="2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1" y="0"/>
                    <a:pt x="0" y="0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75" name="Freeform 1597"/>
            <p:cNvSpPr>
              <a:spLocks/>
            </p:cNvSpPr>
            <p:nvPr userDrawn="1"/>
          </p:nvSpPr>
          <p:spPr bwMode="auto">
            <a:xfrm>
              <a:off x="455" y="347"/>
              <a:ext cx="2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76" name="Freeform 1598"/>
            <p:cNvSpPr>
              <a:spLocks/>
            </p:cNvSpPr>
            <p:nvPr userDrawn="1"/>
          </p:nvSpPr>
          <p:spPr bwMode="auto">
            <a:xfrm>
              <a:off x="457" y="343"/>
              <a:ext cx="2" cy="4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1" y="0"/>
                </a:cxn>
                <a:cxn ang="0">
                  <a:pos x="0" y="2"/>
                </a:cxn>
              </a:cxnLst>
              <a:rect l="0" t="0" r="r" b="b"/>
              <a:pathLst>
                <a:path w="1" h="2">
                  <a:moveTo>
                    <a:pt x="0" y="2"/>
                  </a:moveTo>
                  <a:cubicBezTo>
                    <a:pt x="0" y="1"/>
                    <a:pt x="1" y="1"/>
                    <a:pt x="1" y="0"/>
                  </a:cubicBezTo>
                  <a:cubicBezTo>
                    <a:pt x="1" y="1"/>
                    <a:pt x="0" y="1"/>
                    <a:pt x="0" y="2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77" name="Freeform 1599"/>
            <p:cNvSpPr>
              <a:spLocks/>
            </p:cNvSpPr>
            <p:nvPr userDrawn="1"/>
          </p:nvSpPr>
          <p:spPr bwMode="auto">
            <a:xfrm>
              <a:off x="455" y="341"/>
              <a:ext cx="4" cy="6"/>
            </a:xfrm>
            <a:custGeom>
              <a:avLst/>
              <a:gdLst/>
              <a:ahLst/>
              <a:cxnLst>
                <a:cxn ang="0">
                  <a:pos x="1" y="3"/>
                </a:cxn>
                <a:cxn ang="0">
                  <a:pos x="2" y="1"/>
                </a:cxn>
                <a:cxn ang="0">
                  <a:pos x="2" y="0"/>
                </a:cxn>
                <a:cxn ang="0">
                  <a:pos x="2" y="1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1" y="3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1" y="3"/>
                </a:cxn>
              </a:cxnLst>
              <a:rect l="0" t="0" r="r" b="b"/>
              <a:pathLst>
                <a:path w="2" h="3">
                  <a:moveTo>
                    <a:pt x="1" y="3"/>
                  </a:moveTo>
                  <a:cubicBezTo>
                    <a:pt x="1" y="2"/>
                    <a:pt x="2" y="2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1"/>
                    <a:pt x="1" y="2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2" y="2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1"/>
                    <a:pt x="1" y="2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3"/>
                    <a:pt x="1" y="3"/>
                    <a:pt x="1" y="3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78" name="Freeform 1600"/>
            <p:cNvSpPr>
              <a:spLocks/>
            </p:cNvSpPr>
            <p:nvPr userDrawn="1"/>
          </p:nvSpPr>
          <p:spPr bwMode="auto">
            <a:xfrm>
              <a:off x="459" y="341"/>
              <a:ext cx="1" cy="4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h="2">
                  <a:moveTo>
                    <a:pt x="0" y="2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79" name="Freeform 1601"/>
            <p:cNvSpPr>
              <a:spLocks/>
            </p:cNvSpPr>
            <p:nvPr userDrawn="1"/>
          </p:nvSpPr>
          <p:spPr bwMode="auto">
            <a:xfrm>
              <a:off x="459" y="339"/>
              <a:ext cx="1" cy="2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0" y="1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1"/>
                    <a:pt x="0" y="0"/>
                    <a:pt x="0" y="1"/>
                  </a:cubicBezTo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80" name="Freeform 1602"/>
            <p:cNvSpPr>
              <a:spLocks/>
            </p:cNvSpPr>
            <p:nvPr userDrawn="1"/>
          </p:nvSpPr>
          <p:spPr bwMode="auto">
            <a:xfrm>
              <a:off x="459" y="339"/>
              <a:ext cx="2" cy="2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2"/>
                </a:cxn>
              </a:cxnLst>
              <a:rect l="0" t="0" r="r" b="b"/>
              <a:pathLst>
                <a:path w="2" h="2">
                  <a:moveTo>
                    <a:pt x="2" y="2"/>
                  </a:move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81" name="Freeform 1603"/>
            <p:cNvSpPr>
              <a:spLocks/>
            </p:cNvSpPr>
            <p:nvPr userDrawn="1"/>
          </p:nvSpPr>
          <p:spPr bwMode="auto">
            <a:xfrm>
              <a:off x="457" y="345"/>
              <a:ext cx="2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0" y="0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0"/>
                    <a:pt x="0" y="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82" name="Freeform 1604"/>
            <p:cNvSpPr>
              <a:spLocks/>
            </p:cNvSpPr>
            <p:nvPr userDrawn="1"/>
          </p:nvSpPr>
          <p:spPr bwMode="auto">
            <a:xfrm>
              <a:off x="457" y="345"/>
              <a:ext cx="2" cy="2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2" h="2">
                  <a:moveTo>
                    <a:pt x="0" y="2"/>
                  </a:moveTo>
                  <a:lnTo>
                    <a:pt x="0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83" name="Freeform 1605"/>
            <p:cNvSpPr>
              <a:spLocks/>
            </p:cNvSpPr>
            <p:nvPr userDrawn="1"/>
          </p:nvSpPr>
          <p:spPr bwMode="auto">
            <a:xfrm>
              <a:off x="459" y="341"/>
              <a:ext cx="2" cy="4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1" y="0"/>
                </a:cxn>
                <a:cxn ang="0">
                  <a:pos x="0" y="2"/>
                </a:cxn>
              </a:cxnLst>
              <a:rect l="0" t="0" r="r" b="b"/>
              <a:pathLst>
                <a:path w="1" h="2">
                  <a:moveTo>
                    <a:pt x="0" y="2"/>
                  </a:moveTo>
                  <a:cubicBezTo>
                    <a:pt x="0" y="1"/>
                    <a:pt x="0" y="0"/>
                    <a:pt x="1" y="0"/>
                  </a:cubicBezTo>
                  <a:cubicBezTo>
                    <a:pt x="0" y="0"/>
                    <a:pt x="0" y="1"/>
                    <a:pt x="0" y="2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84" name="Freeform 1606"/>
            <p:cNvSpPr>
              <a:spLocks/>
            </p:cNvSpPr>
            <p:nvPr userDrawn="1"/>
          </p:nvSpPr>
          <p:spPr bwMode="auto">
            <a:xfrm>
              <a:off x="459" y="341"/>
              <a:ext cx="2" cy="4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1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1" h="2">
                  <a:moveTo>
                    <a:pt x="0" y="2"/>
                  </a:moveTo>
                  <a:cubicBezTo>
                    <a:pt x="1" y="1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85" name="Freeform 1607"/>
            <p:cNvSpPr>
              <a:spLocks/>
            </p:cNvSpPr>
            <p:nvPr userDrawn="1"/>
          </p:nvSpPr>
          <p:spPr bwMode="auto">
            <a:xfrm>
              <a:off x="461" y="334"/>
              <a:ext cx="4" cy="1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0"/>
                </a:cxn>
                <a:cxn ang="0">
                  <a:pos x="2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86" name="Freeform 1608"/>
            <p:cNvSpPr>
              <a:spLocks/>
            </p:cNvSpPr>
            <p:nvPr userDrawn="1"/>
          </p:nvSpPr>
          <p:spPr bwMode="auto">
            <a:xfrm>
              <a:off x="461" y="332"/>
              <a:ext cx="4" cy="5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5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5"/>
                </a:cxn>
                <a:cxn ang="0">
                  <a:pos x="2" y="2"/>
                </a:cxn>
              </a:cxnLst>
              <a:rect l="0" t="0" r="r" b="b"/>
              <a:pathLst>
                <a:path w="2" h="5">
                  <a:moveTo>
                    <a:pt x="2" y="2"/>
                  </a:moveTo>
                  <a:lnTo>
                    <a:pt x="2" y="2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5"/>
                  </a:lnTo>
                  <a:lnTo>
                    <a:pt x="2" y="2"/>
                  </a:lnTo>
                  <a:lnTo>
                    <a:pt x="2" y="2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5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87" name="Freeform 1609"/>
            <p:cNvSpPr>
              <a:spLocks/>
            </p:cNvSpPr>
            <p:nvPr userDrawn="1"/>
          </p:nvSpPr>
          <p:spPr bwMode="auto">
            <a:xfrm>
              <a:off x="449" y="347"/>
              <a:ext cx="2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0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88" name="Freeform 1610"/>
            <p:cNvSpPr>
              <a:spLocks/>
            </p:cNvSpPr>
            <p:nvPr userDrawn="1"/>
          </p:nvSpPr>
          <p:spPr bwMode="auto">
            <a:xfrm>
              <a:off x="449" y="347"/>
              <a:ext cx="2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89" name="Freeform 1611"/>
            <p:cNvSpPr>
              <a:spLocks/>
            </p:cNvSpPr>
            <p:nvPr userDrawn="1"/>
          </p:nvSpPr>
          <p:spPr bwMode="auto">
            <a:xfrm>
              <a:off x="455" y="347"/>
              <a:ext cx="1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90" name="Freeform 1612"/>
            <p:cNvSpPr>
              <a:spLocks/>
            </p:cNvSpPr>
            <p:nvPr userDrawn="1"/>
          </p:nvSpPr>
          <p:spPr bwMode="auto">
            <a:xfrm>
              <a:off x="451" y="332"/>
              <a:ext cx="6" cy="13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1" y="6"/>
                </a:cxn>
                <a:cxn ang="0">
                  <a:pos x="1" y="6"/>
                </a:cxn>
                <a:cxn ang="0">
                  <a:pos x="1" y="6"/>
                </a:cxn>
                <a:cxn ang="0">
                  <a:pos x="2" y="5"/>
                </a:cxn>
                <a:cxn ang="0">
                  <a:pos x="2" y="0"/>
                </a:cxn>
                <a:cxn ang="0">
                  <a:pos x="1" y="0"/>
                </a:cxn>
                <a:cxn ang="0">
                  <a:pos x="0" y="5"/>
                </a:cxn>
              </a:cxnLst>
              <a:rect l="0" t="0" r="r" b="b"/>
              <a:pathLst>
                <a:path w="3" h="6">
                  <a:moveTo>
                    <a:pt x="0" y="5"/>
                  </a:moveTo>
                  <a:cubicBezTo>
                    <a:pt x="0" y="5"/>
                    <a:pt x="0" y="6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2" y="5"/>
                    <a:pt x="1" y="5"/>
                    <a:pt x="2" y="5"/>
                  </a:cubicBezTo>
                  <a:cubicBezTo>
                    <a:pt x="3" y="3"/>
                    <a:pt x="1" y="2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2"/>
                    <a:pt x="0" y="4"/>
                    <a:pt x="0" y="5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91" name="Freeform 1613"/>
            <p:cNvSpPr>
              <a:spLocks/>
            </p:cNvSpPr>
            <p:nvPr userDrawn="1"/>
          </p:nvSpPr>
          <p:spPr bwMode="auto">
            <a:xfrm>
              <a:off x="455" y="332"/>
              <a:ext cx="4" cy="12"/>
            </a:xfrm>
            <a:custGeom>
              <a:avLst/>
              <a:gdLst/>
              <a:ahLst/>
              <a:cxnLst>
                <a:cxn ang="0">
                  <a:pos x="1" y="4"/>
                </a:cxn>
                <a:cxn ang="0">
                  <a:pos x="1" y="5"/>
                </a:cxn>
                <a:cxn ang="0">
                  <a:pos x="1" y="3"/>
                </a:cxn>
                <a:cxn ang="0">
                  <a:pos x="1" y="4"/>
                </a:cxn>
                <a:cxn ang="0">
                  <a:pos x="1" y="4"/>
                </a:cxn>
                <a:cxn ang="0">
                  <a:pos x="2" y="4"/>
                </a:cxn>
                <a:cxn ang="0">
                  <a:pos x="1" y="2"/>
                </a:cxn>
                <a:cxn ang="0">
                  <a:pos x="1" y="3"/>
                </a:cxn>
                <a:cxn ang="0">
                  <a:pos x="1" y="0"/>
                </a:cxn>
                <a:cxn ang="0">
                  <a:pos x="1" y="4"/>
                </a:cxn>
              </a:cxnLst>
              <a:rect l="0" t="0" r="r" b="b"/>
              <a:pathLst>
                <a:path w="2" h="5">
                  <a:moveTo>
                    <a:pt x="1" y="4"/>
                  </a:moveTo>
                  <a:cubicBezTo>
                    <a:pt x="1" y="4"/>
                    <a:pt x="1" y="4"/>
                    <a:pt x="1" y="5"/>
                  </a:cubicBezTo>
                  <a:cubicBezTo>
                    <a:pt x="1" y="4"/>
                    <a:pt x="1" y="4"/>
                    <a:pt x="1" y="3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1" y="3"/>
                    <a:pt x="1" y="3"/>
                    <a:pt x="1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2"/>
                    <a:pt x="1" y="1"/>
                    <a:pt x="1" y="0"/>
                  </a:cubicBezTo>
                  <a:cubicBezTo>
                    <a:pt x="1" y="2"/>
                    <a:pt x="0" y="2"/>
                    <a:pt x="1" y="4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92" name="Freeform 1614"/>
            <p:cNvSpPr>
              <a:spLocks/>
            </p:cNvSpPr>
            <p:nvPr userDrawn="1"/>
          </p:nvSpPr>
          <p:spPr bwMode="auto">
            <a:xfrm>
              <a:off x="455" y="332"/>
              <a:ext cx="4" cy="12"/>
            </a:xfrm>
            <a:custGeom>
              <a:avLst/>
              <a:gdLst/>
              <a:ahLst/>
              <a:cxnLst>
                <a:cxn ang="0">
                  <a:pos x="1" y="5"/>
                </a:cxn>
                <a:cxn ang="0">
                  <a:pos x="1" y="5"/>
                </a:cxn>
                <a:cxn ang="0">
                  <a:pos x="1" y="3"/>
                </a:cxn>
                <a:cxn ang="0">
                  <a:pos x="1" y="3"/>
                </a:cxn>
                <a:cxn ang="0">
                  <a:pos x="1" y="4"/>
                </a:cxn>
                <a:cxn ang="0">
                  <a:pos x="2" y="4"/>
                </a:cxn>
                <a:cxn ang="0">
                  <a:pos x="1" y="4"/>
                </a:cxn>
                <a:cxn ang="0">
                  <a:pos x="2" y="4"/>
                </a:cxn>
                <a:cxn ang="0">
                  <a:pos x="1" y="2"/>
                </a:cxn>
                <a:cxn ang="0">
                  <a:pos x="1" y="1"/>
                </a:cxn>
                <a:cxn ang="0">
                  <a:pos x="0" y="3"/>
                </a:cxn>
                <a:cxn ang="0">
                  <a:pos x="1" y="2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0" y="3"/>
                </a:cxn>
                <a:cxn ang="0">
                  <a:pos x="1" y="4"/>
                </a:cxn>
                <a:cxn ang="0">
                  <a:pos x="1" y="3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1" y="3"/>
                </a:cxn>
                <a:cxn ang="0">
                  <a:pos x="1" y="3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2" y="4"/>
                </a:cxn>
                <a:cxn ang="0">
                  <a:pos x="2" y="3"/>
                </a:cxn>
                <a:cxn ang="0">
                  <a:pos x="1" y="3"/>
                </a:cxn>
                <a:cxn ang="0">
                  <a:pos x="1" y="4"/>
                </a:cxn>
                <a:cxn ang="0">
                  <a:pos x="1" y="3"/>
                </a:cxn>
                <a:cxn ang="0">
                  <a:pos x="1" y="3"/>
                </a:cxn>
                <a:cxn ang="0">
                  <a:pos x="1" y="5"/>
                </a:cxn>
                <a:cxn ang="0">
                  <a:pos x="1" y="5"/>
                </a:cxn>
                <a:cxn ang="0">
                  <a:pos x="0" y="4"/>
                </a:cxn>
              </a:cxnLst>
              <a:rect l="0" t="0" r="r" b="b"/>
              <a:pathLst>
                <a:path w="2" h="5">
                  <a:moveTo>
                    <a:pt x="0" y="4"/>
                  </a:moveTo>
                  <a:cubicBezTo>
                    <a:pt x="1" y="4"/>
                    <a:pt x="1" y="4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3"/>
                    <a:pt x="1" y="3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2"/>
                    <a:pt x="0" y="2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1" y="2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0" y="2"/>
                    <a:pt x="0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3"/>
                    <a:pt x="1" y="3"/>
                    <a:pt x="1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93" name="Freeform 1615"/>
            <p:cNvSpPr>
              <a:spLocks/>
            </p:cNvSpPr>
            <p:nvPr userDrawn="1"/>
          </p:nvSpPr>
          <p:spPr bwMode="auto">
            <a:xfrm>
              <a:off x="457" y="330"/>
              <a:ext cx="2" cy="2"/>
            </a:xfrm>
            <a:custGeom>
              <a:avLst/>
              <a:gdLst/>
              <a:ahLst/>
              <a:cxnLst>
                <a:cxn ang="0">
                  <a:pos x="1" y="1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1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0"/>
                  </a:cubicBezTo>
                  <a:cubicBezTo>
                    <a:pt x="0" y="0"/>
                    <a:pt x="1" y="1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94" name="Freeform 1616"/>
            <p:cNvSpPr>
              <a:spLocks/>
            </p:cNvSpPr>
            <p:nvPr userDrawn="1"/>
          </p:nvSpPr>
          <p:spPr bwMode="auto">
            <a:xfrm>
              <a:off x="457" y="330"/>
              <a:ext cx="2" cy="4"/>
            </a:xfrm>
            <a:custGeom>
              <a:avLst/>
              <a:gdLst/>
              <a:ahLst/>
              <a:cxnLst>
                <a:cxn ang="0">
                  <a:pos x="1" y="2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1" y="2"/>
                </a:cxn>
                <a:cxn ang="0">
                  <a:pos x="1" y="1"/>
                </a:cxn>
                <a:cxn ang="0">
                  <a:pos x="0" y="1"/>
                </a:cxn>
              </a:cxnLst>
              <a:rect l="0" t="0" r="r" b="b"/>
              <a:pathLst>
                <a:path w="1" h="2">
                  <a:moveTo>
                    <a:pt x="0" y="1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1"/>
                    <a:pt x="1" y="1"/>
                    <a:pt x="1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95" name="Freeform 1617"/>
            <p:cNvSpPr>
              <a:spLocks/>
            </p:cNvSpPr>
            <p:nvPr userDrawn="1"/>
          </p:nvSpPr>
          <p:spPr bwMode="auto">
            <a:xfrm>
              <a:off x="459" y="337"/>
              <a:ext cx="1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96" name="Freeform 1618"/>
            <p:cNvSpPr>
              <a:spLocks/>
            </p:cNvSpPr>
            <p:nvPr userDrawn="1"/>
          </p:nvSpPr>
          <p:spPr bwMode="auto">
            <a:xfrm>
              <a:off x="459" y="337"/>
              <a:ext cx="1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97" name="Freeform 1619"/>
            <p:cNvSpPr>
              <a:spLocks/>
            </p:cNvSpPr>
            <p:nvPr userDrawn="1"/>
          </p:nvSpPr>
          <p:spPr bwMode="auto">
            <a:xfrm>
              <a:off x="459" y="334"/>
              <a:ext cx="2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0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98" name="Freeform 1620"/>
            <p:cNvSpPr>
              <a:spLocks/>
            </p:cNvSpPr>
            <p:nvPr userDrawn="1"/>
          </p:nvSpPr>
          <p:spPr bwMode="auto">
            <a:xfrm>
              <a:off x="459" y="334"/>
              <a:ext cx="2" cy="3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3"/>
                </a:cxn>
                <a:cxn ang="0">
                  <a:pos x="0" y="3"/>
                </a:cxn>
              </a:cxnLst>
              <a:rect l="0" t="0" r="r" b="b"/>
              <a:pathLst>
                <a:path w="2" h="3">
                  <a:moveTo>
                    <a:pt x="0" y="3"/>
                  </a:move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3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99" name="Freeform 1621"/>
            <p:cNvSpPr>
              <a:spLocks/>
            </p:cNvSpPr>
            <p:nvPr userDrawn="1"/>
          </p:nvSpPr>
          <p:spPr bwMode="auto">
            <a:xfrm>
              <a:off x="459" y="330"/>
              <a:ext cx="1" cy="2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h="2">
                  <a:moveTo>
                    <a:pt x="0" y="2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200" name="Freeform 1622"/>
            <p:cNvSpPr>
              <a:spLocks/>
            </p:cNvSpPr>
            <p:nvPr userDrawn="1"/>
          </p:nvSpPr>
          <p:spPr bwMode="auto">
            <a:xfrm>
              <a:off x="449" y="322"/>
              <a:ext cx="4" cy="4"/>
            </a:xfrm>
            <a:custGeom>
              <a:avLst/>
              <a:gdLst/>
              <a:ahLst/>
              <a:cxnLst>
                <a:cxn ang="0">
                  <a:pos x="1" y="1"/>
                </a:cxn>
                <a:cxn ang="0">
                  <a:pos x="1" y="1"/>
                </a:cxn>
                <a:cxn ang="0">
                  <a:pos x="1" y="2"/>
                </a:cxn>
                <a:cxn ang="0">
                  <a:pos x="2" y="2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1" y="1"/>
                </a:cxn>
              </a:cxnLst>
              <a:rect l="0" t="0" r="r" b="b"/>
              <a:pathLst>
                <a:path w="2" h="2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1"/>
                    <a:pt x="1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0"/>
                    <a:pt x="1" y="0"/>
                  </a:cubicBezTo>
                  <a:cubicBezTo>
                    <a:pt x="0" y="0"/>
                    <a:pt x="0" y="1"/>
                    <a:pt x="1" y="1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201" name="Freeform 1623"/>
            <p:cNvSpPr>
              <a:spLocks/>
            </p:cNvSpPr>
            <p:nvPr userDrawn="1"/>
          </p:nvSpPr>
          <p:spPr bwMode="auto">
            <a:xfrm>
              <a:off x="449" y="320"/>
              <a:ext cx="4" cy="6"/>
            </a:xfrm>
            <a:custGeom>
              <a:avLst/>
              <a:gdLst/>
              <a:ahLst/>
              <a:cxnLst>
                <a:cxn ang="0">
                  <a:pos x="1" y="3"/>
                </a:cxn>
                <a:cxn ang="0">
                  <a:pos x="1" y="3"/>
                </a:cxn>
                <a:cxn ang="0">
                  <a:pos x="1" y="3"/>
                </a:cxn>
                <a:cxn ang="0">
                  <a:pos x="2" y="3"/>
                </a:cxn>
                <a:cxn ang="0">
                  <a:pos x="1" y="3"/>
                </a:cxn>
                <a:cxn ang="0">
                  <a:pos x="2" y="3"/>
                </a:cxn>
                <a:cxn ang="0">
                  <a:pos x="1" y="3"/>
                </a:cxn>
                <a:cxn ang="0">
                  <a:pos x="1" y="3"/>
                </a:cxn>
                <a:cxn ang="0">
                  <a:pos x="1" y="3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2" y="2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1" y="2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1" y="2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1" y="3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1" y="2"/>
                </a:cxn>
                <a:cxn ang="0">
                  <a:pos x="2" y="3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1" y="2"/>
                </a:cxn>
                <a:cxn ang="0">
                  <a:pos x="1" y="3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0" y="2"/>
                </a:cxn>
              </a:cxnLst>
              <a:rect l="0" t="0" r="r" b="b"/>
              <a:pathLst>
                <a:path w="2" h="3">
                  <a:moveTo>
                    <a:pt x="0" y="2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2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2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202" name="Freeform 1624"/>
            <p:cNvSpPr>
              <a:spLocks/>
            </p:cNvSpPr>
            <p:nvPr userDrawn="1"/>
          </p:nvSpPr>
          <p:spPr bwMode="auto">
            <a:xfrm>
              <a:off x="453" y="328"/>
              <a:ext cx="4" cy="4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0"/>
                </a:cxn>
                <a:cxn ang="0">
                  <a:pos x="0" y="2"/>
                </a:cxn>
              </a:cxnLst>
              <a:rect l="0" t="0" r="r" b="b"/>
              <a:pathLst>
                <a:path h="2">
                  <a:moveTo>
                    <a:pt x="0" y="2"/>
                  </a:moveTo>
                  <a:cubicBezTo>
                    <a:pt x="0" y="1"/>
                    <a:pt x="0" y="1"/>
                    <a:pt x="0" y="0"/>
                  </a:cubicBezTo>
                  <a:cubicBezTo>
                    <a:pt x="0" y="1"/>
                    <a:pt x="0" y="1"/>
                    <a:pt x="0" y="2"/>
                  </a:cubicBezTo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203" name="Freeform 1625"/>
            <p:cNvSpPr>
              <a:spLocks/>
            </p:cNvSpPr>
            <p:nvPr userDrawn="1"/>
          </p:nvSpPr>
          <p:spPr bwMode="auto">
            <a:xfrm>
              <a:off x="451" y="328"/>
              <a:ext cx="2" cy="4"/>
            </a:xfrm>
            <a:custGeom>
              <a:avLst/>
              <a:gdLst/>
              <a:ahLst/>
              <a:cxnLst>
                <a:cxn ang="0">
                  <a:pos x="1" y="2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0" y="2"/>
                </a:cxn>
                <a:cxn ang="0">
                  <a:pos x="1" y="2"/>
                </a:cxn>
                <a:cxn ang="0">
                  <a:pos x="1" y="2"/>
                </a:cxn>
              </a:cxnLst>
              <a:rect l="0" t="0" r="r" b="b"/>
              <a:pathLst>
                <a:path w="1" h="2">
                  <a:moveTo>
                    <a:pt x="1" y="2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204" name="Freeform 1626"/>
            <p:cNvSpPr>
              <a:spLocks/>
            </p:cNvSpPr>
            <p:nvPr userDrawn="1"/>
          </p:nvSpPr>
          <p:spPr bwMode="auto">
            <a:xfrm>
              <a:off x="451" y="326"/>
              <a:ext cx="2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0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205" name="Freeform 1627"/>
            <p:cNvSpPr>
              <a:spLocks/>
            </p:cNvSpPr>
            <p:nvPr userDrawn="1"/>
          </p:nvSpPr>
          <p:spPr bwMode="auto">
            <a:xfrm>
              <a:off x="451" y="326"/>
              <a:ext cx="2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0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lnTo>
                    <a:pt x="2" y="0"/>
                  </a:lnTo>
                  <a:lnTo>
                    <a:pt x="2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206" name="Freeform 1628"/>
            <p:cNvSpPr>
              <a:spLocks/>
            </p:cNvSpPr>
            <p:nvPr userDrawn="1"/>
          </p:nvSpPr>
          <p:spPr bwMode="auto">
            <a:xfrm>
              <a:off x="451" y="326"/>
              <a:ext cx="2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0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lnTo>
                    <a:pt x="2" y="0"/>
                  </a:lnTo>
                  <a:lnTo>
                    <a:pt x="2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207" name="Freeform 1629"/>
            <p:cNvSpPr>
              <a:spLocks/>
            </p:cNvSpPr>
            <p:nvPr userDrawn="1"/>
          </p:nvSpPr>
          <p:spPr bwMode="auto">
            <a:xfrm>
              <a:off x="453" y="324"/>
              <a:ext cx="4" cy="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0" y="0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0" y="0"/>
                    <a:pt x="0" y="0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208" name="Freeform 1630"/>
            <p:cNvSpPr>
              <a:spLocks/>
            </p:cNvSpPr>
            <p:nvPr userDrawn="1"/>
          </p:nvSpPr>
          <p:spPr bwMode="auto">
            <a:xfrm>
              <a:off x="453" y="324"/>
              <a:ext cx="4" cy="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lnTo>
                    <a:pt x="0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209" name="Freeform 1631"/>
            <p:cNvSpPr>
              <a:spLocks/>
            </p:cNvSpPr>
            <p:nvPr userDrawn="1"/>
          </p:nvSpPr>
          <p:spPr bwMode="auto">
            <a:xfrm>
              <a:off x="453" y="326"/>
              <a:ext cx="4" cy="2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1" y="1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1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210" name="Freeform 1632"/>
            <p:cNvSpPr>
              <a:spLocks/>
            </p:cNvSpPr>
            <p:nvPr userDrawn="1"/>
          </p:nvSpPr>
          <p:spPr bwMode="auto">
            <a:xfrm>
              <a:off x="453" y="326"/>
              <a:ext cx="4" cy="2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2" h="2">
                  <a:moveTo>
                    <a:pt x="0" y="2"/>
                  </a:moveTo>
                  <a:lnTo>
                    <a:pt x="0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211" name="Freeform 1633"/>
            <p:cNvSpPr>
              <a:spLocks/>
            </p:cNvSpPr>
            <p:nvPr userDrawn="1"/>
          </p:nvSpPr>
          <p:spPr bwMode="auto">
            <a:xfrm>
              <a:off x="455" y="326"/>
              <a:ext cx="2" cy="4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2"/>
                </a:cxn>
                <a:cxn ang="0">
                  <a:pos x="0" y="1"/>
                </a:cxn>
                <a:cxn ang="0">
                  <a:pos x="1" y="2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0" y="2"/>
                </a:cxn>
              </a:cxnLst>
              <a:rect l="0" t="0" r="r" b="b"/>
              <a:pathLst>
                <a:path w="1" h="2"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2"/>
                    <a:pt x="0" y="2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212" name="Freeform 1634"/>
            <p:cNvSpPr>
              <a:spLocks/>
            </p:cNvSpPr>
            <p:nvPr userDrawn="1"/>
          </p:nvSpPr>
          <p:spPr bwMode="auto">
            <a:xfrm>
              <a:off x="453" y="326"/>
              <a:ext cx="4" cy="4"/>
            </a:xfrm>
            <a:custGeom>
              <a:avLst/>
              <a:gdLst/>
              <a:ahLst/>
              <a:cxnLst>
                <a:cxn ang="0">
                  <a:pos x="1" y="2"/>
                </a:cxn>
                <a:cxn ang="0">
                  <a:pos x="1" y="2"/>
                </a:cxn>
                <a:cxn ang="0">
                  <a:pos x="1" y="1"/>
                </a:cxn>
                <a:cxn ang="0">
                  <a:pos x="1" y="2"/>
                </a:cxn>
                <a:cxn ang="0">
                  <a:pos x="2" y="2"/>
                </a:cxn>
                <a:cxn ang="0">
                  <a:pos x="2" y="1"/>
                </a:cxn>
                <a:cxn ang="0">
                  <a:pos x="1" y="1"/>
                </a:cxn>
                <a:cxn ang="0">
                  <a:pos x="2" y="1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1" y="2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1" y="1"/>
                </a:cxn>
                <a:cxn ang="0">
                  <a:pos x="2" y="2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1" y="2"/>
                </a:cxn>
              </a:cxnLst>
              <a:rect l="0" t="0" r="r" b="b"/>
              <a:pathLst>
                <a:path w="2" h="2"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213" name="Freeform 1635"/>
            <p:cNvSpPr>
              <a:spLocks/>
            </p:cNvSpPr>
            <p:nvPr userDrawn="1"/>
          </p:nvSpPr>
          <p:spPr bwMode="auto">
            <a:xfrm>
              <a:off x="343" y="357"/>
              <a:ext cx="68" cy="72"/>
            </a:xfrm>
            <a:custGeom>
              <a:avLst/>
              <a:gdLst/>
              <a:ahLst/>
              <a:cxnLst>
                <a:cxn ang="0">
                  <a:pos x="22" y="0"/>
                </a:cxn>
                <a:cxn ang="0">
                  <a:pos x="15" y="3"/>
                </a:cxn>
                <a:cxn ang="0">
                  <a:pos x="16" y="4"/>
                </a:cxn>
                <a:cxn ang="0">
                  <a:pos x="14" y="4"/>
                </a:cxn>
                <a:cxn ang="0">
                  <a:pos x="12" y="4"/>
                </a:cxn>
                <a:cxn ang="0">
                  <a:pos x="10" y="2"/>
                </a:cxn>
                <a:cxn ang="0">
                  <a:pos x="5" y="5"/>
                </a:cxn>
                <a:cxn ang="0">
                  <a:pos x="2" y="7"/>
                </a:cxn>
                <a:cxn ang="0">
                  <a:pos x="1" y="9"/>
                </a:cxn>
                <a:cxn ang="0">
                  <a:pos x="1" y="12"/>
                </a:cxn>
                <a:cxn ang="0">
                  <a:pos x="0" y="14"/>
                </a:cxn>
                <a:cxn ang="0">
                  <a:pos x="1" y="19"/>
                </a:cxn>
                <a:cxn ang="0">
                  <a:pos x="5" y="22"/>
                </a:cxn>
                <a:cxn ang="0">
                  <a:pos x="9" y="21"/>
                </a:cxn>
                <a:cxn ang="0">
                  <a:pos x="11" y="20"/>
                </a:cxn>
                <a:cxn ang="0">
                  <a:pos x="13" y="19"/>
                </a:cxn>
                <a:cxn ang="0">
                  <a:pos x="14" y="20"/>
                </a:cxn>
                <a:cxn ang="0">
                  <a:pos x="15" y="19"/>
                </a:cxn>
                <a:cxn ang="0">
                  <a:pos x="17" y="21"/>
                </a:cxn>
                <a:cxn ang="0">
                  <a:pos x="20" y="23"/>
                </a:cxn>
                <a:cxn ang="0">
                  <a:pos x="21" y="27"/>
                </a:cxn>
                <a:cxn ang="0">
                  <a:pos x="23" y="30"/>
                </a:cxn>
                <a:cxn ang="0">
                  <a:pos x="26" y="33"/>
                </a:cxn>
                <a:cxn ang="0">
                  <a:pos x="31" y="27"/>
                </a:cxn>
                <a:cxn ang="0">
                  <a:pos x="32" y="25"/>
                </a:cxn>
                <a:cxn ang="0">
                  <a:pos x="32" y="23"/>
                </a:cxn>
                <a:cxn ang="0">
                  <a:pos x="33" y="19"/>
                </a:cxn>
                <a:cxn ang="0">
                  <a:pos x="31" y="16"/>
                </a:cxn>
                <a:cxn ang="0">
                  <a:pos x="32" y="13"/>
                </a:cxn>
                <a:cxn ang="0">
                  <a:pos x="33" y="5"/>
                </a:cxn>
                <a:cxn ang="0">
                  <a:pos x="30" y="8"/>
                </a:cxn>
                <a:cxn ang="0">
                  <a:pos x="26" y="5"/>
                </a:cxn>
                <a:cxn ang="0">
                  <a:pos x="21" y="1"/>
                </a:cxn>
                <a:cxn ang="0">
                  <a:pos x="23" y="2"/>
                </a:cxn>
                <a:cxn ang="0">
                  <a:pos x="23" y="1"/>
                </a:cxn>
                <a:cxn ang="0">
                  <a:pos x="22" y="0"/>
                </a:cxn>
              </a:cxnLst>
              <a:rect l="0" t="0" r="r" b="b"/>
              <a:pathLst>
                <a:path w="34" h="36">
                  <a:moveTo>
                    <a:pt x="22" y="0"/>
                  </a:moveTo>
                  <a:cubicBezTo>
                    <a:pt x="21" y="1"/>
                    <a:pt x="17" y="2"/>
                    <a:pt x="15" y="3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5" y="5"/>
                    <a:pt x="15" y="4"/>
                    <a:pt x="14" y="4"/>
                  </a:cubicBezTo>
                  <a:cubicBezTo>
                    <a:pt x="13" y="5"/>
                    <a:pt x="13" y="4"/>
                    <a:pt x="12" y="4"/>
                  </a:cubicBezTo>
                  <a:cubicBezTo>
                    <a:pt x="10" y="5"/>
                    <a:pt x="11" y="4"/>
                    <a:pt x="10" y="2"/>
                  </a:cubicBezTo>
                  <a:cubicBezTo>
                    <a:pt x="8" y="3"/>
                    <a:pt x="6" y="4"/>
                    <a:pt x="5" y="5"/>
                  </a:cubicBezTo>
                  <a:cubicBezTo>
                    <a:pt x="4" y="6"/>
                    <a:pt x="2" y="6"/>
                    <a:pt x="2" y="7"/>
                  </a:cubicBezTo>
                  <a:cubicBezTo>
                    <a:pt x="2" y="8"/>
                    <a:pt x="2" y="8"/>
                    <a:pt x="1" y="9"/>
                  </a:cubicBezTo>
                  <a:cubicBezTo>
                    <a:pt x="1" y="10"/>
                    <a:pt x="1" y="10"/>
                    <a:pt x="1" y="12"/>
                  </a:cubicBezTo>
                  <a:cubicBezTo>
                    <a:pt x="0" y="12"/>
                    <a:pt x="0" y="13"/>
                    <a:pt x="0" y="14"/>
                  </a:cubicBezTo>
                  <a:cubicBezTo>
                    <a:pt x="0" y="16"/>
                    <a:pt x="2" y="17"/>
                    <a:pt x="1" y="19"/>
                  </a:cubicBezTo>
                  <a:cubicBezTo>
                    <a:pt x="2" y="20"/>
                    <a:pt x="3" y="21"/>
                    <a:pt x="5" y="22"/>
                  </a:cubicBezTo>
                  <a:cubicBezTo>
                    <a:pt x="6" y="22"/>
                    <a:pt x="7" y="22"/>
                    <a:pt x="9" y="21"/>
                  </a:cubicBezTo>
                  <a:cubicBezTo>
                    <a:pt x="10" y="21"/>
                    <a:pt x="10" y="21"/>
                    <a:pt x="11" y="20"/>
                  </a:cubicBezTo>
                  <a:cubicBezTo>
                    <a:pt x="12" y="20"/>
                    <a:pt x="12" y="19"/>
                    <a:pt x="13" y="19"/>
                  </a:cubicBezTo>
                  <a:cubicBezTo>
                    <a:pt x="14" y="19"/>
                    <a:pt x="14" y="20"/>
                    <a:pt x="14" y="20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6" y="20"/>
                    <a:pt x="17" y="20"/>
                    <a:pt x="17" y="21"/>
                  </a:cubicBezTo>
                  <a:cubicBezTo>
                    <a:pt x="17" y="22"/>
                    <a:pt x="19" y="23"/>
                    <a:pt x="20" y="23"/>
                  </a:cubicBezTo>
                  <a:cubicBezTo>
                    <a:pt x="21" y="25"/>
                    <a:pt x="20" y="25"/>
                    <a:pt x="21" y="27"/>
                  </a:cubicBezTo>
                  <a:cubicBezTo>
                    <a:pt x="21" y="28"/>
                    <a:pt x="22" y="29"/>
                    <a:pt x="23" y="30"/>
                  </a:cubicBezTo>
                  <a:cubicBezTo>
                    <a:pt x="24" y="31"/>
                    <a:pt x="26" y="33"/>
                    <a:pt x="26" y="33"/>
                  </a:cubicBezTo>
                  <a:cubicBezTo>
                    <a:pt x="28" y="36"/>
                    <a:pt x="31" y="29"/>
                    <a:pt x="31" y="27"/>
                  </a:cubicBezTo>
                  <a:cubicBezTo>
                    <a:pt x="31" y="27"/>
                    <a:pt x="32" y="26"/>
                    <a:pt x="32" y="25"/>
                  </a:cubicBezTo>
                  <a:cubicBezTo>
                    <a:pt x="32" y="24"/>
                    <a:pt x="31" y="24"/>
                    <a:pt x="32" y="23"/>
                  </a:cubicBezTo>
                  <a:cubicBezTo>
                    <a:pt x="32" y="22"/>
                    <a:pt x="34" y="20"/>
                    <a:pt x="33" y="19"/>
                  </a:cubicBezTo>
                  <a:cubicBezTo>
                    <a:pt x="32" y="18"/>
                    <a:pt x="31" y="17"/>
                    <a:pt x="31" y="16"/>
                  </a:cubicBezTo>
                  <a:cubicBezTo>
                    <a:pt x="31" y="15"/>
                    <a:pt x="32" y="14"/>
                    <a:pt x="32" y="13"/>
                  </a:cubicBezTo>
                  <a:cubicBezTo>
                    <a:pt x="33" y="10"/>
                    <a:pt x="34" y="8"/>
                    <a:pt x="33" y="5"/>
                  </a:cubicBezTo>
                  <a:cubicBezTo>
                    <a:pt x="33" y="6"/>
                    <a:pt x="31" y="8"/>
                    <a:pt x="30" y="8"/>
                  </a:cubicBezTo>
                  <a:cubicBezTo>
                    <a:pt x="30" y="6"/>
                    <a:pt x="27" y="6"/>
                    <a:pt x="26" y="5"/>
                  </a:cubicBezTo>
                  <a:cubicBezTo>
                    <a:pt x="25" y="4"/>
                    <a:pt x="22" y="3"/>
                    <a:pt x="21" y="1"/>
                  </a:cubicBezTo>
                  <a:cubicBezTo>
                    <a:pt x="22" y="2"/>
                    <a:pt x="22" y="2"/>
                    <a:pt x="23" y="2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3" y="0"/>
                    <a:pt x="23" y="0"/>
                    <a:pt x="22" y="0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214" name="Freeform 1636"/>
            <p:cNvSpPr>
              <a:spLocks/>
            </p:cNvSpPr>
            <p:nvPr userDrawn="1"/>
          </p:nvSpPr>
          <p:spPr bwMode="auto">
            <a:xfrm>
              <a:off x="341" y="260"/>
              <a:ext cx="108" cy="111"/>
            </a:xfrm>
            <a:custGeom>
              <a:avLst/>
              <a:gdLst/>
              <a:ahLst/>
              <a:cxnLst>
                <a:cxn ang="0">
                  <a:pos x="34" y="44"/>
                </a:cxn>
                <a:cxn ang="0">
                  <a:pos x="40" y="42"/>
                </a:cxn>
                <a:cxn ang="0">
                  <a:pos x="46" y="38"/>
                </a:cxn>
                <a:cxn ang="0">
                  <a:pos x="49" y="37"/>
                </a:cxn>
                <a:cxn ang="0">
                  <a:pos x="51" y="38"/>
                </a:cxn>
                <a:cxn ang="0">
                  <a:pos x="52" y="33"/>
                </a:cxn>
                <a:cxn ang="0">
                  <a:pos x="50" y="25"/>
                </a:cxn>
                <a:cxn ang="0">
                  <a:pos x="48" y="23"/>
                </a:cxn>
                <a:cxn ang="0">
                  <a:pos x="46" y="15"/>
                </a:cxn>
                <a:cxn ang="0">
                  <a:pos x="42" y="13"/>
                </a:cxn>
                <a:cxn ang="0">
                  <a:pos x="37" y="6"/>
                </a:cxn>
                <a:cxn ang="0">
                  <a:pos x="45" y="11"/>
                </a:cxn>
                <a:cxn ang="0">
                  <a:pos x="38" y="6"/>
                </a:cxn>
                <a:cxn ang="0">
                  <a:pos x="29" y="0"/>
                </a:cxn>
                <a:cxn ang="0">
                  <a:pos x="26" y="4"/>
                </a:cxn>
                <a:cxn ang="0">
                  <a:pos x="28" y="6"/>
                </a:cxn>
                <a:cxn ang="0">
                  <a:pos x="22" y="7"/>
                </a:cxn>
                <a:cxn ang="0">
                  <a:pos x="20" y="6"/>
                </a:cxn>
                <a:cxn ang="0">
                  <a:pos x="16" y="6"/>
                </a:cxn>
                <a:cxn ang="0">
                  <a:pos x="18" y="8"/>
                </a:cxn>
                <a:cxn ang="0">
                  <a:pos x="20" y="13"/>
                </a:cxn>
                <a:cxn ang="0">
                  <a:pos x="18" y="14"/>
                </a:cxn>
                <a:cxn ang="0">
                  <a:pos x="22" y="19"/>
                </a:cxn>
                <a:cxn ang="0">
                  <a:pos x="15" y="18"/>
                </a:cxn>
                <a:cxn ang="0">
                  <a:pos x="15" y="21"/>
                </a:cxn>
                <a:cxn ang="0">
                  <a:pos x="12" y="22"/>
                </a:cxn>
                <a:cxn ang="0">
                  <a:pos x="13" y="27"/>
                </a:cxn>
                <a:cxn ang="0">
                  <a:pos x="7" y="23"/>
                </a:cxn>
                <a:cxn ang="0">
                  <a:pos x="5" y="23"/>
                </a:cxn>
                <a:cxn ang="0">
                  <a:pos x="3" y="27"/>
                </a:cxn>
                <a:cxn ang="0">
                  <a:pos x="3" y="27"/>
                </a:cxn>
                <a:cxn ang="0">
                  <a:pos x="6" y="37"/>
                </a:cxn>
                <a:cxn ang="0">
                  <a:pos x="6" y="29"/>
                </a:cxn>
                <a:cxn ang="0">
                  <a:pos x="10" y="33"/>
                </a:cxn>
                <a:cxn ang="0">
                  <a:pos x="7" y="38"/>
                </a:cxn>
                <a:cxn ang="0">
                  <a:pos x="4" y="41"/>
                </a:cxn>
                <a:cxn ang="0">
                  <a:pos x="1" y="46"/>
                </a:cxn>
                <a:cxn ang="0">
                  <a:pos x="1" y="50"/>
                </a:cxn>
                <a:cxn ang="0">
                  <a:pos x="5" y="50"/>
                </a:cxn>
                <a:cxn ang="0">
                  <a:pos x="13" y="48"/>
                </a:cxn>
                <a:cxn ang="0">
                  <a:pos x="10" y="45"/>
                </a:cxn>
                <a:cxn ang="0">
                  <a:pos x="17" y="47"/>
                </a:cxn>
                <a:cxn ang="0">
                  <a:pos x="17" y="44"/>
                </a:cxn>
                <a:cxn ang="0">
                  <a:pos x="18" y="45"/>
                </a:cxn>
                <a:cxn ang="0">
                  <a:pos x="22" y="44"/>
                </a:cxn>
                <a:cxn ang="0">
                  <a:pos x="29" y="52"/>
                </a:cxn>
                <a:cxn ang="0">
                  <a:pos x="34" y="45"/>
                </a:cxn>
                <a:cxn ang="0">
                  <a:pos x="29" y="45"/>
                </a:cxn>
              </a:cxnLst>
              <a:rect l="0" t="0" r="r" b="b"/>
              <a:pathLst>
                <a:path w="54" h="55">
                  <a:moveTo>
                    <a:pt x="29" y="44"/>
                  </a:moveTo>
                  <a:cubicBezTo>
                    <a:pt x="30" y="44"/>
                    <a:pt x="31" y="45"/>
                    <a:pt x="32" y="45"/>
                  </a:cubicBezTo>
                  <a:cubicBezTo>
                    <a:pt x="32" y="45"/>
                    <a:pt x="33" y="45"/>
                    <a:pt x="33" y="45"/>
                  </a:cubicBezTo>
                  <a:cubicBezTo>
                    <a:pt x="34" y="44"/>
                    <a:pt x="34" y="45"/>
                    <a:pt x="34" y="44"/>
                  </a:cubicBezTo>
                  <a:cubicBezTo>
                    <a:pt x="35" y="44"/>
                    <a:pt x="36" y="43"/>
                    <a:pt x="38" y="42"/>
                  </a:cubicBezTo>
                  <a:cubicBezTo>
                    <a:pt x="38" y="42"/>
                    <a:pt x="39" y="43"/>
                    <a:pt x="40" y="42"/>
                  </a:cubicBezTo>
                  <a:cubicBezTo>
                    <a:pt x="39" y="43"/>
                    <a:pt x="39" y="43"/>
                    <a:pt x="39" y="43"/>
                  </a:cubicBezTo>
                  <a:cubicBezTo>
                    <a:pt x="40" y="43"/>
                    <a:pt x="41" y="43"/>
                    <a:pt x="40" y="42"/>
                  </a:cubicBezTo>
                  <a:cubicBezTo>
                    <a:pt x="41" y="43"/>
                    <a:pt x="42" y="44"/>
                    <a:pt x="43" y="45"/>
                  </a:cubicBezTo>
                  <a:cubicBezTo>
                    <a:pt x="44" y="46"/>
                    <a:pt x="45" y="48"/>
                    <a:pt x="45" y="46"/>
                  </a:cubicBezTo>
                  <a:cubicBezTo>
                    <a:pt x="46" y="44"/>
                    <a:pt x="44" y="43"/>
                    <a:pt x="45" y="42"/>
                  </a:cubicBezTo>
                  <a:cubicBezTo>
                    <a:pt x="46" y="41"/>
                    <a:pt x="46" y="39"/>
                    <a:pt x="46" y="38"/>
                  </a:cubicBezTo>
                  <a:cubicBezTo>
                    <a:pt x="46" y="38"/>
                    <a:pt x="46" y="38"/>
                    <a:pt x="46" y="38"/>
                  </a:cubicBezTo>
                  <a:cubicBezTo>
                    <a:pt x="46" y="37"/>
                    <a:pt x="46" y="37"/>
                    <a:pt x="46" y="37"/>
                  </a:cubicBezTo>
                  <a:cubicBezTo>
                    <a:pt x="47" y="37"/>
                    <a:pt x="48" y="37"/>
                    <a:pt x="49" y="39"/>
                  </a:cubicBezTo>
                  <a:cubicBezTo>
                    <a:pt x="49" y="38"/>
                    <a:pt x="49" y="38"/>
                    <a:pt x="49" y="37"/>
                  </a:cubicBezTo>
                  <a:cubicBezTo>
                    <a:pt x="51" y="38"/>
                    <a:pt x="51" y="39"/>
                    <a:pt x="51" y="41"/>
                  </a:cubicBezTo>
                  <a:cubicBezTo>
                    <a:pt x="52" y="41"/>
                    <a:pt x="54" y="43"/>
                    <a:pt x="53" y="41"/>
                  </a:cubicBezTo>
                  <a:cubicBezTo>
                    <a:pt x="53" y="40"/>
                    <a:pt x="52" y="41"/>
                    <a:pt x="52" y="40"/>
                  </a:cubicBezTo>
                  <a:cubicBezTo>
                    <a:pt x="51" y="40"/>
                    <a:pt x="51" y="39"/>
                    <a:pt x="51" y="38"/>
                  </a:cubicBezTo>
                  <a:cubicBezTo>
                    <a:pt x="52" y="38"/>
                    <a:pt x="53" y="38"/>
                    <a:pt x="53" y="39"/>
                  </a:cubicBezTo>
                  <a:cubicBezTo>
                    <a:pt x="53" y="37"/>
                    <a:pt x="54" y="36"/>
                    <a:pt x="52" y="35"/>
                  </a:cubicBezTo>
                  <a:cubicBezTo>
                    <a:pt x="52" y="34"/>
                    <a:pt x="50" y="34"/>
                    <a:pt x="52" y="32"/>
                  </a:cubicBezTo>
                  <a:cubicBezTo>
                    <a:pt x="52" y="33"/>
                    <a:pt x="52" y="33"/>
                    <a:pt x="52" y="33"/>
                  </a:cubicBezTo>
                  <a:cubicBezTo>
                    <a:pt x="52" y="31"/>
                    <a:pt x="52" y="31"/>
                    <a:pt x="53" y="30"/>
                  </a:cubicBezTo>
                  <a:cubicBezTo>
                    <a:pt x="53" y="29"/>
                    <a:pt x="52" y="27"/>
                    <a:pt x="52" y="26"/>
                  </a:cubicBezTo>
                  <a:cubicBezTo>
                    <a:pt x="51" y="26"/>
                    <a:pt x="51" y="26"/>
                    <a:pt x="51" y="26"/>
                  </a:cubicBezTo>
                  <a:cubicBezTo>
                    <a:pt x="51" y="25"/>
                    <a:pt x="50" y="25"/>
                    <a:pt x="50" y="25"/>
                  </a:cubicBezTo>
                  <a:cubicBezTo>
                    <a:pt x="49" y="24"/>
                    <a:pt x="49" y="24"/>
                    <a:pt x="49" y="23"/>
                  </a:cubicBezTo>
                  <a:cubicBezTo>
                    <a:pt x="49" y="23"/>
                    <a:pt x="49" y="23"/>
                    <a:pt x="49" y="24"/>
                  </a:cubicBezTo>
                  <a:cubicBezTo>
                    <a:pt x="47" y="24"/>
                    <a:pt x="48" y="23"/>
                    <a:pt x="47" y="22"/>
                  </a:cubicBezTo>
                  <a:cubicBezTo>
                    <a:pt x="47" y="22"/>
                    <a:pt x="48" y="22"/>
                    <a:pt x="48" y="23"/>
                  </a:cubicBezTo>
                  <a:cubicBezTo>
                    <a:pt x="48" y="20"/>
                    <a:pt x="50" y="22"/>
                    <a:pt x="51" y="23"/>
                  </a:cubicBezTo>
                  <a:cubicBezTo>
                    <a:pt x="51" y="22"/>
                    <a:pt x="50" y="22"/>
                    <a:pt x="49" y="21"/>
                  </a:cubicBezTo>
                  <a:cubicBezTo>
                    <a:pt x="48" y="21"/>
                    <a:pt x="48" y="19"/>
                    <a:pt x="48" y="18"/>
                  </a:cubicBezTo>
                  <a:cubicBezTo>
                    <a:pt x="49" y="18"/>
                    <a:pt x="46" y="15"/>
                    <a:pt x="46" y="15"/>
                  </a:cubicBezTo>
                  <a:cubicBezTo>
                    <a:pt x="45" y="14"/>
                    <a:pt x="42" y="12"/>
                    <a:pt x="43" y="13"/>
                  </a:cubicBezTo>
                  <a:cubicBezTo>
                    <a:pt x="42" y="13"/>
                    <a:pt x="42" y="13"/>
                    <a:pt x="42" y="13"/>
                  </a:cubicBezTo>
                  <a:cubicBezTo>
                    <a:pt x="42" y="13"/>
                    <a:pt x="42" y="13"/>
                    <a:pt x="42" y="13"/>
                  </a:cubicBezTo>
                  <a:cubicBezTo>
                    <a:pt x="42" y="13"/>
                    <a:pt x="42" y="13"/>
                    <a:pt x="42" y="13"/>
                  </a:cubicBezTo>
                  <a:cubicBezTo>
                    <a:pt x="42" y="13"/>
                    <a:pt x="39" y="11"/>
                    <a:pt x="39" y="10"/>
                  </a:cubicBezTo>
                  <a:cubicBezTo>
                    <a:pt x="39" y="10"/>
                    <a:pt x="39" y="9"/>
                    <a:pt x="39" y="8"/>
                  </a:cubicBezTo>
                  <a:cubicBezTo>
                    <a:pt x="40" y="9"/>
                    <a:pt x="40" y="9"/>
                    <a:pt x="40" y="9"/>
                  </a:cubicBezTo>
                  <a:cubicBezTo>
                    <a:pt x="40" y="8"/>
                    <a:pt x="38" y="7"/>
                    <a:pt x="37" y="6"/>
                  </a:cubicBezTo>
                  <a:cubicBezTo>
                    <a:pt x="38" y="7"/>
                    <a:pt x="38" y="7"/>
                    <a:pt x="38" y="7"/>
                  </a:cubicBezTo>
                  <a:cubicBezTo>
                    <a:pt x="38" y="6"/>
                    <a:pt x="37" y="6"/>
                    <a:pt x="37" y="5"/>
                  </a:cubicBezTo>
                  <a:cubicBezTo>
                    <a:pt x="38" y="6"/>
                    <a:pt x="40" y="7"/>
                    <a:pt x="41" y="8"/>
                  </a:cubicBezTo>
                  <a:cubicBezTo>
                    <a:pt x="42" y="9"/>
                    <a:pt x="44" y="10"/>
                    <a:pt x="45" y="11"/>
                  </a:cubicBezTo>
                  <a:cubicBezTo>
                    <a:pt x="44" y="10"/>
                    <a:pt x="42" y="8"/>
                    <a:pt x="41" y="8"/>
                  </a:cubicBezTo>
                  <a:cubicBezTo>
                    <a:pt x="40" y="7"/>
                    <a:pt x="39" y="7"/>
                    <a:pt x="38" y="6"/>
                  </a:cubicBezTo>
                  <a:cubicBezTo>
                    <a:pt x="39" y="6"/>
                    <a:pt x="39" y="6"/>
                    <a:pt x="39" y="6"/>
                  </a:cubicBezTo>
                  <a:cubicBezTo>
                    <a:pt x="38" y="6"/>
                    <a:pt x="38" y="6"/>
                    <a:pt x="38" y="6"/>
                  </a:cubicBezTo>
                  <a:cubicBezTo>
                    <a:pt x="39" y="6"/>
                    <a:pt x="39" y="6"/>
                    <a:pt x="39" y="6"/>
                  </a:cubicBezTo>
                  <a:cubicBezTo>
                    <a:pt x="38" y="5"/>
                    <a:pt x="37" y="4"/>
                    <a:pt x="36" y="3"/>
                  </a:cubicBezTo>
                  <a:cubicBezTo>
                    <a:pt x="35" y="3"/>
                    <a:pt x="35" y="3"/>
                    <a:pt x="34" y="2"/>
                  </a:cubicBezTo>
                  <a:cubicBezTo>
                    <a:pt x="33" y="2"/>
                    <a:pt x="30" y="0"/>
                    <a:pt x="29" y="0"/>
                  </a:cubicBezTo>
                  <a:cubicBezTo>
                    <a:pt x="28" y="1"/>
                    <a:pt x="30" y="2"/>
                    <a:pt x="31" y="2"/>
                  </a:cubicBezTo>
                  <a:cubicBezTo>
                    <a:pt x="30" y="2"/>
                    <a:pt x="30" y="2"/>
                    <a:pt x="29" y="2"/>
                  </a:cubicBezTo>
                  <a:cubicBezTo>
                    <a:pt x="32" y="3"/>
                    <a:pt x="28" y="2"/>
                    <a:pt x="29" y="3"/>
                  </a:cubicBezTo>
                  <a:cubicBezTo>
                    <a:pt x="28" y="3"/>
                    <a:pt x="27" y="3"/>
                    <a:pt x="26" y="4"/>
                  </a:cubicBezTo>
                  <a:cubicBezTo>
                    <a:pt x="26" y="4"/>
                    <a:pt x="27" y="4"/>
                    <a:pt x="28" y="5"/>
                  </a:cubicBezTo>
                  <a:cubicBezTo>
                    <a:pt x="27" y="5"/>
                    <a:pt x="27" y="5"/>
                    <a:pt x="27" y="5"/>
                  </a:cubicBezTo>
                  <a:cubicBezTo>
                    <a:pt x="27" y="5"/>
                    <a:pt x="27" y="5"/>
                    <a:pt x="27" y="5"/>
                  </a:cubicBezTo>
                  <a:cubicBezTo>
                    <a:pt x="27" y="6"/>
                    <a:pt x="27" y="6"/>
                    <a:pt x="28" y="6"/>
                  </a:cubicBezTo>
                  <a:cubicBezTo>
                    <a:pt x="26" y="6"/>
                    <a:pt x="25" y="4"/>
                    <a:pt x="24" y="6"/>
                  </a:cubicBezTo>
                  <a:cubicBezTo>
                    <a:pt x="25" y="6"/>
                    <a:pt x="25" y="6"/>
                    <a:pt x="25" y="6"/>
                  </a:cubicBezTo>
                  <a:cubicBezTo>
                    <a:pt x="24" y="7"/>
                    <a:pt x="23" y="6"/>
                    <a:pt x="23" y="7"/>
                  </a:cubicBezTo>
                  <a:cubicBezTo>
                    <a:pt x="23" y="7"/>
                    <a:pt x="22" y="7"/>
                    <a:pt x="22" y="7"/>
                  </a:cubicBezTo>
                  <a:cubicBezTo>
                    <a:pt x="22" y="7"/>
                    <a:pt x="22" y="7"/>
                    <a:pt x="23" y="7"/>
                  </a:cubicBezTo>
                  <a:cubicBezTo>
                    <a:pt x="22" y="7"/>
                    <a:pt x="22" y="7"/>
                    <a:pt x="22" y="7"/>
                  </a:cubicBezTo>
                  <a:cubicBezTo>
                    <a:pt x="23" y="8"/>
                    <a:pt x="22" y="8"/>
                    <a:pt x="22" y="9"/>
                  </a:cubicBezTo>
                  <a:cubicBezTo>
                    <a:pt x="22" y="8"/>
                    <a:pt x="21" y="6"/>
                    <a:pt x="20" y="6"/>
                  </a:cubicBezTo>
                  <a:cubicBezTo>
                    <a:pt x="19" y="5"/>
                    <a:pt x="18" y="5"/>
                    <a:pt x="19" y="6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7" y="6"/>
                    <a:pt x="18" y="6"/>
                    <a:pt x="17" y="6"/>
                  </a:cubicBezTo>
                  <a:cubicBezTo>
                    <a:pt x="17" y="6"/>
                    <a:pt x="17" y="6"/>
                    <a:pt x="16" y="6"/>
                  </a:cubicBezTo>
                  <a:cubicBezTo>
                    <a:pt x="17" y="6"/>
                    <a:pt x="17" y="7"/>
                    <a:pt x="18" y="7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7" y="9"/>
                    <a:pt x="17" y="10"/>
                    <a:pt x="18" y="11"/>
                  </a:cubicBezTo>
                  <a:cubicBezTo>
                    <a:pt x="18" y="11"/>
                    <a:pt x="18" y="12"/>
                    <a:pt x="17" y="12"/>
                  </a:cubicBezTo>
                  <a:cubicBezTo>
                    <a:pt x="18" y="13"/>
                    <a:pt x="19" y="13"/>
                    <a:pt x="20" y="13"/>
                  </a:cubicBezTo>
                  <a:cubicBezTo>
                    <a:pt x="19" y="13"/>
                    <a:pt x="19" y="13"/>
                    <a:pt x="19" y="13"/>
                  </a:cubicBezTo>
                  <a:cubicBezTo>
                    <a:pt x="19" y="13"/>
                    <a:pt x="18" y="13"/>
                    <a:pt x="18" y="13"/>
                  </a:cubicBezTo>
                  <a:cubicBezTo>
                    <a:pt x="18" y="14"/>
                    <a:pt x="18" y="14"/>
                    <a:pt x="18" y="14"/>
                  </a:cubicBezTo>
                  <a:cubicBezTo>
                    <a:pt x="18" y="14"/>
                    <a:pt x="18" y="14"/>
                    <a:pt x="18" y="14"/>
                  </a:cubicBezTo>
                  <a:cubicBezTo>
                    <a:pt x="18" y="14"/>
                    <a:pt x="18" y="14"/>
                    <a:pt x="19" y="14"/>
                  </a:cubicBezTo>
                  <a:cubicBezTo>
                    <a:pt x="18" y="15"/>
                    <a:pt x="18" y="14"/>
                    <a:pt x="17" y="14"/>
                  </a:cubicBezTo>
                  <a:cubicBezTo>
                    <a:pt x="18" y="14"/>
                    <a:pt x="19" y="17"/>
                    <a:pt x="20" y="16"/>
                  </a:cubicBezTo>
                  <a:cubicBezTo>
                    <a:pt x="21" y="17"/>
                    <a:pt x="22" y="18"/>
                    <a:pt x="22" y="19"/>
                  </a:cubicBezTo>
                  <a:cubicBezTo>
                    <a:pt x="21" y="19"/>
                    <a:pt x="21" y="19"/>
                    <a:pt x="21" y="19"/>
                  </a:cubicBezTo>
                  <a:cubicBezTo>
                    <a:pt x="21" y="17"/>
                    <a:pt x="17" y="14"/>
                    <a:pt x="15" y="14"/>
                  </a:cubicBezTo>
                  <a:cubicBezTo>
                    <a:pt x="15" y="16"/>
                    <a:pt x="18" y="17"/>
                    <a:pt x="19" y="18"/>
                  </a:cubicBezTo>
                  <a:cubicBezTo>
                    <a:pt x="18" y="18"/>
                    <a:pt x="16" y="18"/>
                    <a:pt x="15" y="18"/>
                  </a:cubicBezTo>
                  <a:cubicBezTo>
                    <a:pt x="16" y="19"/>
                    <a:pt x="17" y="19"/>
                    <a:pt x="17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6" y="19"/>
                    <a:pt x="16" y="19"/>
                    <a:pt x="16" y="19"/>
                  </a:cubicBezTo>
                  <a:cubicBezTo>
                    <a:pt x="16" y="20"/>
                    <a:pt x="16" y="20"/>
                    <a:pt x="15" y="21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4" y="21"/>
                    <a:pt x="14" y="23"/>
                    <a:pt x="13" y="23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2" y="22"/>
                    <a:pt x="12" y="22"/>
                  </a:cubicBezTo>
                  <a:cubicBezTo>
                    <a:pt x="12" y="23"/>
                    <a:pt x="13" y="23"/>
                    <a:pt x="13" y="24"/>
                  </a:cubicBezTo>
                  <a:cubicBezTo>
                    <a:pt x="12" y="24"/>
                    <a:pt x="12" y="26"/>
                    <a:pt x="13" y="26"/>
                  </a:cubicBezTo>
                  <a:cubicBezTo>
                    <a:pt x="13" y="26"/>
                    <a:pt x="12" y="26"/>
                    <a:pt x="12" y="26"/>
                  </a:cubicBezTo>
                  <a:cubicBezTo>
                    <a:pt x="12" y="26"/>
                    <a:pt x="12" y="27"/>
                    <a:pt x="13" y="27"/>
                  </a:cubicBezTo>
                  <a:cubicBezTo>
                    <a:pt x="11" y="28"/>
                    <a:pt x="10" y="26"/>
                    <a:pt x="9" y="25"/>
                  </a:cubicBezTo>
                  <a:cubicBezTo>
                    <a:pt x="10" y="26"/>
                    <a:pt x="13" y="25"/>
                    <a:pt x="12" y="24"/>
                  </a:cubicBezTo>
                  <a:cubicBezTo>
                    <a:pt x="10" y="23"/>
                    <a:pt x="7" y="23"/>
                    <a:pt x="6" y="23"/>
                  </a:cubicBezTo>
                  <a:cubicBezTo>
                    <a:pt x="7" y="23"/>
                    <a:pt x="6" y="23"/>
                    <a:pt x="7" y="23"/>
                  </a:cubicBezTo>
                  <a:cubicBezTo>
                    <a:pt x="6" y="23"/>
                    <a:pt x="5" y="23"/>
                    <a:pt x="5" y="23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5" y="24"/>
                    <a:pt x="5" y="24"/>
                    <a:pt x="5" y="24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4" y="24"/>
                    <a:pt x="2" y="26"/>
                    <a:pt x="3" y="26"/>
                  </a:cubicBezTo>
                  <a:cubicBezTo>
                    <a:pt x="3" y="27"/>
                    <a:pt x="3" y="27"/>
                    <a:pt x="3" y="27"/>
                  </a:cubicBezTo>
                  <a:cubicBezTo>
                    <a:pt x="3" y="26"/>
                    <a:pt x="3" y="26"/>
                    <a:pt x="3" y="26"/>
                  </a:cubicBezTo>
                  <a:cubicBezTo>
                    <a:pt x="3" y="27"/>
                    <a:pt x="3" y="27"/>
                    <a:pt x="3" y="27"/>
                  </a:cubicBezTo>
                  <a:cubicBezTo>
                    <a:pt x="2" y="26"/>
                    <a:pt x="2" y="26"/>
                    <a:pt x="2" y="26"/>
                  </a:cubicBezTo>
                  <a:cubicBezTo>
                    <a:pt x="2" y="27"/>
                    <a:pt x="2" y="27"/>
                    <a:pt x="2" y="27"/>
                  </a:cubicBezTo>
                  <a:cubicBezTo>
                    <a:pt x="2" y="28"/>
                    <a:pt x="2" y="28"/>
                    <a:pt x="2" y="28"/>
                  </a:cubicBezTo>
                  <a:cubicBezTo>
                    <a:pt x="2" y="28"/>
                    <a:pt x="2" y="28"/>
                    <a:pt x="3" y="27"/>
                  </a:cubicBezTo>
                  <a:cubicBezTo>
                    <a:pt x="2" y="29"/>
                    <a:pt x="3" y="31"/>
                    <a:pt x="2" y="33"/>
                  </a:cubicBezTo>
                  <a:cubicBezTo>
                    <a:pt x="2" y="34"/>
                    <a:pt x="1" y="36"/>
                    <a:pt x="3" y="36"/>
                  </a:cubicBezTo>
                  <a:cubicBezTo>
                    <a:pt x="2" y="38"/>
                    <a:pt x="4" y="36"/>
                    <a:pt x="4" y="35"/>
                  </a:cubicBezTo>
                  <a:cubicBezTo>
                    <a:pt x="5" y="36"/>
                    <a:pt x="6" y="37"/>
                    <a:pt x="6" y="37"/>
                  </a:cubicBezTo>
                  <a:cubicBezTo>
                    <a:pt x="7" y="38"/>
                    <a:pt x="8" y="36"/>
                    <a:pt x="7" y="35"/>
                  </a:cubicBezTo>
                  <a:cubicBezTo>
                    <a:pt x="7" y="35"/>
                    <a:pt x="8" y="34"/>
                    <a:pt x="7" y="34"/>
                  </a:cubicBezTo>
                  <a:cubicBezTo>
                    <a:pt x="7" y="33"/>
                    <a:pt x="6" y="33"/>
                    <a:pt x="6" y="33"/>
                  </a:cubicBezTo>
                  <a:cubicBezTo>
                    <a:pt x="6" y="32"/>
                    <a:pt x="7" y="29"/>
                    <a:pt x="6" y="29"/>
                  </a:cubicBezTo>
                  <a:cubicBezTo>
                    <a:pt x="5" y="29"/>
                    <a:pt x="7" y="28"/>
                    <a:pt x="7" y="28"/>
                  </a:cubicBezTo>
                  <a:cubicBezTo>
                    <a:pt x="8" y="27"/>
                    <a:pt x="7" y="31"/>
                    <a:pt x="7" y="31"/>
                  </a:cubicBezTo>
                  <a:cubicBezTo>
                    <a:pt x="8" y="34"/>
                    <a:pt x="10" y="31"/>
                    <a:pt x="12" y="31"/>
                  </a:cubicBezTo>
                  <a:cubicBezTo>
                    <a:pt x="12" y="32"/>
                    <a:pt x="9" y="33"/>
                    <a:pt x="10" y="33"/>
                  </a:cubicBezTo>
                  <a:cubicBezTo>
                    <a:pt x="10" y="34"/>
                    <a:pt x="11" y="35"/>
                    <a:pt x="10" y="35"/>
                  </a:cubicBezTo>
                  <a:cubicBezTo>
                    <a:pt x="9" y="34"/>
                    <a:pt x="10" y="37"/>
                    <a:pt x="10" y="37"/>
                  </a:cubicBezTo>
                  <a:cubicBezTo>
                    <a:pt x="10" y="37"/>
                    <a:pt x="8" y="39"/>
                    <a:pt x="7" y="39"/>
                  </a:cubicBezTo>
                  <a:cubicBezTo>
                    <a:pt x="7" y="38"/>
                    <a:pt x="7" y="38"/>
                    <a:pt x="7" y="38"/>
                  </a:cubicBezTo>
                  <a:cubicBezTo>
                    <a:pt x="7" y="39"/>
                    <a:pt x="6" y="39"/>
                    <a:pt x="6" y="39"/>
                  </a:cubicBezTo>
                  <a:cubicBezTo>
                    <a:pt x="5" y="39"/>
                    <a:pt x="6" y="38"/>
                    <a:pt x="5" y="37"/>
                  </a:cubicBezTo>
                  <a:cubicBezTo>
                    <a:pt x="3" y="38"/>
                    <a:pt x="5" y="39"/>
                    <a:pt x="5" y="40"/>
                  </a:cubicBezTo>
                  <a:cubicBezTo>
                    <a:pt x="4" y="40"/>
                    <a:pt x="4" y="41"/>
                    <a:pt x="4" y="41"/>
                  </a:cubicBezTo>
                  <a:cubicBezTo>
                    <a:pt x="4" y="41"/>
                    <a:pt x="4" y="41"/>
                    <a:pt x="4" y="41"/>
                  </a:cubicBezTo>
                  <a:cubicBezTo>
                    <a:pt x="4" y="42"/>
                    <a:pt x="3" y="45"/>
                    <a:pt x="2" y="45"/>
                  </a:cubicBezTo>
                  <a:cubicBezTo>
                    <a:pt x="2" y="45"/>
                    <a:pt x="2" y="45"/>
                    <a:pt x="2" y="45"/>
                  </a:cubicBezTo>
                  <a:cubicBezTo>
                    <a:pt x="2" y="45"/>
                    <a:pt x="1" y="46"/>
                    <a:pt x="1" y="46"/>
                  </a:cubicBezTo>
                  <a:cubicBezTo>
                    <a:pt x="1" y="46"/>
                    <a:pt x="2" y="46"/>
                    <a:pt x="2" y="46"/>
                  </a:cubicBezTo>
                  <a:cubicBezTo>
                    <a:pt x="3" y="46"/>
                    <a:pt x="3" y="47"/>
                    <a:pt x="3" y="47"/>
                  </a:cubicBezTo>
                  <a:cubicBezTo>
                    <a:pt x="4" y="49"/>
                    <a:pt x="4" y="48"/>
                    <a:pt x="3" y="49"/>
                  </a:cubicBezTo>
                  <a:cubicBezTo>
                    <a:pt x="1" y="50"/>
                    <a:pt x="1" y="49"/>
                    <a:pt x="1" y="50"/>
                  </a:cubicBezTo>
                  <a:cubicBezTo>
                    <a:pt x="0" y="51"/>
                    <a:pt x="1" y="53"/>
                    <a:pt x="2" y="54"/>
                  </a:cubicBezTo>
                  <a:cubicBezTo>
                    <a:pt x="3" y="53"/>
                    <a:pt x="3" y="54"/>
                    <a:pt x="4" y="53"/>
                  </a:cubicBezTo>
                  <a:cubicBezTo>
                    <a:pt x="5" y="52"/>
                    <a:pt x="5" y="52"/>
                    <a:pt x="6" y="51"/>
                  </a:cubicBezTo>
                  <a:cubicBezTo>
                    <a:pt x="5" y="51"/>
                    <a:pt x="5" y="51"/>
                    <a:pt x="5" y="50"/>
                  </a:cubicBezTo>
                  <a:cubicBezTo>
                    <a:pt x="6" y="48"/>
                    <a:pt x="6" y="48"/>
                    <a:pt x="6" y="48"/>
                  </a:cubicBezTo>
                  <a:cubicBezTo>
                    <a:pt x="8" y="46"/>
                    <a:pt x="8" y="46"/>
                    <a:pt x="8" y="46"/>
                  </a:cubicBezTo>
                  <a:cubicBezTo>
                    <a:pt x="9" y="46"/>
                    <a:pt x="10" y="47"/>
                    <a:pt x="11" y="47"/>
                  </a:cubicBezTo>
                  <a:cubicBezTo>
                    <a:pt x="12" y="47"/>
                    <a:pt x="13" y="47"/>
                    <a:pt x="13" y="48"/>
                  </a:cubicBezTo>
                  <a:cubicBezTo>
                    <a:pt x="13" y="48"/>
                    <a:pt x="13" y="47"/>
                    <a:pt x="13" y="47"/>
                  </a:cubicBezTo>
                  <a:cubicBezTo>
                    <a:pt x="13" y="47"/>
                    <a:pt x="13" y="47"/>
                    <a:pt x="14" y="47"/>
                  </a:cubicBezTo>
                  <a:cubicBezTo>
                    <a:pt x="13" y="47"/>
                    <a:pt x="8" y="45"/>
                    <a:pt x="10" y="44"/>
                  </a:cubicBezTo>
                  <a:cubicBezTo>
                    <a:pt x="10" y="45"/>
                    <a:pt x="10" y="45"/>
                    <a:pt x="10" y="45"/>
                  </a:cubicBezTo>
                  <a:cubicBezTo>
                    <a:pt x="10" y="44"/>
                    <a:pt x="10" y="44"/>
                    <a:pt x="10" y="44"/>
                  </a:cubicBezTo>
                  <a:cubicBezTo>
                    <a:pt x="11" y="45"/>
                    <a:pt x="12" y="45"/>
                    <a:pt x="14" y="45"/>
                  </a:cubicBezTo>
                  <a:cubicBezTo>
                    <a:pt x="14" y="46"/>
                    <a:pt x="14" y="47"/>
                    <a:pt x="15" y="47"/>
                  </a:cubicBezTo>
                  <a:cubicBezTo>
                    <a:pt x="16" y="47"/>
                    <a:pt x="16" y="47"/>
                    <a:pt x="17" y="47"/>
                  </a:cubicBezTo>
                  <a:cubicBezTo>
                    <a:pt x="17" y="46"/>
                    <a:pt x="17" y="46"/>
                    <a:pt x="17" y="46"/>
                  </a:cubicBezTo>
                  <a:cubicBezTo>
                    <a:pt x="17" y="46"/>
                    <a:pt x="17" y="46"/>
                    <a:pt x="17" y="46"/>
                  </a:cubicBezTo>
                  <a:cubicBezTo>
                    <a:pt x="16" y="46"/>
                    <a:pt x="16" y="46"/>
                    <a:pt x="15" y="45"/>
                  </a:cubicBezTo>
                  <a:cubicBezTo>
                    <a:pt x="16" y="45"/>
                    <a:pt x="16" y="45"/>
                    <a:pt x="17" y="44"/>
                  </a:cubicBezTo>
                  <a:cubicBezTo>
                    <a:pt x="17" y="45"/>
                    <a:pt x="17" y="45"/>
                    <a:pt x="17" y="45"/>
                  </a:cubicBezTo>
                  <a:cubicBezTo>
                    <a:pt x="17" y="44"/>
                    <a:pt x="17" y="44"/>
                    <a:pt x="18" y="44"/>
                  </a:cubicBezTo>
                  <a:cubicBezTo>
                    <a:pt x="18" y="44"/>
                    <a:pt x="17" y="44"/>
                    <a:pt x="17" y="45"/>
                  </a:cubicBezTo>
                  <a:cubicBezTo>
                    <a:pt x="18" y="45"/>
                    <a:pt x="18" y="45"/>
                    <a:pt x="18" y="45"/>
                  </a:cubicBezTo>
                  <a:cubicBezTo>
                    <a:pt x="18" y="46"/>
                    <a:pt x="18" y="46"/>
                    <a:pt x="18" y="46"/>
                  </a:cubicBezTo>
                  <a:cubicBezTo>
                    <a:pt x="18" y="46"/>
                    <a:pt x="18" y="46"/>
                    <a:pt x="18" y="46"/>
                  </a:cubicBezTo>
                  <a:cubicBezTo>
                    <a:pt x="18" y="46"/>
                    <a:pt x="18" y="46"/>
                    <a:pt x="18" y="46"/>
                  </a:cubicBezTo>
                  <a:cubicBezTo>
                    <a:pt x="20" y="46"/>
                    <a:pt x="21" y="45"/>
                    <a:pt x="22" y="44"/>
                  </a:cubicBezTo>
                  <a:cubicBezTo>
                    <a:pt x="22" y="45"/>
                    <a:pt x="23" y="46"/>
                    <a:pt x="23" y="46"/>
                  </a:cubicBezTo>
                  <a:cubicBezTo>
                    <a:pt x="23" y="47"/>
                    <a:pt x="23" y="48"/>
                    <a:pt x="23" y="48"/>
                  </a:cubicBezTo>
                  <a:cubicBezTo>
                    <a:pt x="24" y="48"/>
                    <a:pt x="24" y="49"/>
                    <a:pt x="24" y="49"/>
                  </a:cubicBezTo>
                  <a:cubicBezTo>
                    <a:pt x="26" y="49"/>
                    <a:pt x="28" y="52"/>
                    <a:pt x="29" y="52"/>
                  </a:cubicBezTo>
                  <a:cubicBezTo>
                    <a:pt x="31" y="54"/>
                    <a:pt x="31" y="55"/>
                    <a:pt x="33" y="53"/>
                  </a:cubicBezTo>
                  <a:cubicBezTo>
                    <a:pt x="33" y="52"/>
                    <a:pt x="36" y="49"/>
                    <a:pt x="35" y="48"/>
                  </a:cubicBezTo>
                  <a:cubicBezTo>
                    <a:pt x="35" y="48"/>
                    <a:pt x="36" y="47"/>
                    <a:pt x="36" y="46"/>
                  </a:cubicBezTo>
                  <a:cubicBezTo>
                    <a:pt x="35" y="45"/>
                    <a:pt x="34" y="46"/>
                    <a:pt x="34" y="45"/>
                  </a:cubicBezTo>
                  <a:cubicBezTo>
                    <a:pt x="33" y="46"/>
                    <a:pt x="33" y="47"/>
                    <a:pt x="32" y="47"/>
                  </a:cubicBezTo>
                  <a:cubicBezTo>
                    <a:pt x="32" y="46"/>
                    <a:pt x="32" y="46"/>
                    <a:pt x="31" y="46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1" y="46"/>
                    <a:pt x="30" y="46"/>
                    <a:pt x="29" y="45"/>
                  </a:cubicBezTo>
                  <a:cubicBezTo>
                    <a:pt x="29" y="44"/>
                    <a:pt x="29" y="44"/>
                    <a:pt x="29" y="44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215" name="Freeform 1637"/>
            <p:cNvSpPr>
              <a:spLocks/>
            </p:cNvSpPr>
            <p:nvPr userDrawn="1"/>
          </p:nvSpPr>
          <p:spPr bwMode="auto">
            <a:xfrm>
              <a:off x="257" y="250"/>
              <a:ext cx="210" cy="211"/>
            </a:xfrm>
            <a:custGeom>
              <a:avLst/>
              <a:gdLst/>
              <a:ahLst/>
              <a:cxnLst>
                <a:cxn ang="0">
                  <a:pos x="36" y="4"/>
                </a:cxn>
                <a:cxn ang="0">
                  <a:pos x="36" y="3"/>
                </a:cxn>
                <a:cxn ang="0">
                  <a:pos x="0" y="52"/>
                </a:cxn>
                <a:cxn ang="0">
                  <a:pos x="3" y="70"/>
                </a:cxn>
                <a:cxn ang="0">
                  <a:pos x="53" y="105"/>
                </a:cxn>
                <a:cxn ang="0">
                  <a:pos x="70" y="102"/>
                </a:cxn>
                <a:cxn ang="0">
                  <a:pos x="105" y="52"/>
                </a:cxn>
                <a:cxn ang="0">
                  <a:pos x="102" y="35"/>
                </a:cxn>
                <a:cxn ang="0">
                  <a:pos x="53" y="0"/>
                </a:cxn>
                <a:cxn ang="0">
                  <a:pos x="36" y="3"/>
                </a:cxn>
                <a:cxn ang="0">
                  <a:pos x="36" y="4"/>
                </a:cxn>
                <a:cxn ang="0">
                  <a:pos x="36" y="5"/>
                </a:cxn>
                <a:cxn ang="0">
                  <a:pos x="53" y="2"/>
                </a:cxn>
                <a:cxn ang="0">
                  <a:pos x="100" y="36"/>
                </a:cxn>
                <a:cxn ang="0">
                  <a:pos x="103" y="52"/>
                </a:cxn>
                <a:cxn ang="0">
                  <a:pos x="70" y="100"/>
                </a:cxn>
                <a:cxn ang="0">
                  <a:pos x="53" y="102"/>
                </a:cxn>
                <a:cxn ang="0">
                  <a:pos x="6" y="69"/>
                </a:cxn>
                <a:cxn ang="0">
                  <a:pos x="3" y="52"/>
                </a:cxn>
                <a:cxn ang="0">
                  <a:pos x="36" y="5"/>
                </a:cxn>
                <a:cxn ang="0">
                  <a:pos x="36" y="4"/>
                </a:cxn>
              </a:cxnLst>
              <a:rect l="0" t="0" r="r" b="b"/>
              <a:pathLst>
                <a:path w="105" h="105">
                  <a:moveTo>
                    <a:pt x="36" y="4"/>
                  </a:moveTo>
                  <a:cubicBezTo>
                    <a:pt x="36" y="3"/>
                    <a:pt x="36" y="3"/>
                    <a:pt x="36" y="3"/>
                  </a:cubicBezTo>
                  <a:cubicBezTo>
                    <a:pt x="14" y="10"/>
                    <a:pt x="0" y="31"/>
                    <a:pt x="0" y="52"/>
                  </a:cubicBezTo>
                  <a:cubicBezTo>
                    <a:pt x="0" y="58"/>
                    <a:pt x="1" y="64"/>
                    <a:pt x="3" y="70"/>
                  </a:cubicBezTo>
                  <a:cubicBezTo>
                    <a:pt x="11" y="91"/>
                    <a:pt x="31" y="105"/>
                    <a:pt x="53" y="105"/>
                  </a:cubicBezTo>
                  <a:cubicBezTo>
                    <a:pt x="59" y="105"/>
                    <a:pt x="65" y="104"/>
                    <a:pt x="70" y="102"/>
                  </a:cubicBezTo>
                  <a:cubicBezTo>
                    <a:pt x="92" y="94"/>
                    <a:pt x="105" y="74"/>
                    <a:pt x="105" y="52"/>
                  </a:cubicBezTo>
                  <a:cubicBezTo>
                    <a:pt x="105" y="46"/>
                    <a:pt x="105" y="41"/>
                    <a:pt x="102" y="35"/>
                  </a:cubicBezTo>
                  <a:cubicBezTo>
                    <a:pt x="95" y="13"/>
                    <a:pt x="75" y="0"/>
                    <a:pt x="53" y="0"/>
                  </a:cubicBezTo>
                  <a:cubicBezTo>
                    <a:pt x="47" y="0"/>
                    <a:pt x="41" y="1"/>
                    <a:pt x="36" y="3"/>
                  </a:cubicBezTo>
                  <a:cubicBezTo>
                    <a:pt x="36" y="4"/>
                    <a:pt x="36" y="4"/>
                    <a:pt x="36" y="4"/>
                  </a:cubicBezTo>
                  <a:cubicBezTo>
                    <a:pt x="36" y="5"/>
                    <a:pt x="36" y="5"/>
                    <a:pt x="36" y="5"/>
                  </a:cubicBezTo>
                  <a:cubicBezTo>
                    <a:pt x="42" y="3"/>
                    <a:pt x="47" y="2"/>
                    <a:pt x="53" y="2"/>
                  </a:cubicBezTo>
                  <a:cubicBezTo>
                    <a:pt x="74" y="2"/>
                    <a:pt x="93" y="15"/>
                    <a:pt x="100" y="36"/>
                  </a:cubicBezTo>
                  <a:cubicBezTo>
                    <a:pt x="102" y="41"/>
                    <a:pt x="103" y="47"/>
                    <a:pt x="103" y="52"/>
                  </a:cubicBezTo>
                  <a:cubicBezTo>
                    <a:pt x="103" y="73"/>
                    <a:pt x="90" y="92"/>
                    <a:pt x="70" y="100"/>
                  </a:cubicBezTo>
                  <a:cubicBezTo>
                    <a:pt x="64" y="101"/>
                    <a:pt x="58" y="102"/>
                    <a:pt x="53" y="102"/>
                  </a:cubicBezTo>
                  <a:cubicBezTo>
                    <a:pt x="32" y="102"/>
                    <a:pt x="13" y="89"/>
                    <a:pt x="6" y="69"/>
                  </a:cubicBezTo>
                  <a:cubicBezTo>
                    <a:pt x="4" y="63"/>
                    <a:pt x="3" y="58"/>
                    <a:pt x="3" y="52"/>
                  </a:cubicBezTo>
                  <a:cubicBezTo>
                    <a:pt x="3" y="32"/>
                    <a:pt x="16" y="12"/>
                    <a:pt x="36" y="5"/>
                  </a:cubicBezTo>
                  <a:cubicBezTo>
                    <a:pt x="36" y="4"/>
                    <a:pt x="36" y="4"/>
                    <a:pt x="36" y="4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216" name="Freeform 1638"/>
            <p:cNvSpPr>
              <a:spLocks/>
            </p:cNvSpPr>
            <p:nvPr userDrawn="1"/>
          </p:nvSpPr>
          <p:spPr bwMode="auto">
            <a:xfrm>
              <a:off x="257" y="248"/>
              <a:ext cx="212" cy="211"/>
            </a:xfrm>
            <a:custGeom>
              <a:avLst/>
              <a:gdLst/>
              <a:ahLst/>
              <a:cxnLst>
                <a:cxn ang="0">
                  <a:pos x="105" y="53"/>
                </a:cxn>
                <a:cxn ang="0">
                  <a:pos x="104" y="53"/>
                </a:cxn>
                <a:cxn ang="0">
                  <a:pos x="89" y="89"/>
                </a:cxn>
                <a:cxn ang="0">
                  <a:pos x="53" y="104"/>
                </a:cxn>
                <a:cxn ang="0">
                  <a:pos x="17" y="89"/>
                </a:cxn>
                <a:cxn ang="0">
                  <a:pos x="3" y="53"/>
                </a:cxn>
                <a:cxn ang="0">
                  <a:pos x="17" y="17"/>
                </a:cxn>
                <a:cxn ang="0">
                  <a:pos x="53" y="3"/>
                </a:cxn>
                <a:cxn ang="0">
                  <a:pos x="89" y="17"/>
                </a:cxn>
                <a:cxn ang="0">
                  <a:pos x="104" y="53"/>
                </a:cxn>
                <a:cxn ang="0">
                  <a:pos x="105" y="53"/>
                </a:cxn>
                <a:cxn ang="0">
                  <a:pos x="106" y="53"/>
                </a:cxn>
                <a:cxn ang="0">
                  <a:pos x="53" y="0"/>
                </a:cxn>
                <a:cxn ang="0">
                  <a:pos x="0" y="53"/>
                </a:cxn>
                <a:cxn ang="0">
                  <a:pos x="53" y="106"/>
                </a:cxn>
                <a:cxn ang="0">
                  <a:pos x="106" y="53"/>
                </a:cxn>
                <a:cxn ang="0">
                  <a:pos x="105" y="53"/>
                </a:cxn>
              </a:cxnLst>
              <a:rect l="0" t="0" r="r" b="b"/>
              <a:pathLst>
                <a:path w="106" h="106">
                  <a:moveTo>
                    <a:pt x="105" y="53"/>
                  </a:moveTo>
                  <a:cubicBezTo>
                    <a:pt x="104" y="53"/>
                    <a:pt x="104" y="53"/>
                    <a:pt x="104" y="53"/>
                  </a:cubicBezTo>
                  <a:cubicBezTo>
                    <a:pt x="104" y="67"/>
                    <a:pt x="98" y="80"/>
                    <a:pt x="89" y="89"/>
                  </a:cubicBezTo>
                  <a:cubicBezTo>
                    <a:pt x="80" y="98"/>
                    <a:pt x="67" y="104"/>
                    <a:pt x="53" y="104"/>
                  </a:cubicBezTo>
                  <a:cubicBezTo>
                    <a:pt x="39" y="104"/>
                    <a:pt x="26" y="98"/>
                    <a:pt x="17" y="89"/>
                  </a:cubicBezTo>
                  <a:cubicBezTo>
                    <a:pt x="8" y="80"/>
                    <a:pt x="3" y="67"/>
                    <a:pt x="3" y="53"/>
                  </a:cubicBezTo>
                  <a:cubicBezTo>
                    <a:pt x="3" y="39"/>
                    <a:pt x="8" y="27"/>
                    <a:pt x="17" y="17"/>
                  </a:cubicBezTo>
                  <a:cubicBezTo>
                    <a:pt x="26" y="8"/>
                    <a:pt x="39" y="3"/>
                    <a:pt x="53" y="3"/>
                  </a:cubicBezTo>
                  <a:cubicBezTo>
                    <a:pt x="67" y="3"/>
                    <a:pt x="80" y="8"/>
                    <a:pt x="89" y="17"/>
                  </a:cubicBezTo>
                  <a:cubicBezTo>
                    <a:pt x="98" y="27"/>
                    <a:pt x="104" y="39"/>
                    <a:pt x="104" y="53"/>
                  </a:cubicBezTo>
                  <a:cubicBezTo>
                    <a:pt x="105" y="53"/>
                    <a:pt x="105" y="53"/>
                    <a:pt x="105" y="53"/>
                  </a:cubicBezTo>
                  <a:cubicBezTo>
                    <a:pt x="106" y="53"/>
                    <a:pt x="106" y="53"/>
                    <a:pt x="106" y="53"/>
                  </a:cubicBezTo>
                  <a:cubicBezTo>
                    <a:pt x="106" y="24"/>
                    <a:pt x="82" y="0"/>
                    <a:pt x="53" y="0"/>
                  </a:cubicBezTo>
                  <a:cubicBezTo>
                    <a:pt x="24" y="0"/>
                    <a:pt x="0" y="24"/>
                    <a:pt x="0" y="53"/>
                  </a:cubicBezTo>
                  <a:cubicBezTo>
                    <a:pt x="0" y="82"/>
                    <a:pt x="24" y="106"/>
                    <a:pt x="53" y="106"/>
                  </a:cubicBezTo>
                  <a:cubicBezTo>
                    <a:pt x="82" y="106"/>
                    <a:pt x="106" y="82"/>
                    <a:pt x="106" y="53"/>
                  </a:cubicBezTo>
                  <a:cubicBezTo>
                    <a:pt x="105" y="53"/>
                    <a:pt x="105" y="53"/>
                    <a:pt x="105" y="53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217" name="Freeform 1639"/>
            <p:cNvSpPr>
              <a:spLocks/>
            </p:cNvSpPr>
            <p:nvPr userDrawn="1"/>
          </p:nvSpPr>
          <p:spPr bwMode="auto">
            <a:xfrm>
              <a:off x="311" y="272"/>
              <a:ext cx="64" cy="54"/>
            </a:xfrm>
            <a:custGeom>
              <a:avLst/>
              <a:gdLst/>
              <a:ahLst/>
              <a:cxnLst>
                <a:cxn ang="0">
                  <a:pos x="28" y="19"/>
                </a:cxn>
                <a:cxn ang="0">
                  <a:pos x="27" y="19"/>
                </a:cxn>
                <a:cxn ang="0">
                  <a:pos x="13" y="25"/>
                </a:cxn>
                <a:cxn ang="0">
                  <a:pos x="7" y="24"/>
                </a:cxn>
                <a:cxn ang="0">
                  <a:pos x="7" y="24"/>
                </a:cxn>
                <a:cxn ang="0">
                  <a:pos x="7" y="24"/>
                </a:cxn>
                <a:cxn ang="0">
                  <a:pos x="3" y="16"/>
                </a:cxn>
                <a:cxn ang="0">
                  <a:pos x="6" y="9"/>
                </a:cxn>
                <a:cxn ang="0">
                  <a:pos x="6" y="9"/>
                </a:cxn>
                <a:cxn ang="0">
                  <a:pos x="6" y="9"/>
                </a:cxn>
                <a:cxn ang="0">
                  <a:pos x="19" y="2"/>
                </a:cxn>
                <a:cxn ang="0">
                  <a:pos x="24" y="4"/>
                </a:cxn>
                <a:cxn ang="0">
                  <a:pos x="24" y="4"/>
                </a:cxn>
                <a:cxn ang="0">
                  <a:pos x="24" y="4"/>
                </a:cxn>
                <a:cxn ang="0">
                  <a:pos x="29" y="12"/>
                </a:cxn>
                <a:cxn ang="0">
                  <a:pos x="27" y="19"/>
                </a:cxn>
                <a:cxn ang="0">
                  <a:pos x="28" y="19"/>
                </a:cxn>
                <a:cxn ang="0">
                  <a:pos x="27" y="19"/>
                </a:cxn>
                <a:cxn ang="0">
                  <a:pos x="28" y="19"/>
                </a:cxn>
                <a:cxn ang="0">
                  <a:pos x="29" y="20"/>
                </a:cxn>
                <a:cxn ang="0">
                  <a:pos x="32" y="12"/>
                </a:cxn>
                <a:cxn ang="0">
                  <a:pos x="25" y="2"/>
                </a:cxn>
                <a:cxn ang="0">
                  <a:pos x="25" y="3"/>
                </a:cxn>
                <a:cxn ang="0">
                  <a:pos x="25" y="2"/>
                </a:cxn>
                <a:cxn ang="0">
                  <a:pos x="19" y="0"/>
                </a:cxn>
                <a:cxn ang="0">
                  <a:pos x="4" y="7"/>
                </a:cxn>
                <a:cxn ang="0">
                  <a:pos x="5" y="8"/>
                </a:cxn>
                <a:cxn ang="0">
                  <a:pos x="4" y="7"/>
                </a:cxn>
                <a:cxn ang="0">
                  <a:pos x="0" y="16"/>
                </a:cxn>
                <a:cxn ang="0">
                  <a:pos x="6" y="26"/>
                </a:cxn>
                <a:cxn ang="0">
                  <a:pos x="6" y="26"/>
                </a:cxn>
                <a:cxn ang="0">
                  <a:pos x="6" y="26"/>
                </a:cxn>
                <a:cxn ang="0">
                  <a:pos x="13" y="27"/>
                </a:cxn>
                <a:cxn ang="0">
                  <a:pos x="29" y="20"/>
                </a:cxn>
                <a:cxn ang="0">
                  <a:pos x="29" y="20"/>
                </a:cxn>
                <a:cxn ang="0">
                  <a:pos x="29" y="20"/>
                </a:cxn>
                <a:cxn ang="0">
                  <a:pos x="28" y="19"/>
                </a:cxn>
              </a:cxnLst>
              <a:rect l="0" t="0" r="r" b="b"/>
              <a:pathLst>
                <a:path w="32" h="27">
                  <a:moveTo>
                    <a:pt x="28" y="19"/>
                  </a:moveTo>
                  <a:cubicBezTo>
                    <a:pt x="27" y="19"/>
                    <a:pt x="27" y="19"/>
                    <a:pt x="27" y="19"/>
                  </a:cubicBezTo>
                  <a:cubicBezTo>
                    <a:pt x="24" y="23"/>
                    <a:pt x="18" y="25"/>
                    <a:pt x="13" y="25"/>
                  </a:cubicBezTo>
                  <a:cubicBezTo>
                    <a:pt x="11" y="25"/>
                    <a:pt x="9" y="25"/>
                    <a:pt x="7" y="24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4" y="22"/>
                    <a:pt x="3" y="19"/>
                    <a:pt x="3" y="16"/>
                  </a:cubicBezTo>
                  <a:cubicBezTo>
                    <a:pt x="3" y="14"/>
                    <a:pt x="4" y="11"/>
                    <a:pt x="6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9" y="5"/>
                    <a:pt x="14" y="2"/>
                    <a:pt x="19" y="2"/>
                  </a:cubicBezTo>
                  <a:cubicBezTo>
                    <a:pt x="20" y="2"/>
                    <a:pt x="22" y="3"/>
                    <a:pt x="24" y="4"/>
                  </a:cubicBezTo>
                  <a:cubicBezTo>
                    <a:pt x="24" y="4"/>
                    <a:pt x="24" y="4"/>
                    <a:pt x="24" y="4"/>
                  </a:cubicBezTo>
                  <a:cubicBezTo>
                    <a:pt x="24" y="4"/>
                    <a:pt x="24" y="4"/>
                    <a:pt x="24" y="4"/>
                  </a:cubicBezTo>
                  <a:cubicBezTo>
                    <a:pt x="27" y="5"/>
                    <a:pt x="29" y="9"/>
                    <a:pt x="29" y="12"/>
                  </a:cubicBezTo>
                  <a:cubicBezTo>
                    <a:pt x="29" y="14"/>
                    <a:pt x="28" y="17"/>
                    <a:pt x="27" y="19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7" y="19"/>
                    <a:pt x="27" y="19"/>
                    <a:pt x="27" y="19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9" y="20"/>
                    <a:pt x="29" y="20"/>
                    <a:pt x="29" y="20"/>
                  </a:cubicBezTo>
                  <a:cubicBezTo>
                    <a:pt x="31" y="18"/>
                    <a:pt x="32" y="15"/>
                    <a:pt x="32" y="12"/>
                  </a:cubicBezTo>
                  <a:cubicBezTo>
                    <a:pt x="32" y="8"/>
                    <a:pt x="29" y="4"/>
                    <a:pt x="25" y="2"/>
                  </a:cubicBezTo>
                  <a:cubicBezTo>
                    <a:pt x="25" y="3"/>
                    <a:pt x="25" y="3"/>
                    <a:pt x="25" y="3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23" y="1"/>
                    <a:pt x="21" y="0"/>
                    <a:pt x="19" y="0"/>
                  </a:cubicBezTo>
                  <a:cubicBezTo>
                    <a:pt x="13" y="0"/>
                    <a:pt x="8" y="3"/>
                    <a:pt x="4" y="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2" y="10"/>
                    <a:pt x="0" y="13"/>
                    <a:pt x="0" y="16"/>
                  </a:cubicBezTo>
                  <a:cubicBezTo>
                    <a:pt x="0" y="20"/>
                    <a:pt x="2" y="24"/>
                    <a:pt x="6" y="26"/>
                  </a:cubicBezTo>
                  <a:cubicBezTo>
                    <a:pt x="6" y="26"/>
                    <a:pt x="6" y="26"/>
                    <a:pt x="6" y="26"/>
                  </a:cubicBezTo>
                  <a:cubicBezTo>
                    <a:pt x="6" y="26"/>
                    <a:pt x="6" y="26"/>
                    <a:pt x="6" y="26"/>
                  </a:cubicBezTo>
                  <a:cubicBezTo>
                    <a:pt x="8" y="27"/>
                    <a:pt x="11" y="27"/>
                    <a:pt x="13" y="27"/>
                  </a:cubicBezTo>
                  <a:cubicBezTo>
                    <a:pt x="19" y="27"/>
                    <a:pt x="25" y="25"/>
                    <a:pt x="29" y="20"/>
                  </a:cubicBezTo>
                  <a:cubicBezTo>
                    <a:pt x="29" y="20"/>
                    <a:pt x="29" y="20"/>
                    <a:pt x="29" y="20"/>
                  </a:cubicBezTo>
                  <a:cubicBezTo>
                    <a:pt x="29" y="20"/>
                    <a:pt x="29" y="20"/>
                    <a:pt x="29" y="20"/>
                  </a:cubicBezTo>
                  <a:cubicBezTo>
                    <a:pt x="28" y="19"/>
                    <a:pt x="28" y="19"/>
                    <a:pt x="28" y="19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218" name="Freeform 1640"/>
            <p:cNvSpPr>
              <a:spLocks/>
            </p:cNvSpPr>
            <p:nvPr userDrawn="1"/>
          </p:nvSpPr>
          <p:spPr bwMode="auto">
            <a:xfrm>
              <a:off x="289" y="256"/>
              <a:ext cx="114" cy="103"/>
            </a:xfrm>
            <a:custGeom>
              <a:avLst/>
              <a:gdLst/>
              <a:ahLst/>
              <a:cxnLst>
                <a:cxn ang="0">
                  <a:pos x="50" y="37"/>
                </a:cxn>
                <a:cxn ang="0">
                  <a:pos x="49" y="36"/>
                </a:cxn>
                <a:cxn ang="0">
                  <a:pos x="23" y="49"/>
                </a:cxn>
                <a:cxn ang="0">
                  <a:pos x="12" y="46"/>
                </a:cxn>
                <a:cxn ang="0">
                  <a:pos x="12" y="47"/>
                </a:cxn>
                <a:cxn ang="0">
                  <a:pos x="12" y="46"/>
                </a:cxn>
                <a:cxn ang="0">
                  <a:pos x="2" y="30"/>
                </a:cxn>
                <a:cxn ang="0">
                  <a:pos x="8" y="15"/>
                </a:cxn>
                <a:cxn ang="0">
                  <a:pos x="8" y="15"/>
                </a:cxn>
                <a:cxn ang="0">
                  <a:pos x="8" y="15"/>
                </a:cxn>
                <a:cxn ang="0">
                  <a:pos x="33" y="3"/>
                </a:cxn>
                <a:cxn ang="0">
                  <a:pos x="45" y="6"/>
                </a:cxn>
                <a:cxn ang="0">
                  <a:pos x="45" y="6"/>
                </a:cxn>
                <a:cxn ang="0">
                  <a:pos x="45" y="6"/>
                </a:cxn>
                <a:cxn ang="0">
                  <a:pos x="55" y="22"/>
                </a:cxn>
                <a:cxn ang="0">
                  <a:pos x="49" y="36"/>
                </a:cxn>
                <a:cxn ang="0">
                  <a:pos x="49" y="36"/>
                </a:cxn>
                <a:cxn ang="0">
                  <a:pos x="49" y="36"/>
                </a:cxn>
                <a:cxn ang="0">
                  <a:pos x="50" y="37"/>
                </a:cxn>
                <a:cxn ang="0">
                  <a:pos x="51" y="37"/>
                </a:cxn>
                <a:cxn ang="0">
                  <a:pos x="57" y="22"/>
                </a:cxn>
                <a:cxn ang="0">
                  <a:pos x="46" y="3"/>
                </a:cxn>
                <a:cxn ang="0">
                  <a:pos x="45" y="4"/>
                </a:cxn>
                <a:cxn ang="0">
                  <a:pos x="46" y="3"/>
                </a:cxn>
                <a:cxn ang="0">
                  <a:pos x="33" y="0"/>
                </a:cxn>
                <a:cxn ang="0">
                  <a:pos x="6" y="13"/>
                </a:cxn>
                <a:cxn ang="0">
                  <a:pos x="6" y="13"/>
                </a:cxn>
                <a:cxn ang="0">
                  <a:pos x="6" y="13"/>
                </a:cxn>
                <a:cxn ang="0">
                  <a:pos x="0" y="30"/>
                </a:cxn>
                <a:cxn ang="0">
                  <a:pos x="11" y="48"/>
                </a:cxn>
                <a:cxn ang="0">
                  <a:pos x="11" y="48"/>
                </a:cxn>
                <a:cxn ang="0">
                  <a:pos x="11" y="48"/>
                </a:cxn>
                <a:cxn ang="0">
                  <a:pos x="23" y="51"/>
                </a:cxn>
                <a:cxn ang="0">
                  <a:pos x="51" y="37"/>
                </a:cxn>
                <a:cxn ang="0">
                  <a:pos x="51" y="37"/>
                </a:cxn>
                <a:cxn ang="0">
                  <a:pos x="51" y="37"/>
                </a:cxn>
                <a:cxn ang="0">
                  <a:pos x="50" y="37"/>
                </a:cxn>
              </a:cxnLst>
              <a:rect l="0" t="0" r="r" b="b"/>
              <a:pathLst>
                <a:path w="57" h="51">
                  <a:moveTo>
                    <a:pt x="50" y="37"/>
                  </a:moveTo>
                  <a:cubicBezTo>
                    <a:pt x="49" y="36"/>
                    <a:pt x="49" y="36"/>
                    <a:pt x="49" y="36"/>
                  </a:cubicBezTo>
                  <a:cubicBezTo>
                    <a:pt x="43" y="44"/>
                    <a:pt x="33" y="49"/>
                    <a:pt x="23" y="49"/>
                  </a:cubicBezTo>
                  <a:cubicBezTo>
                    <a:pt x="19" y="49"/>
                    <a:pt x="15" y="48"/>
                    <a:pt x="12" y="46"/>
                  </a:cubicBezTo>
                  <a:cubicBezTo>
                    <a:pt x="12" y="47"/>
                    <a:pt x="12" y="47"/>
                    <a:pt x="12" y="47"/>
                  </a:cubicBezTo>
                  <a:cubicBezTo>
                    <a:pt x="12" y="46"/>
                    <a:pt x="12" y="46"/>
                    <a:pt x="12" y="46"/>
                  </a:cubicBezTo>
                  <a:cubicBezTo>
                    <a:pt x="6" y="43"/>
                    <a:pt x="2" y="37"/>
                    <a:pt x="2" y="30"/>
                  </a:cubicBezTo>
                  <a:cubicBezTo>
                    <a:pt x="2" y="25"/>
                    <a:pt x="4" y="20"/>
                    <a:pt x="8" y="15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14" y="7"/>
                    <a:pt x="24" y="3"/>
                    <a:pt x="33" y="3"/>
                  </a:cubicBezTo>
                  <a:cubicBezTo>
                    <a:pt x="37" y="3"/>
                    <a:pt x="41" y="4"/>
                    <a:pt x="45" y="6"/>
                  </a:cubicBezTo>
                  <a:cubicBezTo>
                    <a:pt x="45" y="6"/>
                    <a:pt x="45" y="6"/>
                    <a:pt x="45" y="6"/>
                  </a:cubicBezTo>
                  <a:cubicBezTo>
                    <a:pt x="45" y="6"/>
                    <a:pt x="45" y="6"/>
                    <a:pt x="45" y="6"/>
                  </a:cubicBezTo>
                  <a:cubicBezTo>
                    <a:pt x="51" y="9"/>
                    <a:pt x="55" y="15"/>
                    <a:pt x="55" y="22"/>
                  </a:cubicBezTo>
                  <a:cubicBezTo>
                    <a:pt x="55" y="26"/>
                    <a:pt x="53" y="31"/>
                    <a:pt x="49" y="36"/>
                  </a:cubicBezTo>
                  <a:cubicBezTo>
                    <a:pt x="49" y="36"/>
                    <a:pt x="49" y="36"/>
                    <a:pt x="49" y="36"/>
                  </a:cubicBezTo>
                  <a:cubicBezTo>
                    <a:pt x="49" y="36"/>
                    <a:pt x="49" y="36"/>
                    <a:pt x="49" y="36"/>
                  </a:cubicBezTo>
                  <a:cubicBezTo>
                    <a:pt x="50" y="37"/>
                    <a:pt x="50" y="37"/>
                    <a:pt x="50" y="37"/>
                  </a:cubicBezTo>
                  <a:cubicBezTo>
                    <a:pt x="51" y="37"/>
                    <a:pt x="51" y="37"/>
                    <a:pt x="51" y="37"/>
                  </a:cubicBezTo>
                  <a:cubicBezTo>
                    <a:pt x="55" y="32"/>
                    <a:pt x="57" y="27"/>
                    <a:pt x="57" y="22"/>
                  </a:cubicBezTo>
                  <a:cubicBezTo>
                    <a:pt x="57" y="14"/>
                    <a:pt x="53" y="7"/>
                    <a:pt x="46" y="3"/>
                  </a:cubicBezTo>
                  <a:cubicBezTo>
                    <a:pt x="45" y="4"/>
                    <a:pt x="45" y="4"/>
                    <a:pt x="45" y="4"/>
                  </a:cubicBezTo>
                  <a:cubicBezTo>
                    <a:pt x="46" y="3"/>
                    <a:pt x="46" y="3"/>
                    <a:pt x="46" y="3"/>
                  </a:cubicBezTo>
                  <a:cubicBezTo>
                    <a:pt x="42" y="1"/>
                    <a:pt x="37" y="0"/>
                    <a:pt x="33" y="0"/>
                  </a:cubicBezTo>
                  <a:cubicBezTo>
                    <a:pt x="23" y="0"/>
                    <a:pt x="13" y="5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2" y="19"/>
                    <a:pt x="0" y="25"/>
                    <a:pt x="0" y="30"/>
                  </a:cubicBezTo>
                  <a:cubicBezTo>
                    <a:pt x="0" y="38"/>
                    <a:pt x="4" y="44"/>
                    <a:pt x="11" y="48"/>
                  </a:cubicBezTo>
                  <a:cubicBezTo>
                    <a:pt x="11" y="48"/>
                    <a:pt x="11" y="48"/>
                    <a:pt x="11" y="48"/>
                  </a:cubicBezTo>
                  <a:cubicBezTo>
                    <a:pt x="11" y="48"/>
                    <a:pt x="11" y="48"/>
                    <a:pt x="11" y="48"/>
                  </a:cubicBezTo>
                  <a:cubicBezTo>
                    <a:pt x="15" y="50"/>
                    <a:pt x="19" y="51"/>
                    <a:pt x="23" y="51"/>
                  </a:cubicBezTo>
                  <a:cubicBezTo>
                    <a:pt x="34" y="51"/>
                    <a:pt x="44" y="46"/>
                    <a:pt x="51" y="37"/>
                  </a:cubicBezTo>
                  <a:cubicBezTo>
                    <a:pt x="51" y="37"/>
                    <a:pt x="51" y="37"/>
                    <a:pt x="51" y="37"/>
                  </a:cubicBezTo>
                  <a:cubicBezTo>
                    <a:pt x="51" y="37"/>
                    <a:pt x="51" y="37"/>
                    <a:pt x="51" y="37"/>
                  </a:cubicBezTo>
                  <a:cubicBezTo>
                    <a:pt x="50" y="37"/>
                    <a:pt x="50" y="37"/>
                    <a:pt x="50" y="37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219" name="Freeform 1641"/>
            <p:cNvSpPr>
              <a:spLocks/>
            </p:cNvSpPr>
            <p:nvPr userDrawn="1"/>
          </p:nvSpPr>
          <p:spPr bwMode="auto">
            <a:xfrm>
              <a:off x="271" y="248"/>
              <a:ext cx="156" cy="143"/>
            </a:xfrm>
            <a:custGeom>
              <a:avLst/>
              <a:gdLst/>
              <a:ahLst/>
              <a:cxnLst>
                <a:cxn ang="0">
                  <a:pos x="69" y="54"/>
                </a:cxn>
                <a:cxn ang="0">
                  <a:pos x="68" y="53"/>
                </a:cxn>
                <a:cxn ang="0">
                  <a:pos x="35" y="69"/>
                </a:cxn>
                <a:cxn ang="0">
                  <a:pos x="16" y="63"/>
                </a:cxn>
                <a:cxn ang="0">
                  <a:pos x="2" y="40"/>
                </a:cxn>
                <a:cxn ang="0">
                  <a:pos x="12" y="18"/>
                </a:cxn>
                <a:cxn ang="0">
                  <a:pos x="12" y="18"/>
                </a:cxn>
                <a:cxn ang="0">
                  <a:pos x="12" y="18"/>
                </a:cxn>
                <a:cxn ang="0">
                  <a:pos x="46" y="3"/>
                </a:cxn>
                <a:cxn ang="0">
                  <a:pos x="65" y="8"/>
                </a:cxn>
                <a:cxn ang="0">
                  <a:pos x="77" y="30"/>
                </a:cxn>
                <a:cxn ang="0">
                  <a:pos x="68" y="53"/>
                </a:cxn>
                <a:cxn ang="0">
                  <a:pos x="68" y="53"/>
                </a:cxn>
                <a:cxn ang="0">
                  <a:pos x="68" y="53"/>
                </a:cxn>
                <a:cxn ang="0">
                  <a:pos x="69" y="54"/>
                </a:cxn>
                <a:cxn ang="0">
                  <a:pos x="69" y="55"/>
                </a:cxn>
                <a:cxn ang="0">
                  <a:pos x="79" y="30"/>
                </a:cxn>
                <a:cxn ang="0">
                  <a:pos x="66" y="6"/>
                </a:cxn>
                <a:cxn ang="0">
                  <a:pos x="46" y="0"/>
                </a:cxn>
                <a:cxn ang="0">
                  <a:pos x="10" y="16"/>
                </a:cxn>
                <a:cxn ang="0">
                  <a:pos x="10" y="16"/>
                </a:cxn>
                <a:cxn ang="0">
                  <a:pos x="10" y="16"/>
                </a:cxn>
                <a:cxn ang="0">
                  <a:pos x="0" y="40"/>
                </a:cxn>
                <a:cxn ang="0">
                  <a:pos x="15" y="65"/>
                </a:cxn>
                <a:cxn ang="0">
                  <a:pos x="35" y="71"/>
                </a:cxn>
                <a:cxn ang="0">
                  <a:pos x="69" y="55"/>
                </a:cxn>
                <a:cxn ang="0">
                  <a:pos x="69" y="55"/>
                </a:cxn>
                <a:cxn ang="0">
                  <a:pos x="69" y="55"/>
                </a:cxn>
                <a:cxn ang="0">
                  <a:pos x="69" y="54"/>
                </a:cxn>
              </a:cxnLst>
              <a:rect l="0" t="0" r="r" b="b"/>
              <a:pathLst>
                <a:path w="79" h="71">
                  <a:moveTo>
                    <a:pt x="69" y="54"/>
                  </a:moveTo>
                  <a:cubicBezTo>
                    <a:pt x="68" y="53"/>
                    <a:pt x="68" y="53"/>
                    <a:pt x="68" y="53"/>
                  </a:cubicBezTo>
                  <a:cubicBezTo>
                    <a:pt x="59" y="63"/>
                    <a:pt x="47" y="69"/>
                    <a:pt x="35" y="69"/>
                  </a:cubicBezTo>
                  <a:cubicBezTo>
                    <a:pt x="28" y="69"/>
                    <a:pt x="22" y="67"/>
                    <a:pt x="16" y="63"/>
                  </a:cubicBezTo>
                  <a:cubicBezTo>
                    <a:pt x="7" y="58"/>
                    <a:pt x="2" y="49"/>
                    <a:pt x="2" y="40"/>
                  </a:cubicBezTo>
                  <a:cubicBezTo>
                    <a:pt x="2" y="32"/>
                    <a:pt x="6" y="25"/>
                    <a:pt x="12" y="18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21" y="8"/>
                    <a:pt x="34" y="3"/>
                    <a:pt x="46" y="3"/>
                  </a:cubicBezTo>
                  <a:cubicBezTo>
                    <a:pt x="52" y="3"/>
                    <a:pt x="59" y="4"/>
                    <a:pt x="65" y="8"/>
                  </a:cubicBezTo>
                  <a:cubicBezTo>
                    <a:pt x="73" y="13"/>
                    <a:pt x="77" y="21"/>
                    <a:pt x="77" y="30"/>
                  </a:cubicBezTo>
                  <a:cubicBezTo>
                    <a:pt x="77" y="38"/>
                    <a:pt x="74" y="46"/>
                    <a:pt x="68" y="53"/>
                  </a:cubicBezTo>
                  <a:cubicBezTo>
                    <a:pt x="68" y="53"/>
                    <a:pt x="68" y="53"/>
                    <a:pt x="68" y="53"/>
                  </a:cubicBezTo>
                  <a:cubicBezTo>
                    <a:pt x="68" y="53"/>
                    <a:pt x="68" y="53"/>
                    <a:pt x="68" y="53"/>
                  </a:cubicBezTo>
                  <a:cubicBezTo>
                    <a:pt x="69" y="54"/>
                    <a:pt x="69" y="54"/>
                    <a:pt x="69" y="54"/>
                  </a:cubicBezTo>
                  <a:cubicBezTo>
                    <a:pt x="69" y="55"/>
                    <a:pt x="69" y="55"/>
                    <a:pt x="69" y="55"/>
                  </a:cubicBezTo>
                  <a:cubicBezTo>
                    <a:pt x="76" y="47"/>
                    <a:pt x="79" y="39"/>
                    <a:pt x="79" y="30"/>
                  </a:cubicBezTo>
                  <a:cubicBezTo>
                    <a:pt x="79" y="21"/>
                    <a:pt x="75" y="12"/>
                    <a:pt x="66" y="6"/>
                  </a:cubicBezTo>
                  <a:cubicBezTo>
                    <a:pt x="60" y="2"/>
                    <a:pt x="53" y="0"/>
                    <a:pt x="46" y="0"/>
                  </a:cubicBezTo>
                  <a:cubicBezTo>
                    <a:pt x="33" y="0"/>
                    <a:pt x="20" y="6"/>
                    <a:pt x="10" y="16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3" y="23"/>
                    <a:pt x="0" y="32"/>
                    <a:pt x="0" y="40"/>
                  </a:cubicBezTo>
                  <a:cubicBezTo>
                    <a:pt x="0" y="50"/>
                    <a:pt x="5" y="59"/>
                    <a:pt x="15" y="65"/>
                  </a:cubicBezTo>
                  <a:cubicBezTo>
                    <a:pt x="21" y="69"/>
                    <a:pt x="28" y="71"/>
                    <a:pt x="35" y="71"/>
                  </a:cubicBezTo>
                  <a:cubicBezTo>
                    <a:pt x="47" y="71"/>
                    <a:pt x="60" y="65"/>
                    <a:pt x="69" y="55"/>
                  </a:cubicBezTo>
                  <a:cubicBezTo>
                    <a:pt x="69" y="55"/>
                    <a:pt x="69" y="55"/>
                    <a:pt x="69" y="55"/>
                  </a:cubicBezTo>
                  <a:cubicBezTo>
                    <a:pt x="69" y="55"/>
                    <a:pt x="69" y="55"/>
                    <a:pt x="69" y="55"/>
                  </a:cubicBezTo>
                  <a:cubicBezTo>
                    <a:pt x="69" y="54"/>
                    <a:pt x="69" y="54"/>
                    <a:pt x="69" y="54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220" name="Freeform 1642"/>
            <p:cNvSpPr>
              <a:spLocks/>
            </p:cNvSpPr>
            <p:nvPr userDrawn="1"/>
          </p:nvSpPr>
          <p:spPr bwMode="auto">
            <a:xfrm>
              <a:off x="259" y="274"/>
              <a:ext cx="192" cy="145"/>
            </a:xfrm>
            <a:custGeom>
              <a:avLst/>
              <a:gdLst/>
              <a:ahLst/>
              <a:cxnLst>
                <a:cxn ang="0">
                  <a:pos x="3" y="20"/>
                </a:cxn>
                <a:cxn ang="0">
                  <a:pos x="0" y="35"/>
                </a:cxn>
                <a:cxn ang="0">
                  <a:pos x="18" y="65"/>
                </a:cxn>
                <a:cxn ang="0">
                  <a:pos x="42" y="72"/>
                </a:cxn>
                <a:cxn ang="0">
                  <a:pos x="84" y="53"/>
                </a:cxn>
                <a:cxn ang="0">
                  <a:pos x="84" y="53"/>
                </a:cxn>
                <a:cxn ang="0">
                  <a:pos x="84" y="53"/>
                </a:cxn>
                <a:cxn ang="0">
                  <a:pos x="96" y="24"/>
                </a:cxn>
                <a:cxn ang="0">
                  <a:pos x="86" y="0"/>
                </a:cxn>
                <a:cxn ang="0">
                  <a:pos x="84" y="1"/>
                </a:cxn>
                <a:cxn ang="0">
                  <a:pos x="93" y="24"/>
                </a:cxn>
                <a:cxn ang="0">
                  <a:pos x="82" y="51"/>
                </a:cxn>
                <a:cxn ang="0">
                  <a:pos x="82" y="51"/>
                </a:cxn>
                <a:cxn ang="0">
                  <a:pos x="82" y="51"/>
                </a:cxn>
                <a:cxn ang="0">
                  <a:pos x="42" y="70"/>
                </a:cxn>
                <a:cxn ang="0">
                  <a:pos x="19" y="63"/>
                </a:cxn>
                <a:cxn ang="0">
                  <a:pos x="3" y="35"/>
                </a:cxn>
                <a:cxn ang="0">
                  <a:pos x="5" y="21"/>
                </a:cxn>
                <a:cxn ang="0">
                  <a:pos x="3" y="20"/>
                </a:cxn>
              </a:cxnLst>
              <a:rect l="0" t="0" r="r" b="b"/>
              <a:pathLst>
                <a:path w="96" h="72">
                  <a:moveTo>
                    <a:pt x="3" y="20"/>
                  </a:moveTo>
                  <a:cubicBezTo>
                    <a:pt x="1" y="25"/>
                    <a:pt x="0" y="30"/>
                    <a:pt x="0" y="35"/>
                  </a:cubicBezTo>
                  <a:cubicBezTo>
                    <a:pt x="0" y="47"/>
                    <a:pt x="6" y="58"/>
                    <a:pt x="18" y="65"/>
                  </a:cubicBezTo>
                  <a:cubicBezTo>
                    <a:pt x="26" y="70"/>
                    <a:pt x="34" y="72"/>
                    <a:pt x="42" y="72"/>
                  </a:cubicBezTo>
                  <a:cubicBezTo>
                    <a:pt x="58" y="72"/>
                    <a:pt x="73" y="65"/>
                    <a:pt x="84" y="53"/>
                  </a:cubicBezTo>
                  <a:cubicBezTo>
                    <a:pt x="84" y="53"/>
                    <a:pt x="84" y="53"/>
                    <a:pt x="84" y="53"/>
                  </a:cubicBezTo>
                  <a:cubicBezTo>
                    <a:pt x="84" y="53"/>
                    <a:pt x="84" y="53"/>
                    <a:pt x="84" y="53"/>
                  </a:cubicBezTo>
                  <a:cubicBezTo>
                    <a:pt x="92" y="44"/>
                    <a:pt x="96" y="34"/>
                    <a:pt x="96" y="24"/>
                  </a:cubicBezTo>
                  <a:cubicBezTo>
                    <a:pt x="96" y="15"/>
                    <a:pt x="92" y="6"/>
                    <a:pt x="86" y="0"/>
                  </a:cubicBezTo>
                  <a:cubicBezTo>
                    <a:pt x="84" y="1"/>
                    <a:pt x="84" y="1"/>
                    <a:pt x="84" y="1"/>
                  </a:cubicBezTo>
                  <a:cubicBezTo>
                    <a:pt x="90" y="7"/>
                    <a:pt x="93" y="15"/>
                    <a:pt x="93" y="24"/>
                  </a:cubicBezTo>
                  <a:cubicBezTo>
                    <a:pt x="93" y="33"/>
                    <a:pt x="90" y="43"/>
                    <a:pt x="82" y="51"/>
                  </a:cubicBezTo>
                  <a:cubicBezTo>
                    <a:pt x="82" y="51"/>
                    <a:pt x="82" y="51"/>
                    <a:pt x="82" y="51"/>
                  </a:cubicBezTo>
                  <a:cubicBezTo>
                    <a:pt x="82" y="51"/>
                    <a:pt x="82" y="51"/>
                    <a:pt x="82" y="51"/>
                  </a:cubicBezTo>
                  <a:cubicBezTo>
                    <a:pt x="71" y="63"/>
                    <a:pt x="57" y="70"/>
                    <a:pt x="42" y="70"/>
                  </a:cubicBezTo>
                  <a:cubicBezTo>
                    <a:pt x="34" y="70"/>
                    <a:pt x="26" y="68"/>
                    <a:pt x="19" y="63"/>
                  </a:cubicBezTo>
                  <a:cubicBezTo>
                    <a:pt x="8" y="56"/>
                    <a:pt x="3" y="46"/>
                    <a:pt x="3" y="35"/>
                  </a:cubicBezTo>
                  <a:cubicBezTo>
                    <a:pt x="3" y="30"/>
                    <a:pt x="3" y="26"/>
                    <a:pt x="5" y="21"/>
                  </a:cubicBezTo>
                  <a:cubicBezTo>
                    <a:pt x="3" y="20"/>
                    <a:pt x="3" y="20"/>
                    <a:pt x="3" y="20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221" name="Freeform 1643"/>
            <p:cNvSpPr>
              <a:spLocks/>
            </p:cNvSpPr>
            <p:nvPr userDrawn="1"/>
          </p:nvSpPr>
          <p:spPr bwMode="auto">
            <a:xfrm>
              <a:off x="265" y="302"/>
              <a:ext cx="200" cy="139"/>
            </a:xfrm>
            <a:custGeom>
              <a:avLst/>
              <a:gdLst/>
              <a:ahLst/>
              <a:cxnLst>
                <a:cxn ang="0">
                  <a:pos x="93" y="1"/>
                </a:cxn>
                <a:cxn ang="0">
                  <a:pos x="98" y="19"/>
                </a:cxn>
                <a:cxn ang="0">
                  <a:pos x="86" y="48"/>
                </a:cxn>
                <a:cxn ang="0">
                  <a:pos x="86" y="48"/>
                </a:cxn>
                <a:cxn ang="0">
                  <a:pos x="86" y="48"/>
                </a:cxn>
                <a:cxn ang="0">
                  <a:pos x="43" y="67"/>
                </a:cxn>
                <a:cxn ang="0">
                  <a:pos x="17" y="60"/>
                </a:cxn>
                <a:cxn ang="0">
                  <a:pos x="2" y="44"/>
                </a:cxn>
                <a:cxn ang="0">
                  <a:pos x="0" y="45"/>
                </a:cxn>
                <a:cxn ang="0">
                  <a:pos x="15" y="62"/>
                </a:cxn>
                <a:cxn ang="0">
                  <a:pos x="43" y="70"/>
                </a:cxn>
                <a:cxn ang="0">
                  <a:pos x="87" y="49"/>
                </a:cxn>
                <a:cxn ang="0">
                  <a:pos x="87" y="49"/>
                </a:cxn>
                <a:cxn ang="0">
                  <a:pos x="87" y="49"/>
                </a:cxn>
                <a:cxn ang="0">
                  <a:pos x="100" y="19"/>
                </a:cxn>
                <a:cxn ang="0">
                  <a:pos x="95" y="0"/>
                </a:cxn>
                <a:cxn ang="0">
                  <a:pos x="93" y="1"/>
                </a:cxn>
              </a:cxnLst>
              <a:rect l="0" t="0" r="r" b="b"/>
              <a:pathLst>
                <a:path w="100" h="70">
                  <a:moveTo>
                    <a:pt x="93" y="1"/>
                  </a:moveTo>
                  <a:cubicBezTo>
                    <a:pt x="96" y="7"/>
                    <a:pt x="98" y="13"/>
                    <a:pt x="98" y="19"/>
                  </a:cubicBezTo>
                  <a:cubicBezTo>
                    <a:pt x="98" y="28"/>
                    <a:pt x="94" y="39"/>
                    <a:pt x="86" y="48"/>
                  </a:cubicBezTo>
                  <a:cubicBezTo>
                    <a:pt x="86" y="48"/>
                    <a:pt x="86" y="48"/>
                    <a:pt x="86" y="48"/>
                  </a:cubicBezTo>
                  <a:cubicBezTo>
                    <a:pt x="86" y="48"/>
                    <a:pt x="86" y="48"/>
                    <a:pt x="86" y="48"/>
                  </a:cubicBezTo>
                  <a:cubicBezTo>
                    <a:pt x="74" y="60"/>
                    <a:pt x="58" y="67"/>
                    <a:pt x="43" y="67"/>
                  </a:cubicBezTo>
                  <a:cubicBezTo>
                    <a:pt x="34" y="67"/>
                    <a:pt x="25" y="65"/>
                    <a:pt x="17" y="60"/>
                  </a:cubicBezTo>
                  <a:cubicBezTo>
                    <a:pt x="10" y="56"/>
                    <a:pt x="5" y="50"/>
                    <a:pt x="2" y="44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3" y="52"/>
                    <a:pt x="8" y="58"/>
                    <a:pt x="15" y="62"/>
                  </a:cubicBezTo>
                  <a:cubicBezTo>
                    <a:pt x="24" y="67"/>
                    <a:pt x="33" y="70"/>
                    <a:pt x="43" y="70"/>
                  </a:cubicBezTo>
                  <a:cubicBezTo>
                    <a:pt x="59" y="70"/>
                    <a:pt x="75" y="62"/>
                    <a:pt x="87" y="49"/>
                  </a:cubicBezTo>
                  <a:cubicBezTo>
                    <a:pt x="87" y="49"/>
                    <a:pt x="87" y="49"/>
                    <a:pt x="87" y="49"/>
                  </a:cubicBezTo>
                  <a:cubicBezTo>
                    <a:pt x="87" y="49"/>
                    <a:pt x="87" y="49"/>
                    <a:pt x="87" y="49"/>
                  </a:cubicBezTo>
                  <a:cubicBezTo>
                    <a:pt x="96" y="40"/>
                    <a:pt x="100" y="29"/>
                    <a:pt x="100" y="19"/>
                  </a:cubicBezTo>
                  <a:cubicBezTo>
                    <a:pt x="100" y="12"/>
                    <a:pt x="98" y="6"/>
                    <a:pt x="95" y="0"/>
                  </a:cubicBezTo>
                  <a:cubicBezTo>
                    <a:pt x="93" y="1"/>
                    <a:pt x="93" y="1"/>
                    <a:pt x="93" y="1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222" name="Freeform 1644"/>
            <p:cNvSpPr>
              <a:spLocks/>
            </p:cNvSpPr>
            <p:nvPr userDrawn="1"/>
          </p:nvSpPr>
          <p:spPr bwMode="auto">
            <a:xfrm>
              <a:off x="311" y="379"/>
              <a:ext cx="154" cy="78"/>
            </a:xfrm>
            <a:custGeom>
              <a:avLst/>
              <a:gdLst/>
              <a:ahLst/>
              <a:cxnLst>
                <a:cxn ang="0">
                  <a:pos x="75" y="0"/>
                </a:cxn>
                <a:cxn ang="0">
                  <a:pos x="65" y="17"/>
                </a:cxn>
                <a:cxn ang="0">
                  <a:pos x="65" y="17"/>
                </a:cxn>
                <a:cxn ang="0">
                  <a:pos x="65" y="17"/>
                </a:cxn>
                <a:cxn ang="0">
                  <a:pos x="22" y="37"/>
                </a:cxn>
                <a:cxn ang="0">
                  <a:pos x="1" y="32"/>
                </a:cxn>
                <a:cxn ang="0">
                  <a:pos x="0" y="34"/>
                </a:cxn>
                <a:cxn ang="0">
                  <a:pos x="22" y="39"/>
                </a:cxn>
                <a:cxn ang="0">
                  <a:pos x="67" y="19"/>
                </a:cxn>
                <a:cxn ang="0">
                  <a:pos x="67" y="19"/>
                </a:cxn>
                <a:cxn ang="0">
                  <a:pos x="67" y="19"/>
                </a:cxn>
                <a:cxn ang="0">
                  <a:pos x="77" y="1"/>
                </a:cxn>
                <a:cxn ang="0">
                  <a:pos x="75" y="0"/>
                </a:cxn>
              </a:cxnLst>
              <a:rect l="0" t="0" r="r" b="b"/>
              <a:pathLst>
                <a:path w="77" h="39">
                  <a:moveTo>
                    <a:pt x="75" y="0"/>
                  </a:moveTo>
                  <a:cubicBezTo>
                    <a:pt x="73" y="6"/>
                    <a:pt x="70" y="12"/>
                    <a:pt x="65" y="17"/>
                  </a:cubicBezTo>
                  <a:cubicBezTo>
                    <a:pt x="65" y="17"/>
                    <a:pt x="65" y="17"/>
                    <a:pt x="65" y="17"/>
                  </a:cubicBezTo>
                  <a:cubicBezTo>
                    <a:pt x="65" y="17"/>
                    <a:pt x="65" y="17"/>
                    <a:pt x="65" y="17"/>
                  </a:cubicBezTo>
                  <a:cubicBezTo>
                    <a:pt x="54" y="30"/>
                    <a:pt x="38" y="37"/>
                    <a:pt x="22" y="37"/>
                  </a:cubicBezTo>
                  <a:cubicBezTo>
                    <a:pt x="15" y="37"/>
                    <a:pt x="8" y="35"/>
                    <a:pt x="1" y="32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7" y="38"/>
                    <a:pt x="15" y="39"/>
                    <a:pt x="22" y="39"/>
                  </a:cubicBezTo>
                  <a:cubicBezTo>
                    <a:pt x="39" y="39"/>
                    <a:pt x="55" y="32"/>
                    <a:pt x="67" y="19"/>
                  </a:cubicBezTo>
                  <a:cubicBezTo>
                    <a:pt x="67" y="19"/>
                    <a:pt x="67" y="19"/>
                    <a:pt x="67" y="19"/>
                  </a:cubicBezTo>
                  <a:cubicBezTo>
                    <a:pt x="67" y="19"/>
                    <a:pt x="67" y="19"/>
                    <a:pt x="67" y="19"/>
                  </a:cubicBezTo>
                  <a:cubicBezTo>
                    <a:pt x="72" y="13"/>
                    <a:pt x="75" y="7"/>
                    <a:pt x="77" y="1"/>
                  </a:cubicBezTo>
                  <a:cubicBezTo>
                    <a:pt x="75" y="0"/>
                    <a:pt x="75" y="0"/>
                    <a:pt x="75" y="0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223" name="Freeform 1645"/>
            <p:cNvSpPr>
              <a:spLocks/>
            </p:cNvSpPr>
            <p:nvPr userDrawn="1"/>
          </p:nvSpPr>
          <p:spPr bwMode="auto">
            <a:xfrm>
              <a:off x="277" y="280"/>
              <a:ext cx="46" cy="16"/>
            </a:xfrm>
            <a:custGeom>
              <a:avLst/>
              <a:gdLst/>
              <a:ahLst/>
              <a:cxnLst>
                <a:cxn ang="0">
                  <a:pos x="23" y="3"/>
                </a:cxn>
                <a:cxn ang="0">
                  <a:pos x="12" y="0"/>
                </a:cxn>
                <a:cxn ang="0">
                  <a:pos x="0" y="6"/>
                </a:cxn>
                <a:cxn ang="0">
                  <a:pos x="2" y="8"/>
                </a:cxn>
                <a:cxn ang="0">
                  <a:pos x="12" y="2"/>
                </a:cxn>
                <a:cxn ang="0">
                  <a:pos x="22" y="5"/>
                </a:cxn>
                <a:cxn ang="0">
                  <a:pos x="23" y="3"/>
                </a:cxn>
              </a:cxnLst>
              <a:rect l="0" t="0" r="r" b="b"/>
              <a:pathLst>
                <a:path w="23" h="8">
                  <a:moveTo>
                    <a:pt x="23" y="3"/>
                  </a:moveTo>
                  <a:cubicBezTo>
                    <a:pt x="19" y="1"/>
                    <a:pt x="15" y="0"/>
                    <a:pt x="12" y="0"/>
                  </a:cubicBezTo>
                  <a:cubicBezTo>
                    <a:pt x="7" y="0"/>
                    <a:pt x="3" y="2"/>
                    <a:pt x="0" y="6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5" y="4"/>
                    <a:pt x="8" y="2"/>
                    <a:pt x="12" y="2"/>
                  </a:cubicBezTo>
                  <a:cubicBezTo>
                    <a:pt x="15" y="2"/>
                    <a:pt x="18" y="3"/>
                    <a:pt x="22" y="5"/>
                  </a:cubicBezTo>
                  <a:cubicBezTo>
                    <a:pt x="23" y="3"/>
                    <a:pt x="23" y="3"/>
                    <a:pt x="23" y="3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224" name="Freeform 1646"/>
            <p:cNvSpPr>
              <a:spLocks/>
            </p:cNvSpPr>
            <p:nvPr userDrawn="1"/>
          </p:nvSpPr>
          <p:spPr bwMode="auto">
            <a:xfrm>
              <a:off x="365" y="308"/>
              <a:ext cx="88" cy="103"/>
            </a:xfrm>
            <a:custGeom>
              <a:avLst/>
              <a:gdLst/>
              <a:ahLst/>
              <a:cxnLst>
                <a:cxn ang="0">
                  <a:pos x="44" y="50"/>
                </a:cxn>
                <a:cxn ang="0">
                  <a:pos x="28" y="24"/>
                </a:cxn>
                <a:cxn ang="0">
                  <a:pos x="1" y="0"/>
                </a:cxn>
                <a:cxn ang="0">
                  <a:pos x="0" y="2"/>
                </a:cxn>
                <a:cxn ang="0">
                  <a:pos x="26" y="25"/>
                </a:cxn>
                <a:cxn ang="0">
                  <a:pos x="42" y="51"/>
                </a:cxn>
                <a:cxn ang="0">
                  <a:pos x="44" y="50"/>
                </a:cxn>
              </a:cxnLst>
              <a:rect l="0" t="0" r="r" b="b"/>
              <a:pathLst>
                <a:path w="44" h="51">
                  <a:moveTo>
                    <a:pt x="44" y="50"/>
                  </a:moveTo>
                  <a:cubicBezTo>
                    <a:pt x="42" y="42"/>
                    <a:pt x="36" y="33"/>
                    <a:pt x="28" y="24"/>
                  </a:cubicBezTo>
                  <a:cubicBezTo>
                    <a:pt x="20" y="15"/>
                    <a:pt x="10" y="7"/>
                    <a:pt x="1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8" y="8"/>
                    <a:pt x="18" y="17"/>
                    <a:pt x="26" y="25"/>
                  </a:cubicBezTo>
                  <a:cubicBezTo>
                    <a:pt x="34" y="34"/>
                    <a:pt x="40" y="43"/>
                    <a:pt x="42" y="51"/>
                  </a:cubicBezTo>
                  <a:cubicBezTo>
                    <a:pt x="44" y="50"/>
                    <a:pt x="44" y="50"/>
                    <a:pt x="44" y="50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225" name="Freeform 1647"/>
            <p:cNvSpPr>
              <a:spLocks/>
            </p:cNvSpPr>
            <p:nvPr userDrawn="1"/>
          </p:nvSpPr>
          <p:spPr bwMode="auto">
            <a:xfrm>
              <a:off x="359" y="316"/>
              <a:ext cx="74" cy="117"/>
            </a:xfrm>
            <a:custGeom>
              <a:avLst/>
              <a:gdLst/>
              <a:ahLst/>
              <a:cxnLst>
                <a:cxn ang="0">
                  <a:pos x="37" y="58"/>
                </a:cxn>
                <a:cxn ang="0">
                  <a:pos x="37" y="58"/>
                </a:cxn>
                <a:cxn ang="0">
                  <a:pos x="33" y="44"/>
                </a:cxn>
                <a:cxn ang="0">
                  <a:pos x="1" y="0"/>
                </a:cxn>
                <a:cxn ang="0">
                  <a:pos x="0" y="1"/>
                </a:cxn>
                <a:cxn ang="0">
                  <a:pos x="21" y="29"/>
                </a:cxn>
                <a:cxn ang="0">
                  <a:pos x="31" y="45"/>
                </a:cxn>
                <a:cxn ang="0">
                  <a:pos x="35" y="58"/>
                </a:cxn>
                <a:cxn ang="0">
                  <a:pos x="35" y="58"/>
                </a:cxn>
                <a:cxn ang="0">
                  <a:pos x="37" y="58"/>
                </a:cxn>
              </a:cxnLst>
              <a:rect l="0" t="0" r="r" b="b"/>
              <a:pathLst>
                <a:path w="37" h="58">
                  <a:moveTo>
                    <a:pt x="37" y="58"/>
                  </a:moveTo>
                  <a:cubicBezTo>
                    <a:pt x="37" y="58"/>
                    <a:pt x="37" y="58"/>
                    <a:pt x="37" y="58"/>
                  </a:cubicBezTo>
                  <a:cubicBezTo>
                    <a:pt x="37" y="54"/>
                    <a:pt x="36" y="50"/>
                    <a:pt x="33" y="44"/>
                  </a:cubicBezTo>
                  <a:cubicBezTo>
                    <a:pt x="25" y="28"/>
                    <a:pt x="9" y="7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5" y="6"/>
                    <a:pt x="13" y="17"/>
                    <a:pt x="21" y="29"/>
                  </a:cubicBezTo>
                  <a:cubicBezTo>
                    <a:pt x="25" y="34"/>
                    <a:pt x="28" y="40"/>
                    <a:pt x="31" y="45"/>
                  </a:cubicBezTo>
                  <a:cubicBezTo>
                    <a:pt x="33" y="51"/>
                    <a:pt x="35" y="55"/>
                    <a:pt x="35" y="58"/>
                  </a:cubicBezTo>
                  <a:cubicBezTo>
                    <a:pt x="35" y="58"/>
                    <a:pt x="35" y="58"/>
                    <a:pt x="35" y="58"/>
                  </a:cubicBezTo>
                  <a:cubicBezTo>
                    <a:pt x="37" y="58"/>
                    <a:pt x="37" y="58"/>
                    <a:pt x="37" y="58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226" name="Freeform 1648"/>
            <p:cNvSpPr>
              <a:spLocks/>
            </p:cNvSpPr>
            <p:nvPr userDrawn="1"/>
          </p:nvSpPr>
          <p:spPr bwMode="auto">
            <a:xfrm>
              <a:off x="351" y="320"/>
              <a:ext cx="60" cy="129"/>
            </a:xfrm>
            <a:custGeom>
              <a:avLst/>
              <a:gdLst/>
              <a:ahLst/>
              <a:cxnLst>
                <a:cxn ang="0">
                  <a:pos x="30" y="64"/>
                </a:cxn>
                <a:cxn ang="0">
                  <a:pos x="28" y="59"/>
                </a:cxn>
                <a:cxn ang="0">
                  <a:pos x="14" y="25"/>
                </a:cxn>
                <a:cxn ang="0">
                  <a:pos x="7" y="9"/>
                </a:cxn>
                <a:cxn ang="0">
                  <a:pos x="4" y="3"/>
                </a:cxn>
                <a:cxn ang="0">
                  <a:pos x="2" y="0"/>
                </a:cxn>
                <a:cxn ang="0">
                  <a:pos x="0" y="1"/>
                </a:cxn>
                <a:cxn ang="0">
                  <a:pos x="2" y="5"/>
                </a:cxn>
                <a:cxn ang="0">
                  <a:pos x="17" y="37"/>
                </a:cxn>
                <a:cxn ang="0">
                  <a:pos x="24" y="54"/>
                </a:cxn>
                <a:cxn ang="0">
                  <a:pos x="27" y="64"/>
                </a:cxn>
                <a:cxn ang="0">
                  <a:pos x="30" y="64"/>
                </a:cxn>
              </a:cxnLst>
              <a:rect l="0" t="0" r="r" b="b"/>
              <a:pathLst>
                <a:path w="30" h="64">
                  <a:moveTo>
                    <a:pt x="30" y="64"/>
                  </a:moveTo>
                  <a:cubicBezTo>
                    <a:pt x="30" y="63"/>
                    <a:pt x="29" y="61"/>
                    <a:pt x="28" y="59"/>
                  </a:cubicBezTo>
                  <a:cubicBezTo>
                    <a:pt x="26" y="51"/>
                    <a:pt x="20" y="38"/>
                    <a:pt x="14" y="25"/>
                  </a:cubicBezTo>
                  <a:cubicBezTo>
                    <a:pt x="11" y="19"/>
                    <a:pt x="9" y="13"/>
                    <a:pt x="7" y="9"/>
                  </a:cubicBezTo>
                  <a:cubicBezTo>
                    <a:pt x="5" y="6"/>
                    <a:pt x="5" y="4"/>
                    <a:pt x="4" y="3"/>
                  </a:cubicBezTo>
                  <a:cubicBezTo>
                    <a:pt x="3" y="1"/>
                    <a:pt x="2" y="0"/>
                    <a:pt x="2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3"/>
                    <a:pt x="2" y="5"/>
                  </a:cubicBezTo>
                  <a:cubicBezTo>
                    <a:pt x="5" y="11"/>
                    <a:pt x="11" y="24"/>
                    <a:pt x="17" y="37"/>
                  </a:cubicBezTo>
                  <a:cubicBezTo>
                    <a:pt x="20" y="43"/>
                    <a:pt x="22" y="49"/>
                    <a:pt x="24" y="54"/>
                  </a:cubicBezTo>
                  <a:cubicBezTo>
                    <a:pt x="26" y="59"/>
                    <a:pt x="27" y="63"/>
                    <a:pt x="27" y="64"/>
                  </a:cubicBezTo>
                  <a:cubicBezTo>
                    <a:pt x="30" y="64"/>
                    <a:pt x="30" y="64"/>
                    <a:pt x="30" y="64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227" name="Freeform 1649"/>
            <p:cNvSpPr>
              <a:spLocks/>
            </p:cNvSpPr>
            <p:nvPr userDrawn="1"/>
          </p:nvSpPr>
          <p:spPr bwMode="auto">
            <a:xfrm>
              <a:off x="343" y="324"/>
              <a:ext cx="42" cy="135"/>
            </a:xfrm>
            <a:custGeom>
              <a:avLst/>
              <a:gdLst/>
              <a:ahLst/>
              <a:cxnLst>
                <a:cxn ang="0">
                  <a:pos x="21" y="65"/>
                </a:cxn>
                <a:cxn ang="0">
                  <a:pos x="16" y="54"/>
                </a:cxn>
                <a:cxn ang="0">
                  <a:pos x="3" y="0"/>
                </a:cxn>
                <a:cxn ang="0">
                  <a:pos x="0" y="0"/>
                </a:cxn>
                <a:cxn ang="0">
                  <a:pos x="8" y="35"/>
                </a:cxn>
                <a:cxn ang="0">
                  <a:pos x="14" y="54"/>
                </a:cxn>
                <a:cxn ang="0">
                  <a:pos x="19" y="67"/>
                </a:cxn>
                <a:cxn ang="0">
                  <a:pos x="21" y="65"/>
                </a:cxn>
              </a:cxnLst>
              <a:rect l="0" t="0" r="r" b="b"/>
              <a:pathLst>
                <a:path w="21" h="67">
                  <a:moveTo>
                    <a:pt x="21" y="65"/>
                  </a:moveTo>
                  <a:cubicBezTo>
                    <a:pt x="19" y="64"/>
                    <a:pt x="18" y="59"/>
                    <a:pt x="16" y="54"/>
                  </a:cubicBezTo>
                  <a:cubicBezTo>
                    <a:pt x="10" y="37"/>
                    <a:pt x="4" y="10"/>
                    <a:pt x="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7"/>
                    <a:pt x="4" y="21"/>
                    <a:pt x="8" y="35"/>
                  </a:cubicBezTo>
                  <a:cubicBezTo>
                    <a:pt x="10" y="42"/>
                    <a:pt x="12" y="49"/>
                    <a:pt x="14" y="54"/>
                  </a:cubicBezTo>
                  <a:cubicBezTo>
                    <a:pt x="15" y="60"/>
                    <a:pt x="17" y="64"/>
                    <a:pt x="19" y="67"/>
                  </a:cubicBezTo>
                  <a:cubicBezTo>
                    <a:pt x="21" y="65"/>
                    <a:pt x="21" y="65"/>
                    <a:pt x="21" y="65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228" name="Freeform 1650"/>
            <p:cNvSpPr>
              <a:spLocks/>
            </p:cNvSpPr>
            <p:nvPr userDrawn="1"/>
          </p:nvSpPr>
          <p:spPr bwMode="auto">
            <a:xfrm>
              <a:off x="335" y="324"/>
              <a:ext cx="20" cy="135"/>
            </a:xfrm>
            <a:custGeom>
              <a:avLst/>
              <a:gdLst/>
              <a:ahLst/>
              <a:cxnLst>
                <a:cxn ang="0">
                  <a:pos x="10" y="66"/>
                </a:cxn>
                <a:cxn ang="0">
                  <a:pos x="4" y="45"/>
                </a:cxn>
                <a:cxn ang="0">
                  <a:pos x="2" y="18"/>
                </a:cxn>
                <a:cxn ang="0">
                  <a:pos x="3" y="0"/>
                </a:cxn>
                <a:cxn ang="0">
                  <a:pos x="0" y="0"/>
                </a:cxn>
                <a:cxn ang="0">
                  <a:pos x="0" y="18"/>
                </a:cxn>
                <a:cxn ang="0">
                  <a:pos x="1" y="45"/>
                </a:cxn>
                <a:cxn ang="0">
                  <a:pos x="8" y="67"/>
                </a:cxn>
                <a:cxn ang="0">
                  <a:pos x="10" y="66"/>
                </a:cxn>
              </a:cxnLst>
              <a:rect l="0" t="0" r="r" b="b"/>
              <a:pathLst>
                <a:path w="10" h="67">
                  <a:moveTo>
                    <a:pt x="10" y="66"/>
                  </a:moveTo>
                  <a:cubicBezTo>
                    <a:pt x="7" y="61"/>
                    <a:pt x="5" y="53"/>
                    <a:pt x="4" y="45"/>
                  </a:cubicBezTo>
                  <a:cubicBezTo>
                    <a:pt x="3" y="36"/>
                    <a:pt x="2" y="27"/>
                    <a:pt x="2" y="18"/>
                  </a:cubicBezTo>
                  <a:cubicBezTo>
                    <a:pt x="2" y="11"/>
                    <a:pt x="2" y="5"/>
                    <a:pt x="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"/>
                    <a:pt x="0" y="11"/>
                    <a:pt x="0" y="18"/>
                  </a:cubicBezTo>
                  <a:cubicBezTo>
                    <a:pt x="0" y="27"/>
                    <a:pt x="0" y="36"/>
                    <a:pt x="1" y="45"/>
                  </a:cubicBezTo>
                  <a:cubicBezTo>
                    <a:pt x="3" y="54"/>
                    <a:pt x="5" y="62"/>
                    <a:pt x="8" y="67"/>
                  </a:cubicBezTo>
                  <a:cubicBezTo>
                    <a:pt x="10" y="66"/>
                    <a:pt x="10" y="66"/>
                    <a:pt x="10" y="66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229" name="Freeform 1651"/>
            <p:cNvSpPr>
              <a:spLocks/>
            </p:cNvSpPr>
            <p:nvPr userDrawn="1"/>
          </p:nvSpPr>
          <p:spPr bwMode="auto">
            <a:xfrm>
              <a:off x="315" y="322"/>
              <a:ext cx="18" cy="131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0" y="45"/>
                </a:cxn>
                <a:cxn ang="0">
                  <a:pos x="3" y="65"/>
                </a:cxn>
                <a:cxn ang="0">
                  <a:pos x="5" y="63"/>
                </a:cxn>
                <a:cxn ang="0">
                  <a:pos x="2" y="45"/>
                </a:cxn>
                <a:cxn ang="0">
                  <a:pos x="9" y="1"/>
                </a:cxn>
                <a:cxn ang="0">
                  <a:pos x="7" y="0"/>
                </a:cxn>
              </a:cxnLst>
              <a:rect l="0" t="0" r="r" b="b"/>
              <a:pathLst>
                <a:path w="9" h="65">
                  <a:moveTo>
                    <a:pt x="7" y="0"/>
                  </a:moveTo>
                  <a:cubicBezTo>
                    <a:pt x="3" y="9"/>
                    <a:pt x="0" y="29"/>
                    <a:pt x="0" y="45"/>
                  </a:cubicBezTo>
                  <a:cubicBezTo>
                    <a:pt x="0" y="54"/>
                    <a:pt x="0" y="61"/>
                    <a:pt x="3" y="65"/>
                  </a:cubicBezTo>
                  <a:cubicBezTo>
                    <a:pt x="5" y="63"/>
                    <a:pt x="5" y="63"/>
                    <a:pt x="5" y="63"/>
                  </a:cubicBezTo>
                  <a:cubicBezTo>
                    <a:pt x="3" y="60"/>
                    <a:pt x="2" y="53"/>
                    <a:pt x="2" y="45"/>
                  </a:cubicBezTo>
                  <a:cubicBezTo>
                    <a:pt x="2" y="30"/>
                    <a:pt x="5" y="10"/>
                    <a:pt x="9" y="1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230" name="Freeform 1652"/>
            <p:cNvSpPr>
              <a:spLocks/>
            </p:cNvSpPr>
            <p:nvPr userDrawn="1"/>
          </p:nvSpPr>
          <p:spPr bwMode="auto">
            <a:xfrm>
              <a:off x="357" y="256"/>
              <a:ext cx="48" cy="22"/>
            </a:xfrm>
            <a:custGeom>
              <a:avLst/>
              <a:gdLst/>
              <a:ahLst/>
              <a:cxnLst>
                <a:cxn ang="0">
                  <a:pos x="2" y="11"/>
                </a:cxn>
                <a:cxn ang="0">
                  <a:pos x="19" y="2"/>
                </a:cxn>
                <a:cxn ang="0">
                  <a:pos x="23" y="3"/>
                </a:cxn>
                <a:cxn ang="0">
                  <a:pos x="24" y="1"/>
                </a:cxn>
                <a:cxn ang="0">
                  <a:pos x="19" y="0"/>
                </a:cxn>
                <a:cxn ang="0">
                  <a:pos x="0" y="10"/>
                </a:cxn>
                <a:cxn ang="0">
                  <a:pos x="2" y="11"/>
                </a:cxn>
              </a:cxnLst>
              <a:rect l="0" t="0" r="r" b="b"/>
              <a:pathLst>
                <a:path w="24" h="11">
                  <a:moveTo>
                    <a:pt x="2" y="11"/>
                  </a:moveTo>
                  <a:cubicBezTo>
                    <a:pt x="7" y="6"/>
                    <a:pt x="13" y="2"/>
                    <a:pt x="19" y="2"/>
                  </a:cubicBezTo>
                  <a:cubicBezTo>
                    <a:pt x="20" y="2"/>
                    <a:pt x="22" y="2"/>
                    <a:pt x="23" y="3"/>
                  </a:cubicBezTo>
                  <a:cubicBezTo>
                    <a:pt x="24" y="1"/>
                    <a:pt x="24" y="1"/>
                    <a:pt x="24" y="1"/>
                  </a:cubicBezTo>
                  <a:cubicBezTo>
                    <a:pt x="22" y="0"/>
                    <a:pt x="21" y="0"/>
                    <a:pt x="19" y="0"/>
                  </a:cubicBezTo>
                  <a:cubicBezTo>
                    <a:pt x="12" y="0"/>
                    <a:pt x="6" y="4"/>
                    <a:pt x="0" y="10"/>
                  </a:cubicBezTo>
                  <a:cubicBezTo>
                    <a:pt x="2" y="11"/>
                    <a:pt x="2" y="11"/>
                    <a:pt x="2" y="11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231" name="Freeform 1653"/>
            <p:cNvSpPr>
              <a:spLocks/>
            </p:cNvSpPr>
            <p:nvPr userDrawn="1"/>
          </p:nvSpPr>
          <p:spPr bwMode="auto">
            <a:xfrm>
              <a:off x="293" y="320"/>
              <a:ext cx="36" cy="115"/>
            </a:xfrm>
            <a:custGeom>
              <a:avLst/>
              <a:gdLst/>
              <a:ahLst/>
              <a:cxnLst>
                <a:cxn ang="0">
                  <a:pos x="3" y="56"/>
                </a:cxn>
                <a:cxn ang="0">
                  <a:pos x="2" y="47"/>
                </a:cxn>
                <a:cxn ang="0">
                  <a:pos x="17" y="1"/>
                </a:cxn>
                <a:cxn ang="0">
                  <a:pos x="15" y="0"/>
                </a:cxn>
                <a:cxn ang="0">
                  <a:pos x="0" y="47"/>
                </a:cxn>
                <a:cxn ang="0">
                  <a:pos x="0" y="57"/>
                </a:cxn>
                <a:cxn ang="0">
                  <a:pos x="3" y="56"/>
                </a:cxn>
              </a:cxnLst>
              <a:rect l="0" t="0" r="r" b="b"/>
              <a:pathLst>
                <a:path w="17" h="57">
                  <a:moveTo>
                    <a:pt x="3" y="56"/>
                  </a:moveTo>
                  <a:cubicBezTo>
                    <a:pt x="2" y="53"/>
                    <a:pt x="2" y="50"/>
                    <a:pt x="2" y="47"/>
                  </a:cubicBezTo>
                  <a:cubicBezTo>
                    <a:pt x="2" y="30"/>
                    <a:pt x="9" y="13"/>
                    <a:pt x="17" y="1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7" y="12"/>
                    <a:pt x="0" y="29"/>
                    <a:pt x="0" y="47"/>
                  </a:cubicBezTo>
                  <a:cubicBezTo>
                    <a:pt x="0" y="50"/>
                    <a:pt x="0" y="54"/>
                    <a:pt x="0" y="57"/>
                  </a:cubicBezTo>
                  <a:cubicBezTo>
                    <a:pt x="3" y="56"/>
                    <a:pt x="3" y="56"/>
                    <a:pt x="3" y="56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232" name="Freeform 1654"/>
            <p:cNvSpPr>
              <a:spLocks/>
            </p:cNvSpPr>
            <p:nvPr userDrawn="1"/>
          </p:nvSpPr>
          <p:spPr bwMode="auto">
            <a:xfrm>
              <a:off x="273" y="316"/>
              <a:ext cx="48" cy="97"/>
            </a:xfrm>
            <a:custGeom>
              <a:avLst/>
              <a:gdLst/>
              <a:ahLst/>
              <a:cxnLst>
                <a:cxn ang="0">
                  <a:pos x="22" y="0"/>
                </a:cxn>
                <a:cxn ang="0">
                  <a:pos x="7" y="20"/>
                </a:cxn>
                <a:cxn ang="0">
                  <a:pos x="0" y="44"/>
                </a:cxn>
                <a:cxn ang="0">
                  <a:pos x="1" y="48"/>
                </a:cxn>
                <a:cxn ang="0">
                  <a:pos x="3" y="48"/>
                </a:cxn>
                <a:cxn ang="0">
                  <a:pos x="3" y="44"/>
                </a:cxn>
                <a:cxn ang="0">
                  <a:pos x="9" y="21"/>
                </a:cxn>
                <a:cxn ang="0">
                  <a:pos x="24" y="2"/>
                </a:cxn>
                <a:cxn ang="0">
                  <a:pos x="22" y="0"/>
                </a:cxn>
              </a:cxnLst>
              <a:rect l="0" t="0" r="r" b="b"/>
              <a:pathLst>
                <a:path w="24" h="48">
                  <a:moveTo>
                    <a:pt x="22" y="0"/>
                  </a:moveTo>
                  <a:cubicBezTo>
                    <a:pt x="17" y="5"/>
                    <a:pt x="12" y="12"/>
                    <a:pt x="7" y="20"/>
                  </a:cubicBezTo>
                  <a:cubicBezTo>
                    <a:pt x="3" y="28"/>
                    <a:pt x="0" y="37"/>
                    <a:pt x="0" y="44"/>
                  </a:cubicBezTo>
                  <a:cubicBezTo>
                    <a:pt x="0" y="45"/>
                    <a:pt x="1" y="47"/>
                    <a:pt x="1" y="48"/>
                  </a:cubicBezTo>
                  <a:cubicBezTo>
                    <a:pt x="3" y="48"/>
                    <a:pt x="3" y="48"/>
                    <a:pt x="3" y="48"/>
                  </a:cubicBezTo>
                  <a:cubicBezTo>
                    <a:pt x="3" y="46"/>
                    <a:pt x="3" y="45"/>
                    <a:pt x="3" y="44"/>
                  </a:cubicBezTo>
                  <a:cubicBezTo>
                    <a:pt x="3" y="37"/>
                    <a:pt x="5" y="29"/>
                    <a:pt x="9" y="21"/>
                  </a:cubicBezTo>
                  <a:cubicBezTo>
                    <a:pt x="13" y="13"/>
                    <a:pt x="19" y="6"/>
                    <a:pt x="24" y="2"/>
                  </a:cubicBezTo>
                  <a:cubicBezTo>
                    <a:pt x="22" y="0"/>
                    <a:pt x="22" y="0"/>
                    <a:pt x="22" y="0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233" name="Freeform 1655"/>
            <p:cNvSpPr>
              <a:spLocks/>
            </p:cNvSpPr>
            <p:nvPr userDrawn="1"/>
          </p:nvSpPr>
          <p:spPr bwMode="auto">
            <a:xfrm>
              <a:off x="263" y="310"/>
              <a:ext cx="52" cy="76"/>
            </a:xfrm>
            <a:custGeom>
              <a:avLst/>
              <a:gdLst/>
              <a:ahLst/>
              <a:cxnLst>
                <a:cxn ang="0">
                  <a:pos x="26" y="0"/>
                </a:cxn>
                <a:cxn ang="0">
                  <a:pos x="8" y="17"/>
                </a:cxn>
                <a:cxn ang="0">
                  <a:pos x="0" y="36"/>
                </a:cxn>
                <a:cxn ang="0">
                  <a:pos x="0" y="39"/>
                </a:cxn>
                <a:cxn ang="0">
                  <a:pos x="2" y="38"/>
                </a:cxn>
                <a:cxn ang="0">
                  <a:pos x="2" y="36"/>
                </a:cxn>
                <a:cxn ang="0">
                  <a:pos x="10" y="18"/>
                </a:cxn>
                <a:cxn ang="0">
                  <a:pos x="27" y="2"/>
                </a:cxn>
                <a:cxn ang="0">
                  <a:pos x="26" y="0"/>
                </a:cxn>
              </a:cxnLst>
              <a:rect l="0" t="0" r="r" b="b"/>
              <a:pathLst>
                <a:path w="27" h="39">
                  <a:moveTo>
                    <a:pt x="26" y="0"/>
                  </a:moveTo>
                  <a:cubicBezTo>
                    <a:pt x="19" y="4"/>
                    <a:pt x="13" y="10"/>
                    <a:pt x="8" y="17"/>
                  </a:cubicBezTo>
                  <a:cubicBezTo>
                    <a:pt x="3" y="23"/>
                    <a:pt x="0" y="31"/>
                    <a:pt x="0" y="36"/>
                  </a:cubicBezTo>
                  <a:cubicBezTo>
                    <a:pt x="0" y="37"/>
                    <a:pt x="0" y="38"/>
                    <a:pt x="0" y="39"/>
                  </a:cubicBezTo>
                  <a:cubicBezTo>
                    <a:pt x="2" y="38"/>
                    <a:pt x="2" y="38"/>
                    <a:pt x="2" y="38"/>
                  </a:cubicBezTo>
                  <a:cubicBezTo>
                    <a:pt x="2" y="38"/>
                    <a:pt x="2" y="37"/>
                    <a:pt x="2" y="36"/>
                  </a:cubicBezTo>
                  <a:cubicBezTo>
                    <a:pt x="2" y="32"/>
                    <a:pt x="5" y="25"/>
                    <a:pt x="10" y="18"/>
                  </a:cubicBezTo>
                  <a:cubicBezTo>
                    <a:pt x="15" y="12"/>
                    <a:pt x="21" y="6"/>
                    <a:pt x="27" y="2"/>
                  </a:cubicBezTo>
                  <a:cubicBezTo>
                    <a:pt x="26" y="0"/>
                    <a:pt x="26" y="0"/>
                    <a:pt x="26" y="0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234" name="Freeform 1656"/>
            <p:cNvSpPr>
              <a:spLocks/>
            </p:cNvSpPr>
            <p:nvPr userDrawn="1"/>
          </p:nvSpPr>
          <p:spPr bwMode="auto">
            <a:xfrm>
              <a:off x="257" y="304"/>
              <a:ext cx="58" cy="57"/>
            </a:xfrm>
            <a:custGeom>
              <a:avLst/>
              <a:gdLst/>
              <a:ahLst/>
              <a:cxnLst>
                <a:cxn ang="0">
                  <a:pos x="28" y="0"/>
                </a:cxn>
                <a:cxn ang="0">
                  <a:pos x="9" y="12"/>
                </a:cxn>
                <a:cxn ang="0">
                  <a:pos x="0" y="28"/>
                </a:cxn>
                <a:cxn ang="0">
                  <a:pos x="0" y="28"/>
                </a:cxn>
                <a:cxn ang="0">
                  <a:pos x="3" y="28"/>
                </a:cxn>
                <a:cxn ang="0">
                  <a:pos x="3" y="28"/>
                </a:cxn>
                <a:cxn ang="0">
                  <a:pos x="11" y="14"/>
                </a:cxn>
                <a:cxn ang="0">
                  <a:pos x="29" y="2"/>
                </a:cxn>
                <a:cxn ang="0">
                  <a:pos x="28" y="0"/>
                </a:cxn>
              </a:cxnLst>
              <a:rect l="0" t="0" r="r" b="b"/>
              <a:pathLst>
                <a:path w="29" h="28">
                  <a:moveTo>
                    <a:pt x="28" y="0"/>
                  </a:moveTo>
                  <a:cubicBezTo>
                    <a:pt x="21" y="2"/>
                    <a:pt x="14" y="7"/>
                    <a:pt x="9" y="12"/>
                  </a:cubicBezTo>
                  <a:cubicBezTo>
                    <a:pt x="4" y="17"/>
                    <a:pt x="0" y="23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3" y="24"/>
                    <a:pt x="6" y="19"/>
                    <a:pt x="11" y="14"/>
                  </a:cubicBezTo>
                  <a:cubicBezTo>
                    <a:pt x="15" y="9"/>
                    <a:pt x="22" y="4"/>
                    <a:pt x="29" y="2"/>
                  </a:cubicBezTo>
                  <a:cubicBezTo>
                    <a:pt x="28" y="0"/>
                    <a:pt x="28" y="0"/>
                    <a:pt x="28" y="0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235" name="Freeform 1657"/>
            <p:cNvSpPr>
              <a:spLocks/>
            </p:cNvSpPr>
            <p:nvPr userDrawn="1"/>
          </p:nvSpPr>
          <p:spPr bwMode="auto">
            <a:xfrm>
              <a:off x="259" y="296"/>
              <a:ext cx="56" cy="38"/>
            </a:xfrm>
            <a:custGeom>
              <a:avLst/>
              <a:gdLst/>
              <a:ahLst/>
              <a:cxnLst>
                <a:cxn ang="0">
                  <a:pos x="28" y="0"/>
                </a:cxn>
                <a:cxn ang="0">
                  <a:pos x="9" y="7"/>
                </a:cxn>
                <a:cxn ang="0">
                  <a:pos x="0" y="19"/>
                </a:cxn>
                <a:cxn ang="0">
                  <a:pos x="2" y="19"/>
                </a:cxn>
                <a:cxn ang="0">
                  <a:pos x="11" y="9"/>
                </a:cxn>
                <a:cxn ang="0">
                  <a:pos x="28" y="3"/>
                </a:cxn>
                <a:cxn ang="0">
                  <a:pos x="28" y="0"/>
                </a:cxn>
              </a:cxnLst>
              <a:rect l="0" t="0" r="r" b="b"/>
              <a:pathLst>
                <a:path w="28" h="19">
                  <a:moveTo>
                    <a:pt x="28" y="0"/>
                  </a:moveTo>
                  <a:cubicBezTo>
                    <a:pt x="21" y="1"/>
                    <a:pt x="14" y="4"/>
                    <a:pt x="9" y="7"/>
                  </a:cubicBezTo>
                  <a:cubicBezTo>
                    <a:pt x="4" y="11"/>
                    <a:pt x="1" y="15"/>
                    <a:pt x="0" y="19"/>
                  </a:cubicBezTo>
                  <a:cubicBezTo>
                    <a:pt x="2" y="19"/>
                    <a:pt x="2" y="19"/>
                    <a:pt x="2" y="19"/>
                  </a:cubicBezTo>
                  <a:cubicBezTo>
                    <a:pt x="3" y="17"/>
                    <a:pt x="6" y="13"/>
                    <a:pt x="11" y="9"/>
                  </a:cubicBezTo>
                  <a:cubicBezTo>
                    <a:pt x="15" y="6"/>
                    <a:pt x="21" y="3"/>
                    <a:pt x="28" y="3"/>
                  </a:cubicBezTo>
                  <a:cubicBezTo>
                    <a:pt x="28" y="0"/>
                    <a:pt x="28" y="0"/>
                    <a:pt x="28" y="0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236" name="Freeform 1658"/>
            <p:cNvSpPr>
              <a:spLocks/>
            </p:cNvSpPr>
            <p:nvPr userDrawn="1"/>
          </p:nvSpPr>
          <p:spPr bwMode="auto">
            <a:xfrm>
              <a:off x="267" y="290"/>
              <a:ext cx="50" cy="22"/>
            </a:xfrm>
            <a:custGeom>
              <a:avLst/>
              <a:gdLst/>
              <a:ahLst/>
              <a:cxnLst>
                <a:cxn ang="0">
                  <a:pos x="25" y="0"/>
                </a:cxn>
                <a:cxn ang="0">
                  <a:pos x="20" y="0"/>
                </a:cxn>
                <a:cxn ang="0">
                  <a:pos x="0" y="10"/>
                </a:cxn>
                <a:cxn ang="0">
                  <a:pos x="2" y="11"/>
                </a:cxn>
                <a:cxn ang="0">
                  <a:pos x="20" y="2"/>
                </a:cxn>
                <a:cxn ang="0">
                  <a:pos x="25" y="3"/>
                </a:cxn>
                <a:cxn ang="0">
                  <a:pos x="25" y="0"/>
                </a:cxn>
              </a:cxnLst>
              <a:rect l="0" t="0" r="r" b="b"/>
              <a:pathLst>
                <a:path w="25" h="11">
                  <a:moveTo>
                    <a:pt x="25" y="0"/>
                  </a:moveTo>
                  <a:cubicBezTo>
                    <a:pt x="23" y="0"/>
                    <a:pt x="22" y="0"/>
                    <a:pt x="20" y="0"/>
                  </a:cubicBezTo>
                  <a:cubicBezTo>
                    <a:pt x="10" y="0"/>
                    <a:pt x="2" y="5"/>
                    <a:pt x="0" y="10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4" y="7"/>
                    <a:pt x="10" y="2"/>
                    <a:pt x="20" y="2"/>
                  </a:cubicBezTo>
                  <a:cubicBezTo>
                    <a:pt x="21" y="2"/>
                    <a:pt x="23" y="3"/>
                    <a:pt x="25" y="3"/>
                  </a:cubicBezTo>
                  <a:cubicBezTo>
                    <a:pt x="25" y="0"/>
                    <a:pt x="25" y="0"/>
                    <a:pt x="25" y="0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237" name="Freeform 1659"/>
            <p:cNvSpPr>
              <a:spLocks/>
            </p:cNvSpPr>
            <p:nvPr userDrawn="1"/>
          </p:nvSpPr>
          <p:spPr bwMode="auto">
            <a:xfrm>
              <a:off x="299" y="268"/>
              <a:ext cx="28" cy="16"/>
            </a:xfrm>
            <a:custGeom>
              <a:avLst/>
              <a:gdLst/>
              <a:ahLst/>
              <a:cxnLst>
                <a:cxn ang="0">
                  <a:pos x="14" y="6"/>
                </a:cxn>
                <a:cxn ang="0">
                  <a:pos x="3" y="0"/>
                </a:cxn>
                <a:cxn ang="0">
                  <a:pos x="0" y="1"/>
                </a:cxn>
                <a:cxn ang="0">
                  <a:pos x="2" y="3"/>
                </a:cxn>
                <a:cxn ang="0">
                  <a:pos x="3" y="3"/>
                </a:cxn>
                <a:cxn ang="0">
                  <a:pos x="13" y="8"/>
                </a:cxn>
                <a:cxn ang="0">
                  <a:pos x="14" y="6"/>
                </a:cxn>
              </a:cxnLst>
              <a:rect l="0" t="0" r="r" b="b"/>
              <a:pathLst>
                <a:path w="14" h="8">
                  <a:moveTo>
                    <a:pt x="14" y="6"/>
                  </a:moveTo>
                  <a:cubicBezTo>
                    <a:pt x="9" y="2"/>
                    <a:pt x="5" y="0"/>
                    <a:pt x="3" y="0"/>
                  </a:cubicBezTo>
                  <a:cubicBezTo>
                    <a:pt x="2" y="0"/>
                    <a:pt x="1" y="1"/>
                    <a:pt x="0" y="1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3" y="3"/>
                  </a:cubicBezTo>
                  <a:cubicBezTo>
                    <a:pt x="4" y="3"/>
                    <a:pt x="7" y="4"/>
                    <a:pt x="13" y="8"/>
                  </a:cubicBezTo>
                  <a:cubicBezTo>
                    <a:pt x="14" y="6"/>
                    <a:pt x="14" y="6"/>
                    <a:pt x="14" y="6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238" name="Freeform 1660"/>
            <p:cNvSpPr>
              <a:spLocks/>
            </p:cNvSpPr>
            <p:nvPr userDrawn="1"/>
          </p:nvSpPr>
          <p:spPr bwMode="auto">
            <a:xfrm>
              <a:off x="371" y="290"/>
              <a:ext cx="92" cy="32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7" y="2"/>
                </a:cxn>
                <a:cxn ang="0">
                  <a:pos x="30" y="6"/>
                </a:cxn>
                <a:cxn ang="0">
                  <a:pos x="44" y="16"/>
                </a:cxn>
                <a:cxn ang="0">
                  <a:pos x="46" y="15"/>
                </a:cxn>
                <a:cxn ang="0">
                  <a:pos x="31" y="3"/>
                </a:cxn>
                <a:cxn ang="0">
                  <a:pos x="7" y="0"/>
                </a:cxn>
                <a:cxn ang="0">
                  <a:pos x="0" y="0"/>
                </a:cxn>
                <a:cxn ang="0">
                  <a:pos x="0" y="2"/>
                </a:cxn>
              </a:cxnLst>
              <a:rect l="0" t="0" r="r" b="b"/>
              <a:pathLst>
                <a:path w="46" h="16">
                  <a:moveTo>
                    <a:pt x="0" y="2"/>
                  </a:moveTo>
                  <a:cubicBezTo>
                    <a:pt x="2" y="2"/>
                    <a:pt x="5" y="2"/>
                    <a:pt x="7" y="2"/>
                  </a:cubicBezTo>
                  <a:cubicBezTo>
                    <a:pt x="15" y="2"/>
                    <a:pt x="23" y="3"/>
                    <a:pt x="30" y="6"/>
                  </a:cubicBezTo>
                  <a:cubicBezTo>
                    <a:pt x="37" y="8"/>
                    <a:pt x="42" y="12"/>
                    <a:pt x="44" y="16"/>
                  </a:cubicBezTo>
                  <a:cubicBezTo>
                    <a:pt x="46" y="15"/>
                    <a:pt x="46" y="15"/>
                    <a:pt x="46" y="15"/>
                  </a:cubicBezTo>
                  <a:cubicBezTo>
                    <a:pt x="44" y="10"/>
                    <a:pt x="38" y="6"/>
                    <a:pt x="31" y="3"/>
                  </a:cubicBezTo>
                  <a:cubicBezTo>
                    <a:pt x="23" y="1"/>
                    <a:pt x="15" y="0"/>
                    <a:pt x="7" y="0"/>
                  </a:cubicBezTo>
                  <a:cubicBezTo>
                    <a:pt x="5" y="0"/>
                    <a:pt x="2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239" name="Freeform 1661"/>
            <p:cNvSpPr>
              <a:spLocks/>
            </p:cNvSpPr>
            <p:nvPr userDrawn="1"/>
          </p:nvSpPr>
          <p:spPr bwMode="auto">
            <a:xfrm>
              <a:off x="371" y="296"/>
              <a:ext cx="98" cy="57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28" y="11"/>
                </a:cxn>
                <a:cxn ang="0">
                  <a:pos x="41" y="19"/>
                </a:cxn>
                <a:cxn ang="0">
                  <a:pos x="47" y="28"/>
                </a:cxn>
                <a:cxn ang="0">
                  <a:pos x="49" y="28"/>
                </a:cxn>
                <a:cxn ang="0">
                  <a:pos x="42" y="17"/>
                </a:cxn>
                <a:cxn ang="0">
                  <a:pos x="0" y="0"/>
                </a:cxn>
                <a:cxn ang="0">
                  <a:pos x="0" y="2"/>
                </a:cxn>
              </a:cxnLst>
              <a:rect l="0" t="0" r="r" b="b"/>
              <a:pathLst>
                <a:path w="49" h="28">
                  <a:moveTo>
                    <a:pt x="0" y="2"/>
                  </a:moveTo>
                  <a:cubicBezTo>
                    <a:pt x="8" y="3"/>
                    <a:pt x="19" y="6"/>
                    <a:pt x="28" y="11"/>
                  </a:cubicBezTo>
                  <a:cubicBezTo>
                    <a:pt x="33" y="13"/>
                    <a:pt x="38" y="16"/>
                    <a:pt x="41" y="19"/>
                  </a:cubicBezTo>
                  <a:cubicBezTo>
                    <a:pt x="44" y="22"/>
                    <a:pt x="46" y="25"/>
                    <a:pt x="47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48" y="24"/>
                    <a:pt x="46" y="21"/>
                    <a:pt x="42" y="17"/>
                  </a:cubicBezTo>
                  <a:cubicBezTo>
                    <a:pt x="32" y="8"/>
                    <a:pt x="12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240" name="Freeform 1662"/>
            <p:cNvSpPr>
              <a:spLocks/>
            </p:cNvSpPr>
            <p:nvPr userDrawn="1"/>
          </p:nvSpPr>
          <p:spPr bwMode="auto">
            <a:xfrm>
              <a:off x="369" y="304"/>
              <a:ext cx="96" cy="81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28" y="17"/>
                </a:cxn>
                <a:cxn ang="0">
                  <a:pos x="40" y="28"/>
                </a:cxn>
                <a:cxn ang="0">
                  <a:pos x="46" y="40"/>
                </a:cxn>
                <a:cxn ang="0">
                  <a:pos x="48" y="40"/>
                </a:cxn>
                <a:cxn ang="0">
                  <a:pos x="42" y="27"/>
                </a:cxn>
                <a:cxn ang="0">
                  <a:pos x="1" y="0"/>
                </a:cxn>
                <a:cxn ang="0">
                  <a:pos x="0" y="2"/>
                </a:cxn>
              </a:cxnLst>
              <a:rect l="0" t="0" r="r" b="b"/>
              <a:pathLst>
                <a:path w="48" h="40">
                  <a:moveTo>
                    <a:pt x="0" y="2"/>
                  </a:moveTo>
                  <a:cubicBezTo>
                    <a:pt x="7" y="4"/>
                    <a:pt x="18" y="10"/>
                    <a:pt x="28" y="17"/>
                  </a:cubicBezTo>
                  <a:cubicBezTo>
                    <a:pt x="33" y="20"/>
                    <a:pt x="37" y="24"/>
                    <a:pt x="40" y="28"/>
                  </a:cubicBezTo>
                  <a:cubicBezTo>
                    <a:pt x="43" y="32"/>
                    <a:pt x="45" y="36"/>
                    <a:pt x="46" y="40"/>
                  </a:cubicBezTo>
                  <a:cubicBezTo>
                    <a:pt x="48" y="40"/>
                    <a:pt x="48" y="40"/>
                    <a:pt x="48" y="40"/>
                  </a:cubicBezTo>
                  <a:cubicBezTo>
                    <a:pt x="48" y="35"/>
                    <a:pt x="45" y="31"/>
                    <a:pt x="42" y="27"/>
                  </a:cubicBezTo>
                  <a:cubicBezTo>
                    <a:pt x="32" y="14"/>
                    <a:pt x="12" y="3"/>
                    <a:pt x="1" y="0"/>
                  </a:cubicBezTo>
                  <a:cubicBezTo>
                    <a:pt x="0" y="2"/>
                    <a:pt x="0" y="2"/>
                    <a:pt x="0" y="2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241" name="Freeform 1663"/>
            <p:cNvSpPr>
              <a:spLocks/>
            </p:cNvSpPr>
            <p:nvPr userDrawn="1"/>
          </p:nvSpPr>
          <p:spPr bwMode="auto">
            <a:xfrm>
              <a:off x="369" y="278"/>
              <a:ext cx="76" cy="12"/>
            </a:xfrm>
            <a:custGeom>
              <a:avLst/>
              <a:gdLst/>
              <a:ahLst/>
              <a:cxnLst>
                <a:cxn ang="0">
                  <a:pos x="1" y="5"/>
                </a:cxn>
                <a:cxn ang="0">
                  <a:pos x="20" y="2"/>
                </a:cxn>
                <a:cxn ang="0">
                  <a:pos x="31" y="3"/>
                </a:cxn>
                <a:cxn ang="0">
                  <a:pos x="36" y="6"/>
                </a:cxn>
                <a:cxn ang="0">
                  <a:pos x="38" y="5"/>
                </a:cxn>
                <a:cxn ang="0">
                  <a:pos x="31" y="1"/>
                </a:cxn>
                <a:cxn ang="0">
                  <a:pos x="20" y="0"/>
                </a:cxn>
                <a:cxn ang="0">
                  <a:pos x="0" y="3"/>
                </a:cxn>
                <a:cxn ang="0">
                  <a:pos x="1" y="5"/>
                </a:cxn>
              </a:cxnLst>
              <a:rect l="0" t="0" r="r" b="b"/>
              <a:pathLst>
                <a:path w="38" h="6">
                  <a:moveTo>
                    <a:pt x="1" y="5"/>
                  </a:moveTo>
                  <a:cubicBezTo>
                    <a:pt x="7" y="3"/>
                    <a:pt x="14" y="2"/>
                    <a:pt x="20" y="2"/>
                  </a:cubicBezTo>
                  <a:cubicBezTo>
                    <a:pt x="24" y="2"/>
                    <a:pt x="28" y="2"/>
                    <a:pt x="31" y="3"/>
                  </a:cubicBezTo>
                  <a:cubicBezTo>
                    <a:pt x="33" y="4"/>
                    <a:pt x="35" y="5"/>
                    <a:pt x="36" y="6"/>
                  </a:cubicBezTo>
                  <a:cubicBezTo>
                    <a:pt x="38" y="5"/>
                    <a:pt x="38" y="5"/>
                    <a:pt x="38" y="5"/>
                  </a:cubicBezTo>
                  <a:cubicBezTo>
                    <a:pt x="37" y="3"/>
                    <a:pt x="34" y="2"/>
                    <a:pt x="31" y="1"/>
                  </a:cubicBezTo>
                  <a:cubicBezTo>
                    <a:pt x="28" y="0"/>
                    <a:pt x="24" y="0"/>
                    <a:pt x="20" y="0"/>
                  </a:cubicBezTo>
                  <a:cubicBezTo>
                    <a:pt x="14" y="0"/>
                    <a:pt x="6" y="1"/>
                    <a:pt x="0" y="3"/>
                  </a:cubicBezTo>
                  <a:cubicBezTo>
                    <a:pt x="1" y="5"/>
                    <a:pt x="1" y="5"/>
                    <a:pt x="1" y="5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242" name="Freeform 1664"/>
            <p:cNvSpPr>
              <a:spLocks/>
            </p:cNvSpPr>
            <p:nvPr userDrawn="1"/>
          </p:nvSpPr>
          <p:spPr bwMode="auto">
            <a:xfrm>
              <a:off x="365" y="264"/>
              <a:ext cx="62" cy="20"/>
            </a:xfrm>
            <a:custGeom>
              <a:avLst/>
              <a:gdLst/>
              <a:ahLst/>
              <a:cxnLst>
                <a:cxn ang="0">
                  <a:pos x="1" y="10"/>
                </a:cxn>
                <a:cxn ang="0">
                  <a:pos x="22" y="3"/>
                </a:cxn>
                <a:cxn ang="0">
                  <a:pos x="29" y="5"/>
                </a:cxn>
                <a:cxn ang="0">
                  <a:pos x="31" y="3"/>
                </a:cxn>
                <a:cxn ang="0">
                  <a:pos x="22" y="0"/>
                </a:cxn>
                <a:cxn ang="0">
                  <a:pos x="0" y="8"/>
                </a:cxn>
                <a:cxn ang="0">
                  <a:pos x="1" y="10"/>
                </a:cxn>
              </a:cxnLst>
              <a:rect l="0" t="0" r="r" b="b"/>
              <a:pathLst>
                <a:path w="31" h="10">
                  <a:moveTo>
                    <a:pt x="1" y="10"/>
                  </a:moveTo>
                  <a:cubicBezTo>
                    <a:pt x="8" y="5"/>
                    <a:pt x="16" y="3"/>
                    <a:pt x="22" y="3"/>
                  </a:cubicBezTo>
                  <a:cubicBezTo>
                    <a:pt x="25" y="3"/>
                    <a:pt x="28" y="3"/>
                    <a:pt x="29" y="5"/>
                  </a:cubicBezTo>
                  <a:cubicBezTo>
                    <a:pt x="31" y="3"/>
                    <a:pt x="31" y="3"/>
                    <a:pt x="31" y="3"/>
                  </a:cubicBezTo>
                  <a:cubicBezTo>
                    <a:pt x="29" y="1"/>
                    <a:pt x="25" y="0"/>
                    <a:pt x="22" y="0"/>
                  </a:cubicBezTo>
                  <a:cubicBezTo>
                    <a:pt x="15" y="0"/>
                    <a:pt x="7" y="3"/>
                    <a:pt x="0" y="8"/>
                  </a:cubicBezTo>
                  <a:cubicBezTo>
                    <a:pt x="1" y="10"/>
                    <a:pt x="1" y="10"/>
                    <a:pt x="1" y="10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243" name="Freeform 1665"/>
            <p:cNvSpPr>
              <a:spLocks/>
            </p:cNvSpPr>
            <p:nvPr userDrawn="1"/>
          </p:nvSpPr>
          <p:spPr bwMode="auto">
            <a:xfrm>
              <a:off x="319" y="258"/>
              <a:ext cx="12" cy="22"/>
            </a:xfrm>
            <a:custGeom>
              <a:avLst/>
              <a:gdLst/>
              <a:ahLst/>
              <a:cxnLst>
                <a:cxn ang="0">
                  <a:pos x="7" y="10"/>
                </a:cxn>
                <a:cxn ang="0">
                  <a:pos x="5" y="5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3" y="6"/>
                </a:cxn>
                <a:cxn ang="0">
                  <a:pos x="5" y="11"/>
                </a:cxn>
                <a:cxn ang="0">
                  <a:pos x="7" y="10"/>
                </a:cxn>
              </a:cxnLst>
              <a:rect l="0" t="0" r="r" b="b"/>
              <a:pathLst>
                <a:path w="7" h="11">
                  <a:moveTo>
                    <a:pt x="7" y="10"/>
                  </a:moveTo>
                  <a:cubicBezTo>
                    <a:pt x="7" y="9"/>
                    <a:pt x="6" y="7"/>
                    <a:pt x="5" y="5"/>
                  </a:cubicBezTo>
                  <a:cubicBezTo>
                    <a:pt x="4" y="3"/>
                    <a:pt x="3" y="1"/>
                    <a:pt x="2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2" y="4"/>
                    <a:pt x="3" y="6"/>
                  </a:cubicBezTo>
                  <a:cubicBezTo>
                    <a:pt x="4" y="8"/>
                    <a:pt x="5" y="10"/>
                    <a:pt x="5" y="11"/>
                  </a:cubicBezTo>
                  <a:cubicBezTo>
                    <a:pt x="7" y="10"/>
                    <a:pt x="7" y="10"/>
                    <a:pt x="7" y="10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244" name="Freeform 1666"/>
            <p:cNvSpPr>
              <a:spLocks/>
            </p:cNvSpPr>
            <p:nvPr userDrawn="1"/>
          </p:nvSpPr>
          <p:spPr bwMode="auto">
            <a:xfrm>
              <a:off x="335" y="254"/>
              <a:ext cx="4" cy="20"/>
            </a:xfrm>
            <a:custGeom>
              <a:avLst/>
              <a:gdLst/>
              <a:ahLst/>
              <a:cxnLst>
                <a:cxn ang="0">
                  <a:pos x="3" y="11"/>
                </a:cxn>
                <a:cxn ang="0">
                  <a:pos x="3" y="2"/>
                </a:cxn>
                <a:cxn ang="0">
                  <a:pos x="3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1" y="11"/>
                </a:cxn>
                <a:cxn ang="0">
                  <a:pos x="3" y="11"/>
                </a:cxn>
              </a:cxnLst>
              <a:rect l="0" t="0" r="r" b="b"/>
              <a:pathLst>
                <a:path w="3" h="11">
                  <a:moveTo>
                    <a:pt x="3" y="11"/>
                  </a:moveTo>
                  <a:cubicBezTo>
                    <a:pt x="3" y="9"/>
                    <a:pt x="3" y="4"/>
                    <a:pt x="3" y="2"/>
                  </a:cubicBezTo>
                  <a:cubicBezTo>
                    <a:pt x="3" y="1"/>
                    <a:pt x="3" y="1"/>
                    <a:pt x="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0" y="4"/>
                    <a:pt x="1" y="9"/>
                    <a:pt x="1" y="11"/>
                  </a:cubicBezTo>
                  <a:cubicBezTo>
                    <a:pt x="3" y="11"/>
                    <a:pt x="3" y="11"/>
                    <a:pt x="3" y="11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245" name="Freeform 1667"/>
            <p:cNvSpPr>
              <a:spLocks/>
            </p:cNvSpPr>
            <p:nvPr userDrawn="1"/>
          </p:nvSpPr>
          <p:spPr bwMode="auto">
            <a:xfrm>
              <a:off x="351" y="250"/>
              <a:ext cx="32" cy="26"/>
            </a:xfrm>
            <a:custGeom>
              <a:avLst/>
              <a:gdLst/>
              <a:ahLst/>
              <a:cxnLst>
                <a:cxn ang="0">
                  <a:pos x="2" y="13"/>
                </a:cxn>
                <a:cxn ang="0">
                  <a:pos x="9" y="4"/>
                </a:cxn>
                <a:cxn ang="0">
                  <a:pos x="14" y="2"/>
                </a:cxn>
                <a:cxn ang="0">
                  <a:pos x="15" y="3"/>
                </a:cxn>
                <a:cxn ang="0">
                  <a:pos x="16" y="0"/>
                </a:cxn>
                <a:cxn ang="0">
                  <a:pos x="14" y="0"/>
                </a:cxn>
                <a:cxn ang="0">
                  <a:pos x="8" y="2"/>
                </a:cxn>
                <a:cxn ang="0">
                  <a:pos x="0" y="12"/>
                </a:cxn>
                <a:cxn ang="0">
                  <a:pos x="2" y="13"/>
                </a:cxn>
              </a:cxnLst>
              <a:rect l="0" t="0" r="r" b="b"/>
              <a:pathLst>
                <a:path w="16" h="13">
                  <a:moveTo>
                    <a:pt x="2" y="13"/>
                  </a:moveTo>
                  <a:cubicBezTo>
                    <a:pt x="5" y="9"/>
                    <a:pt x="7" y="6"/>
                    <a:pt x="9" y="4"/>
                  </a:cubicBezTo>
                  <a:cubicBezTo>
                    <a:pt x="11" y="3"/>
                    <a:pt x="13" y="2"/>
                    <a:pt x="14" y="2"/>
                  </a:cubicBezTo>
                  <a:cubicBezTo>
                    <a:pt x="15" y="2"/>
                    <a:pt x="15" y="2"/>
                    <a:pt x="15" y="3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5" y="0"/>
                    <a:pt x="15" y="0"/>
                    <a:pt x="14" y="0"/>
                  </a:cubicBezTo>
                  <a:cubicBezTo>
                    <a:pt x="12" y="0"/>
                    <a:pt x="10" y="1"/>
                    <a:pt x="8" y="2"/>
                  </a:cubicBezTo>
                  <a:cubicBezTo>
                    <a:pt x="5" y="4"/>
                    <a:pt x="3" y="7"/>
                    <a:pt x="0" y="12"/>
                  </a:cubicBezTo>
                  <a:cubicBezTo>
                    <a:pt x="2" y="13"/>
                    <a:pt x="2" y="13"/>
                    <a:pt x="2" y="13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246" name="Freeform 1668"/>
            <p:cNvSpPr>
              <a:spLocks/>
            </p:cNvSpPr>
            <p:nvPr userDrawn="1"/>
          </p:nvSpPr>
          <p:spPr bwMode="auto">
            <a:xfrm>
              <a:off x="343" y="248"/>
              <a:ext cx="12" cy="28"/>
            </a:xfrm>
            <a:custGeom>
              <a:avLst/>
              <a:gdLst/>
              <a:ahLst/>
              <a:cxnLst>
                <a:cxn ang="0">
                  <a:pos x="3" y="14"/>
                </a:cxn>
                <a:cxn ang="0">
                  <a:pos x="6" y="4"/>
                </a:cxn>
                <a:cxn ang="0">
                  <a:pos x="7" y="3"/>
                </a:cxn>
                <a:cxn ang="0">
                  <a:pos x="7" y="3"/>
                </a:cxn>
                <a:cxn ang="0">
                  <a:pos x="7" y="0"/>
                </a:cxn>
                <a:cxn ang="0">
                  <a:pos x="5" y="1"/>
                </a:cxn>
                <a:cxn ang="0">
                  <a:pos x="3" y="5"/>
                </a:cxn>
                <a:cxn ang="0">
                  <a:pos x="0" y="13"/>
                </a:cxn>
                <a:cxn ang="0">
                  <a:pos x="3" y="14"/>
                </a:cxn>
              </a:cxnLst>
              <a:rect l="0" t="0" r="r" b="b"/>
              <a:pathLst>
                <a:path w="7" h="14">
                  <a:moveTo>
                    <a:pt x="3" y="14"/>
                  </a:moveTo>
                  <a:cubicBezTo>
                    <a:pt x="4" y="8"/>
                    <a:pt x="5" y="6"/>
                    <a:pt x="6" y="4"/>
                  </a:cubicBezTo>
                  <a:cubicBezTo>
                    <a:pt x="6" y="4"/>
                    <a:pt x="6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1"/>
                    <a:pt x="6" y="1"/>
                    <a:pt x="5" y="1"/>
                  </a:cubicBezTo>
                  <a:cubicBezTo>
                    <a:pt x="4" y="2"/>
                    <a:pt x="4" y="3"/>
                    <a:pt x="3" y="5"/>
                  </a:cubicBezTo>
                  <a:cubicBezTo>
                    <a:pt x="2" y="6"/>
                    <a:pt x="1" y="9"/>
                    <a:pt x="0" y="13"/>
                  </a:cubicBezTo>
                  <a:cubicBezTo>
                    <a:pt x="3" y="14"/>
                    <a:pt x="3" y="14"/>
                    <a:pt x="3" y="14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247" name="Freeform 1669"/>
            <p:cNvSpPr>
              <a:spLocks/>
            </p:cNvSpPr>
            <p:nvPr userDrawn="1"/>
          </p:nvSpPr>
          <p:spPr bwMode="auto">
            <a:xfrm>
              <a:off x="319" y="306"/>
              <a:ext cx="16" cy="43"/>
            </a:xfrm>
            <a:custGeom>
              <a:avLst/>
              <a:gdLst/>
              <a:ahLst/>
              <a:cxnLst>
                <a:cxn ang="0">
                  <a:pos x="3" y="1"/>
                </a:cxn>
                <a:cxn ang="0">
                  <a:pos x="4" y="1"/>
                </a:cxn>
                <a:cxn ang="0">
                  <a:pos x="4" y="1"/>
                </a:cxn>
                <a:cxn ang="0">
                  <a:pos x="4" y="2"/>
                </a:cxn>
                <a:cxn ang="0">
                  <a:pos x="5" y="2"/>
                </a:cxn>
                <a:cxn ang="0">
                  <a:pos x="5" y="1"/>
                </a:cxn>
                <a:cxn ang="0">
                  <a:pos x="6" y="5"/>
                </a:cxn>
                <a:cxn ang="0">
                  <a:pos x="6" y="5"/>
                </a:cxn>
                <a:cxn ang="0">
                  <a:pos x="7" y="6"/>
                </a:cxn>
                <a:cxn ang="0">
                  <a:pos x="7" y="6"/>
                </a:cxn>
                <a:cxn ang="0">
                  <a:pos x="8" y="9"/>
                </a:cxn>
                <a:cxn ang="0">
                  <a:pos x="7" y="10"/>
                </a:cxn>
                <a:cxn ang="0">
                  <a:pos x="7" y="10"/>
                </a:cxn>
                <a:cxn ang="0">
                  <a:pos x="7" y="11"/>
                </a:cxn>
                <a:cxn ang="0">
                  <a:pos x="8" y="11"/>
                </a:cxn>
                <a:cxn ang="0">
                  <a:pos x="6" y="13"/>
                </a:cxn>
                <a:cxn ang="0">
                  <a:pos x="6" y="14"/>
                </a:cxn>
                <a:cxn ang="0">
                  <a:pos x="6" y="14"/>
                </a:cxn>
                <a:cxn ang="0">
                  <a:pos x="6" y="15"/>
                </a:cxn>
                <a:cxn ang="0">
                  <a:pos x="6" y="14"/>
                </a:cxn>
                <a:cxn ang="0">
                  <a:pos x="5" y="16"/>
                </a:cxn>
                <a:cxn ang="0">
                  <a:pos x="5" y="16"/>
                </a:cxn>
                <a:cxn ang="0">
                  <a:pos x="4" y="21"/>
                </a:cxn>
                <a:cxn ang="0">
                  <a:pos x="2" y="17"/>
                </a:cxn>
                <a:cxn ang="0">
                  <a:pos x="2" y="17"/>
                </a:cxn>
                <a:cxn ang="0">
                  <a:pos x="2" y="12"/>
                </a:cxn>
                <a:cxn ang="0">
                  <a:pos x="2" y="12"/>
                </a:cxn>
                <a:cxn ang="0">
                  <a:pos x="2" y="12"/>
                </a:cxn>
                <a:cxn ang="0">
                  <a:pos x="1" y="12"/>
                </a:cxn>
                <a:cxn ang="0">
                  <a:pos x="1" y="12"/>
                </a:cxn>
                <a:cxn ang="0">
                  <a:pos x="0" y="8"/>
                </a:cxn>
                <a:cxn ang="0">
                  <a:pos x="2" y="2"/>
                </a:cxn>
                <a:cxn ang="0">
                  <a:pos x="3" y="1"/>
                </a:cxn>
                <a:cxn ang="0">
                  <a:pos x="3" y="1"/>
                </a:cxn>
                <a:cxn ang="0">
                  <a:pos x="3" y="1"/>
                </a:cxn>
              </a:cxnLst>
              <a:rect l="0" t="0" r="r" b="b"/>
              <a:pathLst>
                <a:path w="8" h="21">
                  <a:moveTo>
                    <a:pt x="3" y="1"/>
                  </a:moveTo>
                  <a:cubicBezTo>
                    <a:pt x="3" y="1"/>
                    <a:pt x="3" y="1"/>
                    <a:pt x="4" y="1"/>
                  </a:cubicBezTo>
                  <a:cubicBezTo>
                    <a:pt x="4" y="0"/>
                    <a:pt x="4" y="2"/>
                    <a:pt x="4" y="1"/>
                  </a:cubicBezTo>
                  <a:cubicBezTo>
                    <a:pt x="4" y="1"/>
                    <a:pt x="4" y="2"/>
                    <a:pt x="4" y="2"/>
                  </a:cubicBezTo>
                  <a:cubicBezTo>
                    <a:pt x="4" y="2"/>
                    <a:pt x="5" y="2"/>
                    <a:pt x="5" y="2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6" y="4"/>
                    <a:pt x="6" y="5"/>
                  </a:cubicBezTo>
                  <a:cubicBezTo>
                    <a:pt x="6" y="5"/>
                    <a:pt x="7" y="5"/>
                    <a:pt x="6" y="5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6"/>
                    <a:pt x="6" y="11"/>
                    <a:pt x="8" y="9"/>
                  </a:cubicBezTo>
                  <a:cubicBezTo>
                    <a:pt x="8" y="10"/>
                    <a:pt x="8" y="10"/>
                    <a:pt x="7" y="10"/>
                  </a:cubicBezTo>
                  <a:cubicBezTo>
                    <a:pt x="6" y="10"/>
                    <a:pt x="7" y="10"/>
                    <a:pt x="7" y="10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7" y="10"/>
                    <a:pt x="8" y="10"/>
                    <a:pt x="8" y="11"/>
                  </a:cubicBezTo>
                  <a:cubicBezTo>
                    <a:pt x="7" y="11"/>
                    <a:pt x="8" y="13"/>
                    <a:pt x="6" y="13"/>
                  </a:cubicBezTo>
                  <a:cubicBezTo>
                    <a:pt x="7" y="13"/>
                    <a:pt x="7" y="14"/>
                    <a:pt x="6" y="14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5"/>
                    <a:pt x="5" y="16"/>
                    <a:pt x="5" y="16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5" y="18"/>
                    <a:pt x="5" y="20"/>
                    <a:pt x="4" y="21"/>
                  </a:cubicBezTo>
                  <a:cubicBezTo>
                    <a:pt x="3" y="21"/>
                    <a:pt x="2" y="17"/>
                    <a:pt x="2" y="17"/>
                  </a:cubicBezTo>
                  <a:cubicBezTo>
                    <a:pt x="2" y="17"/>
                    <a:pt x="2" y="17"/>
                    <a:pt x="2" y="17"/>
                  </a:cubicBezTo>
                  <a:cubicBezTo>
                    <a:pt x="1" y="16"/>
                    <a:pt x="1" y="13"/>
                    <a:pt x="2" y="12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1" y="10"/>
                    <a:pt x="1" y="12"/>
                    <a:pt x="1" y="12"/>
                  </a:cubicBezTo>
                  <a:cubicBezTo>
                    <a:pt x="1" y="11"/>
                    <a:pt x="1" y="9"/>
                    <a:pt x="0" y="8"/>
                  </a:cubicBezTo>
                  <a:cubicBezTo>
                    <a:pt x="0" y="10"/>
                    <a:pt x="0" y="0"/>
                    <a:pt x="2" y="2"/>
                  </a:cubicBezTo>
                  <a:cubicBezTo>
                    <a:pt x="2" y="4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248" name="Freeform 1670"/>
            <p:cNvSpPr>
              <a:spLocks/>
            </p:cNvSpPr>
            <p:nvPr userDrawn="1"/>
          </p:nvSpPr>
          <p:spPr bwMode="auto">
            <a:xfrm>
              <a:off x="261" y="339"/>
              <a:ext cx="4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249" name="Freeform 1671"/>
            <p:cNvSpPr>
              <a:spLocks/>
            </p:cNvSpPr>
            <p:nvPr userDrawn="1"/>
          </p:nvSpPr>
          <p:spPr bwMode="auto">
            <a:xfrm>
              <a:off x="261" y="341"/>
              <a:ext cx="4" cy="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250" name="Freeform 1672"/>
            <p:cNvSpPr>
              <a:spLocks/>
            </p:cNvSpPr>
            <p:nvPr userDrawn="1"/>
          </p:nvSpPr>
          <p:spPr bwMode="auto">
            <a:xfrm>
              <a:off x="465" y="359"/>
              <a:ext cx="1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251" name="Freeform 1673"/>
            <p:cNvSpPr>
              <a:spLocks/>
            </p:cNvSpPr>
            <p:nvPr userDrawn="1"/>
          </p:nvSpPr>
          <p:spPr bwMode="auto">
            <a:xfrm>
              <a:off x="457" y="337"/>
              <a:ext cx="10" cy="34"/>
            </a:xfrm>
            <a:custGeom>
              <a:avLst/>
              <a:gdLst/>
              <a:ahLst/>
              <a:cxnLst>
                <a:cxn ang="0">
                  <a:pos x="4" y="2"/>
                </a:cxn>
                <a:cxn ang="0">
                  <a:pos x="3" y="2"/>
                </a:cxn>
                <a:cxn ang="0">
                  <a:pos x="3" y="1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2" y="7"/>
                </a:cxn>
                <a:cxn ang="0">
                  <a:pos x="1" y="6"/>
                </a:cxn>
                <a:cxn ang="0">
                  <a:pos x="0" y="11"/>
                </a:cxn>
                <a:cxn ang="0">
                  <a:pos x="0" y="13"/>
                </a:cxn>
                <a:cxn ang="0">
                  <a:pos x="0" y="13"/>
                </a:cxn>
                <a:cxn ang="0">
                  <a:pos x="0" y="17"/>
                </a:cxn>
                <a:cxn ang="0">
                  <a:pos x="3" y="11"/>
                </a:cxn>
                <a:cxn ang="0">
                  <a:pos x="3" y="12"/>
                </a:cxn>
                <a:cxn ang="0">
                  <a:pos x="4" y="10"/>
                </a:cxn>
                <a:cxn ang="0">
                  <a:pos x="3" y="11"/>
                </a:cxn>
                <a:cxn ang="0">
                  <a:pos x="4" y="11"/>
                </a:cxn>
                <a:cxn ang="0">
                  <a:pos x="4" y="11"/>
                </a:cxn>
                <a:cxn ang="0">
                  <a:pos x="4" y="12"/>
                </a:cxn>
                <a:cxn ang="0">
                  <a:pos x="4" y="12"/>
                </a:cxn>
                <a:cxn ang="0">
                  <a:pos x="4" y="11"/>
                </a:cxn>
                <a:cxn ang="0">
                  <a:pos x="4" y="11"/>
                </a:cxn>
                <a:cxn ang="0">
                  <a:pos x="4" y="11"/>
                </a:cxn>
                <a:cxn ang="0">
                  <a:pos x="4" y="11"/>
                </a:cxn>
                <a:cxn ang="0">
                  <a:pos x="4" y="11"/>
                </a:cxn>
                <a:cxn ang="0">
                  <a:pos x="5" y="8"/>
                </a:cxn>
                <a:cxn ang="0">
                  <a:pos x="4" y="0"/>
                </a:cxn>
                <a:cxn ang="0">
                  <a:pos x="4" y="2"/>
                </a:cxn>
              </a:cxnLst>
              <a:rect l="0" t="0" r="r" b="b"/>
              <a:pathLst>
                <a:path w="5" h="17">
                  <a:moveTo>
                    <a:pt x="4" y="2"/>
                  </a:move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1"/>
                    <a:pt x="3" y="1"/>
                  </a:cubicBezTo>
                  <a:cubicBezTo>
                    <a:pt x="3" y="2"/>
                    <a:pt x="3" y="3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5"/>
                    <a:pt x="2" y="6"/>
                    <a:pt x="2" y="7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8"/>
                    <a:pt x="0" y="10"/>
                    <a:pt x="0" y="11"/>
                  </a:cubicBezTo>
                  <a:cubicBezTo>
                    <a:pt x="0" y="12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4"/>
                    <a:pt x="0" y="15"/>
                    <a:pt x="0" y="17"/>
                  </a:cubicBezTo>
                  <a:cubicBezTo>
                    <a:pt x="1" y="16"/>
                    <a:pt x="2" y="12"/>
                    <a:pt x="3" y="11"/>
                  </a:cubicBezTo>
                  <a:cubicBezTo>
                    <a:pt x="3" y="11"/>
                    <a:pt x="3" y="11"/>
                    <a:pt x="3" y="12"/>
                  </a:cubicBezTo>
                  <a:cubicBezTo>
                    <a:pt x="3" y="11"/>
                    <a:pt x="4" y="10"/>
                    <a:pt x="4" y="10"/>
                  </a:cubicBezTo>
                  <a:cubicBezTo>
                    <a:pt x="4" y="10"/>
                    <a:pt x="4" y="11"/>
                    <a:pt x="3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0"/>
                    <a:pt x="5" y="9"/>
                    <a:pt x="5" y="8"/>
                  </a:cubicBezTo>
                  <a:cubicBezTo>
                    <a:pt x="5" y="5"/>
                    <a:pt x="4" y="2"/>
                    <a:pt x="4" y="0"/>
                  </a:cubicBezTo>
                  <a:cubicBezTo>
                    <a:pt x="4" y="0"/>
                    <a:pt x="4" y="1"/>
                    <a:pt x="4" y="2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252" name="Freeform 1674"/>
            <p:cNvSpPr>
              <a:spLocks/>
            </p:cNvSpPr>
            <p:nvPr userDrawn="1"/>
          </p:nvSpPr>
          <p:spPr bwMode="auto">
            <a:xfrm>
              <a:off x="465" y="359"/>
              <a:ext cx="1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253" name="Freeform 1675"/>
            <p:cNvSpPr>
              <a:spLocks/>
            </p:cNvSpPr>
            <p:nvPr userDrawn="1"/>
          </p:nvSpPr>
          <p:spPr bwMode="auto">
            <a:xfrm>
              <a:off x="459" y="328"/>
              <a:ext cx="6" cy="6"/>
            </a:xfrm>
            <a:custGeom>
              <a:avLst/>
              <a:gdLst/>
              <a:ahLst/>
              <a:cxnLst>
                <a:cxn ang="0">
                  <a:pos x="1" y="2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3"/>
                </a:cxn>
                <a:cxn ang="0">
                  <a:pos x="2" y="3"/>
                </a:cxn>
                <a:cxn ang="0">
                  <a:pos x="2" y="2"/>
                </a:cxn>
                <a:cxn ang="0">
                  <a:pos x="3" y="3"/>
                </a:cxn>
                <a:cxn ang="0">
                  <a:pos x="3" y="2"/>
                </a:cxn>
                <a:cxn ang="0">
                  <a:pos x="2" y="0"/>
                </a:cxn>
                <a:cxn ang="0">
                  <a:pos x="1" y="2"/>
                </a:cxn>
              </a:cxnLst>
              <a:rect l="0" t="0" r="r" b="b"/>
              <a:pathLst>
                <a:path w="3" h="3">
                  <a:moveTo>
                    <a:pt x="1" y="2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2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2" y="2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2" y="1"/>
                    <a:pt x="2" y="1"/>
                    <a:pt x="2" y="0"/>
                  </a:cubicBezTo>
                  <a:cubicBezTo>
                    <a:pt x="2" y="0"/>
                    <a:pt x="1" y="1"/>
                    <a:pt x="1" y="2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254" name="Freeform 1676"/>
            <p:cNvSpPr>
              <a:spLocks/>
            </p:cNvSpPr>
            <p:nvPr userDrawn="1"/>
          </p:nvSpPr>
          <p:spPr bwMode="auto">
            <a:xfrm>
              <a:off x="459" y="328"/>
              <a:ext cx="6" cy="6"/>
            </a:xfrm>
            <a:custGeom>
              <a:avLst/>
              <a:gdLst/>
              <a:ahLst/>
              <a:cxnLst>
                <a:cxn ang="0">
                  <a:pos x="1" y="2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3"/>
                </a:cxn>
                <a:cxn ang="0">
                  <a:pos x="1" y="3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3" y="2"/>
                </a:cxn>
                <a:cxn ang="0">
                  <a:pos x="2" y="3"/>
                </a:cxn>
                <a:cxn ang="0">
                  <a:pos x="3" y="3"/>
                </a:cxn>
                <a:cxn ang="0">
                  <a:pos x="3" y="2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3" y="2"/>
                </a:cxn>
                <a:cxn ang="0">
                  <a:pos x="2" y="2"/>
                </a:cxn>
                <a:cxn ang="0">
                  <a:pos x="3" y="2"/>
                </a:cxn>
                <a:cxn ang="0">
                  <a:pos x="2" y="2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2" y="2"/>
                </a:cxn>
                <a:cxn ang="0">
                  <a:pos x="1" y="3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1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0" y="2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2"/>
                </a:cxn>
                <a:cxn ang="0">
                  <a:pos x="1" y="2"/>
                </a:cxn>
              </a:cxnLst>
              <a:rect l="0" t="0" r="r" b="b"/>
              <a:pathLst>
                <a:path w="3" h="3"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2" y="2"/>
                    <a:pt x="2" y="2"/>
                  </a:cubicBezTo>
                  <a:cubicBezTo>
                    <a:pt x="2" y="2"/>
                    <a:pt x="2" y="2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1"/>
                    <a:pt x="3" y="1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1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1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2" y="1"/>
                    <a:pt x="2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2"/>
                    <a:pt x="1" y="2"/>
                    <a:pt x="1" y="2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255" name="Freeform 1677"/>
            <p:cNvSpPr>
              <a:spLocks/>
            </p:cNvSpPr>
            <p:nvPr userDrawn="1"/>
          </p:nvSpPr>
          <p:spPr bwMode="auto">
            <a:xfrm>
              <a:off x="295" y="304"/>
              <a:ext cx="1" cy="2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h="2">
                  <a:moveTo>
                    <a:pt x="0" y="2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256" name="Freeform 1678"/>
            <p:cNvSpPr>
              <a:spLocks noEditPoints="1"/>
            </p:cNvSpPr>
            <p:nvPr userDrawn="1"/>
          </p:nvSpPr>
          <p:spPr bwMode="auto">
            <a:xfrm>
              <a:off x="259" y="296"/>
              <a:ext cx="60" cy="105"/>
            </a:xfrm>
            <a:custGeom>
              <a:avLst/>
              <a:gdLst/>
              <a:ahLst/>
              <a:cxnLst>
                <a:cxn ang="0">
                  <a:pos x="30" y="26"/>
                </a:cxn>
                <a:cxn ang="0">
                  <a:pos x="28" y="25"/>
                </a:cxn>
                <a:cxn ang="0">
                  <a:pos x="28" y="22"/>
                </a:cxn>
                <a:cxn ang="0">
                  <a:pos x="27" y="20"/>
                </a:cxn>
                <a:cxn ang="0">
                  <a:pos x="24" y="19"/>
                </a:cxn>
                <a:cxn ang="0">
                  <a:pos x="20" y="16"/>
                </a:cxn>
                <a:cxn ang="0">
                  <a:pos x="20" y="20"/>
                </a:cxn>
                <a:cxn ang="0">
                  <a:pos x="16" y="22"/>
                </a:cxn>
                <a:cxn ang="0">
                  <a:pos x="16" y="15"/>
                </a:cxn>
                <a:cxn ang="0">
                  <a:pos x="18" y="14"/>
                </a:cxn>
                <a:cxn ang="0">
                  <a:pos x="20" y="14"/>
                </a:cxn>
                <a:cxn ang="0">
                  <a:pos x="23" y="15"/>
                </a:cxn>
                <a:cxn ang="0">
                  <a:pos x="25" y="11"/>
                </a:cxn>
                <a:cxn ang="0">
                  <a:pos x="23" y="8"/>
                </a:cxn>
                <a:cxn ang="0">
                  <a:pos x="19" y="6"/>
                </a:cxn>
                <a:cxn ang="0">
                  <a:pos x="21" y="2"/>
                </a:cxn>
                <a:cxn ang="0">
                  <a:pos x="18" y="1"/>
                </a:cxn>
                <a:cxn ang="0">
                  <a:pos x="17" y="8"/>
                </a:cxn>
                <a:cxn ang="0">
                  <a:pos x="16" y="8"/>
                </a:cxn>
                <a:cxn ang="0">
                  <a:pos x="14" y="8"/>
                </a:cxn>
                <a:cxn ang="0">
                  <a:pos x="13" y="5"/>
                </a:cxn>
                <a:cxn ang="0">
                  <a:pos x="11" y="6"/>
                </a:cxn>
                <a:cxn ang="0">
                  <a:pos x="10" y="9"/>
                </a:cxn>
                <a:cxn ang="0">
                  <a:pos x="12" y="10"/>
                </a:cxn>
                <a:cxn ang="0">
                  <a:pos x="9" y="8"/>
                </a:cxn>
                <a:cxn ang="0">
                  <a:pos x="7" y="7"/>
                </a:cxn>
                <a:cxn ang="0">
                  <a:pos x="1" y="21"/>
                </a:cxn>
                <a:cxn ang="0">
                  <a:pos x="1" y="22"/>
                </a:cxn>
                <a:cxn ang="0">
                  <a:pos x="1" y="27"/>
                </a:cxn>
                <a:cxn ang="0">
                  <a:pos x="1" y="36"/>
                </a:cxn>
                <a:cxn ang="0">
                  <a:pos x="2" y="40"/>
                </a:cxn>
                <a:cxn ang="0">
                  <a:pos x="4" y="42"/>
                </a:cxn>
                <a:cxn ang="0">
                  <a:pos x="3" y="38"/>
                </a:cxn>
                <a:cxn ang="0">
                  <a:pos x="6" y="44"/>
                </a:cxn>
                <a:cxn ang="0">
                  <a:pos x="16" y="49"/>
                </a:cxn>
                <a:cxn ang="0">
                  <a:pos x="18" y="51"/>
                </a:cxn>
                <a:cxn ang="0">
                  <a:pos x="20" y="51"/>
                </a:cxn>
                <a:cxn ang="0">
                  <a:pos x="19" y="50"/>
                </a:cxn>
                <a:cxn ang="0">
                  <a:pos x="14" y="46"/>
                </a:cxn>
                <a:cxn ang="0">
                  <a:pos x="12" y="46"/>
                </a:cxn>
                <a:cxn ang="0">
                  <a:pos x="10" y="40"/>
                </a:cxn>
                <a:cxn ang="0">
                  <a:pos x="13" y="40"/>
                </a:cxn>
                <a:cxn ang="0">
                  <a:pos x="14" y="39"/>
                </a:cxn>
                <a:cxn ang="0">
                  <a:pos x="16" y="41"/>
                </a:cxn>
                <a:cxn ang="0">
                  <a:pos x="19" y="36"/>
                </a:cxn>
                <a:cxn ang="0">
                  <a:pos x="19" y="35"/>
                </a:cxn>
                <a:cxn ang="0">
                  <a:pos x="19" y="35"/>
                </a:cxn>
                <a:cxn ang="0">
                  <a:pos x="20" y="33"/>
                </a:cxn>
                <a:cxn ang="0">
                  <a:pos x="22" y="32"/>
                </a:cxn>
                <a:cxn ang="0">
                  <a:pos x="22" y="31"/>
                </a:cxn>
                <a:cxn ang="0">
                  <a:pos x="25" y="29"/>
                </a:cxn>
                <a:cxn ang="0">
                  <a:pos x="27" y="28"/>
                </a:cxn>
                <a:cxn ang="0">
                  <a:pos x="24" y="27"/>
                </a:cxn>
                <a:cxn ang="0">
                  <a:pos x="28" y="24"/>
                </a:cxn>
                <a:cxn ang="0">
                  <a:pos x="29" y="28"/>
                </a:cxn>
                <a:cxn ang="0">
                  <a:pos x="30" y="28"/>
                </a:cxn>
                <a:cxn ang="0">
                  <a:pos x="21" y="9"/>
                </a:cxn>
                <a:cxn ang="0">
                  <a:pos x="19" y="13"/>
                </a:cxn>
                <a:cxn ang="0">
                  <a:pos x="20" y="10"/>
                </a:cxn>
                <a:cxn ang="0">
                  <a:pos x="18" y="11"/>
                </a:cxn>
              </a:cxnLst>
              <a:rect l="0" t="0" r="r" b="b"/>
              <a:pathLst>
                <a:path w="30" h="52">
                  <a:moveTo>
                    <a:pt x="30" y="27"/>
                  </a:moveTo>
                  <a:cubicBezTo>
                    <a:pt x="30" y="27"/>
                    <a:pt x="30" y="27"/>
                    <a:pt x="30" y="27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30" y="26"/>
                    <a:pt x="30" y="26"/>
                    <a:pt x="30" y="26"/>
                  </a:cubicBezTo>
                  <a:cubicBezTo>
                    <a:pt x="30" y="26"/>
                    <a:pt x="30" y="26"/>
                    <a:pt x="30" y="26"/>
                  </a:cubicBezTo>
                  <a:cubicBezTo>
                    <a:pt x="30" y="26"/>
                    <a:pt x="30" y="26"/>
                    <a:pt x="30" y="26"/>
                  </a:cubicBezTo>
                  <a:cubicBezTo>
                    <a:pt x="30" y="26"/>
                    <a:pt x="30" y="26"/>
                    <a:pt x="30" y="26"/>
                  </a:cubicBezTo>
                  <a:cubicBezTo>
                    <a:pt x="29" y="26"/>
                    <a:pt x="29" y="26"/>
                    <a:pt x="29" y="26"/>
                  </a:cubicBezTo>
                  <a:cubicBezTo>
                    <a:pt x="29" y="26"/>
                    <a:pt x="29" y="26"/>
                    <a:pt x="29" y="26"/>
                  </a:cubicBezTo>
                  <a:cubicBezTo>
                    <a:pt x="29" y="25"/>
                    <a:pt x="29" y="25"/>
                    <a:pt x="29" y="25"/>
                  </a:cubicBezTo>
                  <a:cubicBezTo>
                    <a:pt x="28" y="25"/>
                    <a:pt x="28" y="25"/>
                    <a:pt x="28" y="25"/>
                  </a:cubicBezTo>
                  <a:cubicBezTo>
                    <a:pt x="28" y="26"/>
                    <a:pt x="28" y="26"/>
                    <a:pt x="28" y="26"/>
                  </a:cubicBezTo>
                  <a:cubicBezTo>
                    <a:pt x="28" y="25"/>
                    <a:pt x="28" y="25"/>
                    <a:pt x="28" y="25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30" y="24"/>
                    <a:pt x="30" y="24"/>
                    <a:pt x="30" y="24"/>
                  </a:cubicBezTo>
                  <a:cubicBezTo>
                    <a:pt x="29" y="23"/>
                    <a:pt x="29" y="23"/>
                    <a:pt x="29" y="23"/>
                  </a:cubicBezTo>
                  <a:cubicBezTo>
                    <a:pt x="29" y="22"/>
                    <a:pt x="29" y="22"/>
                    <a:pt x="29" y="22"/>
                  </a:cubicBezTo>
                  <a:cubicBezTo>
                    <a:pt x="29" y="22"/>
                    <a:pt x="29" y="22"/>
                    <a:pt x="29" y="22"/>
                  </a:cubicBezTo>
                  <a:cubicBezTo>
                    <a:pt x="29" y="22"/>
                    <a:pt x="29" y="22"/>
                    <a:pt x="29" y="22"/>
                  </a:cubicBezTo>
                  <a:cubicBezTo>
                    <a:pt x="28" y="22"/>
                    <a:pt x="28" y="22"/>
                    <a:pt x="28" y="22"/>
                  </a:cubicBezTo>
                  <a:cubicBezTo>
                    <a:pt x="29" y="22"/>
                    <a:pt x="29" y="22"/>
                    <a:pt x="29" y="22"/>
                  </a:cubicBezTo>
                  <a:cubicBezTo>
                    <a:pt x="28" y="22"/>
                    <a:pt x="28" y="22"/>
                    <a:pt x="28" y="22"/>
                  </a:cubicBezTo>
                  <a:cubicBezTo>
                    <a:pt x="28" y="21"/>
                    <a:pt x="28" y="21"/>
                    <a:pt x="28" y="21"/>
                  </a:cubicBezTo>
                  <a:cubicBezTo>
                    <a:pt x="27" y="21"/>
                    <a:pt x="27" y="21"/>
                    <a:pt x="27" y="21"/>
                  </a:cubicBezTo>
                  <a:cubicBezTo>
                    <a:pt x="27" y="21"/>
                    <a:pt x="27" y="21"/>
                    <a:pt x="27" y="21"/>
                  </a:cubicBezTo>
                  <a:cubicBezTo>
                    <a:pt x="27" y="21"/>
                    <a:pt x="27" y="21"/>
                    <a:pt x="27" y="21"/>
                  </a:cubicBezTo>
                  <a:cubicBezTo>
                    <a:pt x="27" y="20"/>
                    <a:pt x="27" y="20"/>
                    <a:pt x="27" y="20"/>
                  </a:cubicBezTo>
                  <a:cubicBezTo>
                    <a:pt x="27" y="20"/>
                    <a:pt x="27" y="20"/>
                    <a:pt x="27" y="20"/>
                  </a:cubicBezTo>
                  <a:cubicBezTo>
                    <a:pt x="27" y="19"/>
                    <a:pt x="27" y="19"/>
                    <a:pt x="27" y="19"/>
                  </a:cubicBezTo>
                  <a:cubicBezTo>
                    <a:pt x="26" y="19"/>
                    <a:pt x="26" y="18"/>
                    <a:pt x="26" y="17"/>
                  </a:cubicBezTo>
                  <a:cubicBezTo>
                    <a:pt x="25" y="18"/>
                    <a:pt x="25" y="18"/>
                    <a:pt x="25" y="18"/>
                  </a:cubicBezTo>
                  <a:cubicBezTo>
                    <a:pt x="25" y="18"/>
                    <a:pt x="25" y="18"/>
                    <a:pt x="25" y="18"/>
                  </a:cubicBezTo>
                  <a:cubicBezTo>
                    <a:pt x="25" y="18"/>
                    <a:pt x="25" y="19"/>
                    <a:pt x="24" y="19"/>
                  </a:cubicBezTo>
                  <a:cubicBezTo>
                    <a:pt x="24" y="19"/>
                    <a:pt x="24" y="19"/>
                    <a:pt x="24" y="19"/>
                  </a:cubicBezTo>
                  <a:cubicBezTo>
                    <a:pt x="23" y="19"/>
                    <a:pt x="23" y="19"/>
                    <a:pt x="23" y="19"/>
                  </a:cubicBezTo>
                  <a:cubicBezTo>
                    <a:pt x="23" y="18"/>
                    <a:pt x="23" y="17"/>
                    <a:pt x="24" y="17"/>
                  </a:cubicBezTo>
                  <a:cubicBezTo>
                    <a:pt x="23" y="17"/>
                    <a:pt x="23" y="17"/>
                    <a:pt x="23" y="17"/>
                  </a:cubicBezTo>
                  <a:cubicBezTo>
                    <a:pt x="23" y="16"/>
                    <a:pt x="23" y="16"/>
                    <a:pt x="23" y="16"/>
                  </a:cubicBezTo>
                  <a:cubicBezTo>
                    <a:pt x="22" y="16"/>
                    <a:pt x="22" y="16"/>
                    <a:pt x="22" y="16"/>
                  </a:cubicBezTo>
                  <a:cubicBezTo>
                    <a:pt x="21" y="16"/>
                    <a:pt x="21" y="16"/>
                    <a:pt x="20" y="16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0" y="17"/>
                    <a:pt x="20" y="17"/>
                    <a:pt x="20" y="17"/>
                  </a:cubicBezTo>
                  <a:cubicBezTo>
                    <a:pt x="20" y="18"/>
                    <a:pt x="20" y="18"/>
                    <a:pt x="20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20" y="20"/>
                    <a:pt x="20" y="20"/>
                    <a:pt x="20" y="20"/>
                  </a:cubicBezTo>
                  <a:cubicBezTo>
                    <a:pt x="20" y="21"/>
                    <a:pt x="20" y="22"/>
                    <a:pt x="18" y="23"/>
                  </a:cubicBezTo>
                  <a:cubicBezTo>
                    <a:pt x="19" y="23"/>
                    <a:pt x="19" y="24"/>
                    <a:pt x="19" y="25"/>
                  </a:cubicBezTo>
                  <a:cubicBezTo>
                    <a:pt x="18" y="25"/>
                    <a:pt x="18" y="25"/>
                    <a:pt x="18" y="25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5"/>
                    <a:pt x="17" y="25"/>
                    <a:pt x="17" y="24"/>
                  </a:cubicBezTo>
                  <a:cubicBezTo>
                    <a:pt x="17" y="24"/>
                    <a:pt x="17" y="23"/>
                    <a:pt x="17" y="22"/>
                  </a:cubicBezTo>
                  <a:cubicBezTo>
                    <a:pt x="17" y="22"/>
                    <a:pt x="17" y="22"/>
                    <a:pt x="16" y="22"/>
                  </a:cubicBezTo>
                  <a:cubicBezTo>
                    <a:pt x="15" y="22"/>
                    <a:pt x="15" y="21"/>
                    <a:pt x="14" y="21"/>
                  </a:cubicBezTo>
                  <a:cubicBezTo>
                    <a:pt x="14" y="21"/>
                    <a:pt x="14" y="21"/>
                    <a:pt x="14" y="21"/>
                  </a:cubicBezTo>
                  <a:cubicBezTo>
                    <a:pt x="14" y="21"/>
                    <a:pt x="14" y="20"/>
                    <a:pt x="14" y="19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18"/>
                    <a:pt x="14" y="17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6" y="15"/>
                    <a:pt x="16" y="15"/>
                    <a:pt x="16" y="14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7" y="14"/>
                    <a:pt x="18" y="13"/>
                    <a:pt x="18" y="12"/>
                  </a:cubicBezTo>
                  <a:cubicBezTo>
                    <a:pt x="18" y="13"/>
                    <a:pt x="18" y="13"/>
                    <a:pt x="18" y="14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8" y="14"/>
                    <a:pt x="18" y="14"/>
                    <a:pt x="18" y="14"/>
                  </a:cubicBezTo>
                  <a:cubicBezTo>
                    <a:pt x="18" y="14"/>
                    <a:pt x="18" y="14"/>
                    <a:pt x="18" y="14"/>
                  </a:cubicBezTo>
                  <a:cubicBezTo>
                    <a:pt x="18" y="14"/>
                    <a:pt x="18" y="14"/>
                    <a:pt x="18" y="14"/>
                  </a:cubicBezTo>
                  <a:cubicBezTo>
                    <a:pt x="19" y="14"/>
                    <a:pt x="19" y="14"/>
                    <a:pt x="19" y="14"/>
                  </a:cubicBezTo>
                  <a:cubicBezTo>
                    <a:pt x="19" y="14"/>
                    <a:pt x="19" y="14"/>
                    <a:pt x="19" y="14"/>
                  </a:cubicBezTo>
                  <a:cubicBezTo>
                    <a:pt x="19" y="14"/>
                    <a:pt x="19" y="14"/>
                    <a:pt x="19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20" y="14"/>
                    <a:pt x="21" y="14"/>
                    <a:pt x="21" y="14"/>
                  </a:cubicBezTo>
                  <a:cubicBezTo>
                    <a:pt x="21" y="15"/>
                    <a:pt x="21" y="15"/>
                    <a:pt x="21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15"/>
                    <a:pt x="22" y="16"/>
                    <a:pt x="23" y="16"/>
                  </a:cubicBezTo>
                  <a:cubicBezTo>
                    <a:pt x="23" y="15"/>
                    <a:pt x="23" y="15"/>
                    <a:pt x="23" y="15"/>
                  </a:cubicBezTo>
                  <a:cubicBezTo>
                    <a:pt x="22" y="15"/>
                    <a:pt x="22" y="14"/>
                    <a:pt x="22" y="14"/>
                  </a:cubicBezTo>
                  <a:cubicBezTo>
                    <a:pt x="22" y="14"/>
                    <a:pt x="23" y="15"/>
                    <a:pt x="23" y="15"/>
                  </a:cubicBezTo>
                  <a:cubicBezTo>
                    <a:pt x="24" y="14"/>
                    <a:pt x="24" y="14"/>
                    <a:pt x="24" y="14"/>
                  </a:cubicBezTo>
                  <a:cubicBezTo>
                    <a:pt x="23" y="13"/>
                    <a:pt x="23" y="12"/>
                    <a:pt x="23" y="11"/>
                  </a:cubicBezTo>
                  <a:cubicBezTo>
                    <a:pt x="23" y="12"/>
                    <a:pt x="23" y="12"/>
                    <a:pt x="24" y="12"/>
                  </a:cubicBezTo>
                  <a:cubicBezTo>
                    <a:pt x="24" y="13"/>
                    <a:pt x="24" y="13"/>
                    <a:pt x="24" y="13"/>
                  </a:cubicBezTo>
                  <a:cubicBezTo>
                    <a:pt x="24" y="12"/>
                    <a:pt x="24" y="12"/>
                    <a:pt x="24" y="12"/>
                  </a:cubicBezTo>
                  <a:cubicBezTo>
                    <a:pt x="25" y="12"/>
                    <a:pt x="25" y="12"/>
                    <a:pt x="25" y="12"/>
                  </a:cubicBezTo>
                  <a:cubicBezTo>
                    <a:pt x="25" y="11"/>
                    <a:pt x="25" y="11"/>
                    <a:pt x="25" y="11"/>
                  </a:cubicBezTo>
                  <a:cubicBezTo>
                    <a:pt x="25" y="11"/>
                    <a:pt x="24" y="10"/>
                    <a:pt x="24" y="10"/>
                  </a:cubicBezTo>
                  <a:cubicBezTo>
                    <a:pt x="23" y="10"/>
                    <a:pt x="23" y="10"/>
                    <a:pt x="23" y="10"/>
                  </a:cubicBezTo>
                  <a:cubicBezTo>
                    <a:pt x="23" y="9"/>
                    <a:pt x="23" y="9"/>
                    <a:pt x="23" y="9"/>
                  </a:cubicBezTo>
                  <a:cubicBezTo>
                    <a:pt x="23" y="9"/>
                    <a:pt x="23" y="9"/>
                    <a:pt x="23" y="9"/>
                  </a:cubicBezTo>
                  <a:cubicBezTo>
                    <a:pt x="23" y="9"/>
                    <a:pt x="23" y="9"/>
                    <a:pt x="23" y="9"/>
                  </a:cubicBezTo>
                  <a:cubicBezTo>
                    <a:pt x="23" y="8"/>
                    <a:pt x="23" y="8"/>
                    <a:pt x="23" y="8"/>
                  </a:cubicBezTo>
                  <a:cubicBezTo>
                    <a:pt x="23" y="8"/>
                    <a:pt x="23" y="8"/>
                    <a:pt x="23" y="8"/>
                  </a:cubicBezTo>
                  <a:cubicBezTo>
                    <a:pt x="23" y="7"/>
                    <a:pt x="23" y="6"/>
                    <a:pt x="22" y="6"/>
                  </a:cubicBezTo>
                  <a:cubicBezTo>
                    <a:pt x="22" y="5"/>
                    <a:pt x="22" y="5"/>
                    <a:pt x="22" y="5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1" y="5"/>
                    <a:pt x="20" y="6"/>
                    <a:pt x="20" y="6"/>
                  </a:cubicBezTo>
                  <a:cubicBezTo>
                    <a:pt x="20" y="5"/>
                    <a:pt x="20" y="4"/>
                    <a:pt x="20" y="4"/>
                  </a:cubicBezTo>
                  <a:cubicBezTo>
                    <a:pt x="19" y="4"/>
                    <a:pt x="19" y="5"/>
                    <a:pt x="19" y="6"/>
                  </a:cubicBezTo>
                  <a:cubicBezTo>
                    <a:pt x="18" y="5"/>
                    <a:pt x="19" y="4"/>
                    <a:pt x="20" y="4"/>
                  </a:cubicBezTo>
                  <a:cubicBezTo>
                    <a:pt x="19" y="4"/>
                    <a:pt x="19" y="4"/>
                    <a:pt x="19" y="4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21" y="3"/>
                    <a:pt x="21" y="2"/>
                    <a:pt x="21" y="2"/>
                  </a:cubicBezTo>
                  <a:cubicBezTo>
                    <a:pt x="21" y="1"/>
                    <a:pt x="20" y="1"/>
                    <a:pt x="20" y="2"/>
                  </a:cubicBezTo>
                  <a:cubicBezTo>
                    <a:pt x="19" y="1"/>
                    <a:pt x="19" y="1"/>
                    <a:pt x="19" y="1"/>
                  </a:cubicBezTo>
                  <a:cubicBezTo>
                    <a:pt x="19" y="1"/>
                    <a:pt x="19" y="1"/>
                    <a:pt x="19" y="1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8" y="1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9" y="1"/>
                    <a:pt x="18" y="2"/>
                    <a:pt x="18" y="3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18" y="3"/>
                    <a:pt x="18" y="4"/>
                    <a:pt x="17" y="5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6" y="7"/>
                    <a:pt x="16" y="8"/>
                    <a:pt x="17" y="8"/>
                  </a:cubicBezTo>
                  <a:cubicBezTo>
                    <a:pt x="16" y="9"/>
                    <a:pt x="16" y="10"/>
                    <a:pt x="16" y="10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5" y="11"/>
                    <a:pt x="15" y="11"/>
                    <a:pt x="15" y="11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6" y="9"/>
                    <a:pt x="16" y="8"/>
                    <a:pt x="16" y="8"/>
                  </a:cubicBezTo>
                  <a:cubicBezTo>
                    <a:pt x="15" y="8"/>
                    <a:pt x="15" y="9"/>
                    <a:pt x="15" y="9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5" y="10"/>
                    <a:pt x="15" y="10"/>
                    <a:pt x="14" y="10"/>
                  </a:cubicBezTo>
                  <a:cubicBezTo>
                    <a:pt x="14" y="11"/>
                    <a:pt x="13" y="10"/>
                    <a:pt x="13" y="9"/>
                  </a:cubicBezTo>
                  <a:cubicBezTo>
                    <a:pt x="13" y="9"/>
                    <a:pt x="13" y="9"/>
                    <a:pt x="13" y="9"/>
                  </a:cubicBezTo>
                  <a:cubicBezTo>
                    <a:pt x="13" y="9"/>
                    <a:pt x="13" y="9"/>
                    <a:pt x="13" y="9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4" y="8"/>
                    <a:pt x="13" y="7"/>
                    <a:pt x="13" y="7"/>
                  </a:cubicBezTo>
                  <a:cubicBezTo>
                    <a:pt x="14" y="6"/>
                    <a:pt x="14" y="5"/>
                    <a:pt x="15" y="4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4" y="4"/>
                    <a:pt x="14" y="5"/>
                    <a:pt x="13" y="5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2" y="5"/>
                    <a:pt x="11" y="5"/>
                    <a:pt x="11" y="6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1" y="9"/>
                    <a:pt x="12" y="9"/>
                    <a:pt x="12" y="9"/>
                  </a:cubicBezTo>
                  <a:cubicBezTo>
                    <a:pt x="13" y="9"/>
                    <a:pt x="13" y="9"/>
                    <a:pt x="13" y="9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0" y="9"/>
                    <a:pt x="10" y="9"/>
                    <a:pt x="9" y="7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8" y="7"/>
                    <a:pt x="8" y="7"/>
                    <a:pt x="9" y="6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7"/>
                    <a:pt x="7" y="7"/>
                    <a:pt x="7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8"/>
                    <a:pt x="6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3" y="11"/>
                    <a:pt x="2" y="16"/>
                    <a:pt x="1" y="21"/>
                  </a:cubicBezTo>
                  <a:cubicBezTo>
                    <a:pt x="1" y="21"/>
                    <a:pt x="1" y="21"/>
                    <a:pt x="1" y="21"/>
                  </a:cubicBezTo>
                  <a:cubicBezTo>
                    <a:pt x="1" y="21"/>
                    <a:pt x="1" y="21"/>
                    <a:pt x="1" y="21"/>
                  </a:cubicBezTo>
                  <a:cubicBezTo>
                    <a:pt x="1" y="21"/>
                    <a:pt x="1" y="21"/>
                    <a:pt x="1" y="21"/>
                  </a:cubicBezTo>
                  <a:cubicBezTo>
                    <a:pt x="1" y="22"/>
                    <a:pt x="1" y="22"/>
                    <a:pt x="1" y="22"/>
                  </a:cubicBezTo>
                  <a:cubicBezTo>
                    <a:pt x="1" y="22"/>
                    <a:pt x="1" y="22"/>
                    <a:pt x="1" y="22"/>
                  </a:cubicBezTo>
                  <a:cubicBezTo>
                    <a:pt x="1" y="22"/>
                    <a:pt x="1" y="22"/>
                    <a:pt x="1" y="22"/>
                  </a:cubicBezTo>
                  <a:cubicBezTo>
                    <a:pt x="1" y="22"/>
                    <a:pt x="1" y="22"/>
                    <a:pt x="1" y="22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1" y="24"/>
                    <a:pt x="1" y="25"/>
                    <a:pt x="1" y="26"/>
                  </a:cubicBezTo>
                  <a:cubicBezTo>
                    <a:pt x="2" y="26"/>
                    <a:pt x="2" y="26"/>
                    <a:pt x="2" y="26"/>
                  </a:cubicBezTo>
                  <a:cubicBezTo>
                    <a:pt x="2" y="27"/>
                    <a:pt x="2" y="27"/>
                    <a:pt x="1" y="28"/>
                  </a:cubicBezTo>
                  <a:cubicBezTo>
                    <a:pt x="1" y="28"/>
                    <a:pt x="1" y="28"/>
                    <a:pt x="1" y="28"/>
                  </a:cubicBezTo>
                  <a:cubicBezTo>
                    <a:pt x="1" y="28"/>
                    <a:pt x="1" y="28"/>
                    <a:pt x="1" y="28"/>
                  </a:cubicBezTo>
                  <a:cubicBezTo>
                    <a:pt x="1" y="27"/>
                    <a:pt x="1" y="27"/>
                    <a:pt x="1" y="27"/>
                  </a:cubicBezTo>
                  <a:cubicBezTo>
                    <a:pt x="1" y="27"/>
                    <a:pt x="1" y="27"/>
                    <a:pt x="1" y="27"/>
                  </a:cubicBezTo>
                  <a:cubicBezTo>
                    <a:pt x="1" y="27"/>
                    <a:pt x="1" y="27"/>
                    <a:pt x="1" y="27"/>
                  </a:cubicBezTo>
                  <a:cubicBezTo>
                    <a:pt x="1" y="28"/>
                    <a:pt x="1" y="28"/>
                    <a:pt x="1" y="29"/>
                  </a:cubicBezTo>
                  <a:cubicBezTo>
                    <a:pt x="1" y="29"/>
                    <a:pt x="1" y="29"/>
                    <a:pt x="1" y="29"/>
                  </a:cubicBezTo>
                  <a:cubicBezTo>
                    <a:pt x="1" y="29"/>
                    <a:pt x="1" y="29"/>
                    <a:pt x="1" y="29"/>
                  </a:cubicBezTo>
                  <a:cubicBezTo>
                    <a:pt x="1" y="29"/>
                    <a:pt x="0" y="30"/>
                    <a:pt x="0" y="30"/>
                  </a:cubicBezTo>
                  <a:cubicBezTo>
                    <a:pt x="0" y="32"/>
                    <a:pt x="1" y="34"/>
                    <a:pt x="1" y="36"/>
                  </a:cubicBezTo>
                  <a:cubicBezTo>
                    <a:pt x="1" y="37"/>
                    <a:pt x="1" y="37"/>
                    <a:pt x="1" y="37"/>
                  </a:cubicBezTo>
                  <a:cubicBezTo>
                    <a:pt x="1" y="37"/>
                    <a:pt x="1" y="37"/>
                    <a:pt x="1" y="37"/>
                  </a:cubicBezTo>
                  <a:cubicBezTo>
                    <a:pt x="1" y="37"/>
                    <a:pt x="2" y="38"/>
                    <a:pt x="2" y="38"/>
                  </a:cubicBezTo>
                  <a:cubicBezTo>
                    <a:pt x="2" y="39"/>
                    <a:pt x="2" y="39"/>
                    <a:pt x="2" y="39"/>
                  </a:cubicBezTo>
                  <a:cubicBezTo>
                    <a:pt x="2" y="39"/>
                    <a:pt x="2" y="39"/>
                    <a:pt x="2" y="39"/>
                  </a:cubicBezTo>
                  <a:cubicBezTo>
                    <a:pt x="2" y="39"/>
                    <a:pt x="2" y="39"/>
                    <a:pt x="2" y="39"/>
                  </a:cubicBezTo>
                  <a:cubicBezTo>
                    <a:pt x="2" y="39"/>
                    <a:pt x="2" y="40"/>
                    <a:pt x="2" y="40"/>
                  </a:cubicBezTo>
                  <a:cubicBezTo>
                    <a:pt x="2" y="40"/>
                    <a:pt x="2" y="40"/>
                    <a:pt x="2" y="40"/>
                  </a:cubicBezTo>
                  <a:cubicBezTo>
                    <a:pt x="2" y="40"/>
                    <a:pt x="2" y="40"/>
                    <a:pt x="2" y="40"/>
                  </a:cubicBezTo>
                  <a:cubicBezTo>
                    <a:pt x="3" y="41"/>
                    <a:pt x="3" y="41"/>
                    <a:pt x="3" y="41"/>
                  </a:cubicBezTo>
                  <a:cubicBezTo>
                    <a:pt x="3" y="41"/>
                    <a:pt x="3" y="41"/>
                    <a:pt x="3" y="42"/>
                  </a:cubicBezTo>
                  <a:cubicBezTo>
                    <a:pt x="4" y="42"/>
                    <a:pt x="4" y="43"/>
                    <a:pt x="4" y="43"/>
                  </a:cubicBezTo>
                  <a:cubicBezTo>
                    <a:pt x="4" y="43"/>
                    <a:pt x="4" y="43"/>
                    <a:pt x="4" y="43"/>
                  </a:cubicBezTo>
                  <a:cubicBezTo>
                    <a:pt x="4" y="42"/>
                    <a:pt x="4" y="42"/>
                    <a:pt x="4" y="42"/>
                  </a:cubicBezTo>
                  <a:cubicBezTo>
                    <a:pt x="4" y="42"/>
                    <a:pt x="4" y="42"/>
                    <a:pt x="4" y="42"/>
                  </a:cubicBezTo>
                  <a:cubicBezTo>
                    <a:pt x="4" y="42"/>
                    <a:pt x="4" y="42"/>
                    <a:pt x="4" y="42"/>
                  </a:cubicBezTo>
                  <a:cubicBezTo>
                    <a:pt x="4" y="42"/>
                    <a:pt x="4" y="42"/>
                    <a:pt x="4" y="42"/>
                  </a:cubicBezTo>
                  <a:cubicBezTo>
                    <a:pt x="3" y="41"/>
                    <a:pt x="2" y="39"/>
                    <a:pt x="2" y="38"/>
                  </a:cubicBezTo>
                  <a:cubicBezTo>
                    <a:pt x="2" y="38"/>
                    <a:pt x="2" y="38"/>
                    <a:pt x="2" y="38"/>
                  </a:cubicBezTo>
                  <a:cubicBezTo>
                    <a:pt x="3" y="38"/>
                    <a:pt x="3" y="38"/>
                    <a:pt x="3" y="38"/>
                  </a:cubicBezTo>
                  <a:cubicBezTo>
                    <a:pt x="3" y="38"/>
                    <a:pt x="3" y="38"/>
                    <a:pt x="3" y="38"/>
                  </a:cubicBezTo>
                  <a:cubicBezTo>
                    <a:pt x="3" y="39"/>
                    <a:pt x="3" y="40"/>
                    <a:pt x="4" y="40"/>
                  </a:cubicBezTo>
                  <a:cubicBezTo>
                    <a:pt x="4" y="41"/>
                    <a:pt x="4" y="41"/>
                    <a:pt x="4" y="41"/>
                  </a:cubicBezTo>
                  <a:cubicBezTo>
                    <a:pt x="4" y="41"/>
                    <a:pt x="4" y="41"/>
                    <a:pt x="4" y="41"/>
                  </a:cubicBezTo>
                  <a:cubicBezTo>
                    <a:pt x="4" y="42"/>
                    <a:pt x="4" y="42"/>
                    <a:pt x="4" y="42"/>
                  </a:cubicBezTo>
                  <a:cubicBezTo>
                    <a:pt x="5" y="42"/>
                    <a:pt x="6" y="43"/>
                    <a:pt x="6" y="44"/>
                  </a:cubicBezTo>
                  <a:cubicBezTo>
                    <a:pt x="6" y="44"/>
                    <a:pt x="6" y="44"/>
                    <a:pt x="6" y="44"/>
                  </a:cubicBezTo>
                  <a:cubicBezTo>
                    <a:pt x="6" y="44"/>
                    <a:pt x="6" y="44"/>
                    <a:pt x="6" y="44"/>
                  </a:cubicBezTo>
                  <a:cubicBezTo>
                    <a:pt x="6" y="45"/>
                    <a:pt x="7" y="45"/>
                    <a:pt x="8" y="46"/>
                  </a:cubicBezTo>
                  <a:cubicBezTo>
                    <a:pt x="9" y="46"/>
                    <a:pt x="10" y="47"/>
                    <a:pt x="11" y="47"/>
                  </a:cubicBezTo>
                  <a:cubicBezTo>
                    <a:pt x="12" y="46"/>
                    <a:pt x="14" y="48"/>
                    <a:pt x="15" y="48"/>
                  </a:cubicBezTo>
                  <a:cubicBezTo>
                    <a:pt x="15" y="48"/>
                    <a:pt x="15" y="48"/>
                    <a:pt x="15" y="48"/>
                  </a:cubicBezTo>
                  <a:cubicBezTo>
                    <a:pt x="15" y="48"/>
                    <a:pt x="15" y="48"/>
                    <a:pt x="15" y="48"/>
                  </a:cubicBezTo>
                  <a:cubicBezTo>
                    <a:pt x="15" y="48"/>
                    <a:pt x="15" y="48"/>
                    <a:pt x="15" y="48"/>
                  </a:cubicBezTo>
                  <a:cubicBezTo>
                    <a:pt x="15" y="49"/>
                    <a:pt x="16" y="49"/>
                    <a:pt x="16" y="49"/>
                  </a:cubicBezTo>
                  <a:cubicBezTo>
                    <a:pt x="16" y="50"/>
                    <a:pt x="16" y="50"/>
                    <a:pt x="16" y="50"/>
                  </a:cubicBezTo>
                  <a:cubicBezTo>
                    <a:pt x="17" y="50"/>
                    <a:pt x="17" y="50"/>
                    <a:pt x="17" y="50"/>
                  </a:cubicBezTo>
                  <a:cubicBezTo>
                    <a:pt x="17" y="50"/>
                    <a:pt x="17" y="50"/>
                    <a:pt x="17" y="50"/>
                  </a:cubicBezTo>
                  <a:cubicBezTo>
                    <a:pt x="18" y="50"/>
                    <a:pt x="18" y="50"/>
                    <a:pt x="18" y="50"/>
                  </a:cubicBezTo>
                  <a:cubicBezTo>
                    <a:pt x="18" y="51"/>
                    <a:pt x="18" y="51"/>
                    <a:pt x="18" y="51"/>
                  </a:cubicBezTo>
                  <a:cubicBezTo>
                    <a:pt x="18" y="51"/>
                    <a:pt x="18" y="51"/>
                    <a:pt x="18" y="51"/>
                  </a:cubicBezTo>
                  <a:cubicBezTo>
                    <a:pt x="18" y="51"/>
                    <a:pt x="18" y="51"/>
                    <a:pt x="18" y="51"/>
                  </a:cubicBezTo>
                  <a:cubicBezTo>
                    <a:pt x="19" y="51"/>
                    <a:pt x="19" y="51"/>
                    <a:pt x="19" y="51"/>
                  </a:cubicBezTo>
                  <a:cubicBezTo>
                    <a:pt x="19" y="51"/>
                    <a:pt x="19" y="51"/>
                    <a:pt x="19" y="51"/>
                  </a:cubicBezTo>
                  <a:cubicBezTo>
                    <a:pt x="19" y="51"/>
                    <a:pt x="19" y="51"/>
                    <a:pt x="19" y="51"/>
                  </a:cubicBezTo>
                  <a:cubicBezTo>
                    <a:pt x="20" y="51"/>
                    <a:pt x="20" y="51"/>
                    <a:pt x="20" y="51"/>
                  </a:cubicBezTo>
                  <a:cubicBezTo>
                    <a:pt x="19" y="51"/>
                    <a:pt x="19" y="51"/>
                    <a:pt x="19" y="51"/>
                  </a:cubicBezTo>
                  <a:cubicBezTo>
                    <a:pt x="20" y="50"/>
                    <a:pt x="20" y="50"/>
                    <a:pt x="20" y="50"/>
                  </a:cubicBezTo>
                  <a:cubicBezTo>
                    <a:pt x="20" y="51"/>
                    <a:pt x="20" y="51"/>
                    <a:pt x="20" y="51"/>
                  </a:cubicBezTo>
                  <a:cubicBezTo>
                    <a:pt x="21" y="51"/>
                    <a:pt x="21" y="51"/>
                    <a:pt x="21" y="51"/>
                  </a:cubicBezTo>
                  <a:cubicBezTo>
                    <a:pt x="20" y="51"/>
                    <a:pt x="20" y="51"/>
                    <a:pt x="20" y="51"/>
                  </a:cubicBezTo>
                  <a:cubicBezTo>
                    <a:pt x="21" y="52"/>
                    <a:pt x="21" y="52"/>
                    <a:pt x="21" y="52"/>
                  </a:cubicBezTo>
                  <a:cubicBezTo>
                    <a:pt x="21" y="51"/>
                    <a:pt x="21" y="51"/>
                    <a:pt x="21" y="51"/>
                  </a:cubicBezTo>
                  <a:cubicBezTo>
                    <a:pt x="21" y="50"/>
                    <a:pt x="20" y="50"/>
                    <a:pt x="20" y="50"/>
                  </a:cubicBezTo>
                  <a:cubicBezTo>
                    <a:pt x="20" y="50"/>
                    <a:pt x="20" y="50"/>
                    <a:pt x="20" y="50"/>
                  </a:cubicBezTo>
                  <a:cubicBezTo>
                    <a:pt x="19" y="50"/>
                    <a:pt x="19" y="50"/>
                    <a:pt x="19" y="50"/>
                  </a:cubicBezTo>
                  <a:cubicBezTo>
                    <a:pt x="18" y="50"/>
                    <a:pt x="18" y="50"/>
                    <a:pt x="18" y="50"/>
                  </a:cubicBezTo>
                  <a:cubicBezTo>
                    <a:pt x="18" y="50"/>
                    <a:pt x="18" y="50"/>
                    <a:pt x="17" y="49"/>
                  </a:cubicBezTo>
                  <a:cubicBezTo>
                    <a:pt x="17" y="49"/>
                    <a:pt x="17" y="48"/>
                    <a:pt x="17" y="47"/>
                  </a:cubicBezTo>
                  <a:cubicBezTo>
                    <a:pt x="16" y="47"/>
                    <a:pt x="15" y="47"/>
                    <a:pt x="14" y="47"/>
                  </a:cubicBezTo>
                  <a:cubicBezTo>
                    <a:pt x="14" y="47"/>
                    <a:pt x="14" y="47"/>
                    <a:pt x="14" y="47"/>
                  </a:cubicBezTo>
                  <a:cubicBezTo>
                    <a:pt x="14" y="47"/>
                    <a:pt x="14" y="46"/>
                    <a:pt x="14" y="46"/>
                  </a:cubicBezTo>
                  <a:cubicBezTo>
                    <a:pt x="14" y="46"/>
                    <a:pt x="14" y="46"/>
                    <a:pt x="14" y="46"/>
                  </a:cubicBezTo>
                  <a:cubicBezTo>
                    <a:pt x="14" y="46"/>
                    <a:pt x="14" y="45"/>
                    <a:pt x="15" y="45"/>
                  </a:cubicBezTo>
                  <a:cubicBezTo>
                    <a:pt x="15" y="44"/>
                    <a:pt x="15" y="44"/>
                    <a:pt x="15" y="44"/>
                  </a:cubicBezTo>
                  <a:cubicBezTo>
                    <a:pt x="14" y="44"/>
                    <a:pt x="14" y="44"/>
                    <a:pt x="13" y="44"/>
                  </a:cubicBezTo>
                  <a:cubicBezTo>
                    <a:pt x="13" y="45"/>
                    <a:pt x="13" y="45"/>
                    <a:pt x="13" y="45"/>
                  </a:cubicBezTo>
                  <a:cubicBezTo>
                    <a:pt x="13" y="46"/>
                    <a:pt x="13" y="46"/>
                    <a:pt x="13" y="46"/>
                  </a:cubicBezTo>
                  <a:cubicBezTo>
                    <a:pt x="13" y="46"/>
                    <a:pt x="13" y="46"/>
                    <a:pt x="13" y="46"/>
                  </a:cubicBezTo>
                  <a:cubicBezTo>
                    <a:pt x="12" y="46"/>
                    <a:pt x="12" y="46"/>
                    <a:pt x="12" y="46"/>
                  </a:cubicBezTo>
                  <a:cubicBezTo>
                    <a:pt x="12" y="46"/>
                    <a:pt x="12" y="46"/>
                    <a:pt x="12" y="46"/>
                  </a:cubicBezTo>
                  <a:cubicBezTo>
                    <a:pt x="12" y="46"/>
                    <a:pt x="12" y="46"/>
                    <a:pt x="11" y="46"/>
                  </a:cubicBezTo>
                  <a:cubicBezTo>
                    <a:pt x="10" y="45"/>
                    <a:pt x="10" y="45"/>
                    <a:pt x="10" y="44"/>
                  </a:cubicBezTo>
                  <a:cubicBezTo>
                    <a:pt x="10" y="44"/>
                    <a:pt x="10" y="44"/>
                    <a:pt x="10" y="44"/>
                  </a:cubicBezTo>
                  <a:cubicBezTo>
                    <a:pt x="9" y="43"/>
                    <a:pt x="9" y="41"/>
                    <a:pt x="10" y="40"/>
                  </a:cubicBezTo>
                  <a:cubicBezTo>
                    <a:pt x="10" y="40"/>
                    <a:pt x="10" y="40"/>
                    <a:pt x="10" y="40"/>
                  </a:cubicBezTo>
                  <a:cubicBezTo>
                    <a:pt x="10" y="40"/>
                    <a:pt x="10" y="40"/>
                    <a:pt x="10" y="40"/>
                  </a:cubicBezTo>
                  <a:cubicBezTo>
                    <a:pt x="10" y="40"/>
                    <a:pt x="10" y="40"/>
                    <a:pt x="10" y="40"/>
                  </a:cubicBezTo>
                  <a:cubicBezTo>
                    <a:pt x="11" y="40"/>
                    <a:pt x="11" y="40"/>
                    <a:pt x="12" y="40"/>
                  </a:cubicBezTo>
                  <a:cubicBezTo>
                    <a:pt x="12" y="40"/>
                    <a:pt x="12" y="40"/>
                    <a:pt x="12" y="40"/>
                  </a:cubicBezTo>
                  <a:cubicBezTo>
                    <a:pt x="12" y="40"/>
                    <a:pt x="12" y="40"/>
                    <a:pt x="12" y="40"/>
                  </a:cubicBezTo>
                  <a:cubicBezTo>
                    <a:pt x="13" y="40"/>
                    <a:pt x="13" y="40"/>
                    <a:pt x="13" y="40"/>
                  </a:cubicBezTo>
                  <a:cubicBezTo>
                    <a:pt x="13" y="40"/>
                    <a:pt x="13" y="40"/>
                    <a:pt x="13" y="40"/>
                  </a:cubicBezTo>
                  <a:cubicBezTo>
                    <a:pt x="13" y="40"/>
                    <a:pt x="13" y="40"/>
                    <a:pt x="13" y="40"/>
                  </a:cubicBezTo>
                  <a:cubicBezTo>
                    <a:pt x="13" y="40"/>
                    <a:pt x="13" y="40"/>
                    <a:pt x="13" y="40"/>
                  </a:cubicBezTo>
                  <a:cubicBezTo>
                    <a:pt x="13" y="40"/>
                    <a:pt x="13" y="40"/>
                    <a:pt x="13" y="40"/>
                  </a:cubicBezTo>
                  <a:cubicBezTo>
                    <a:pt x="12" y="40"/>
                    <a:pt x="12" y="40"/>
                    <a:pt x="12" y="40"/>
                  </a:cubicBezTo>
                  <a:cubicBezTo>
                    <a:pt x="13" y="39"/>
                    <a:pt x="13" y="39"/>
                    <a:pt x="13" y="39"/>
                  </a:cubicBezTo>
                  <a:cubicBezTo>
                    <a:pt x="13" y="39"/>
                    <a:pt x="13" y="39"/>
                    <a:pt x="13" y="39"/>
                  </a:cubicBezTo>
                  <a:cubicBezTo>
                    <a:pt x="13" y="39"/>
                    <a:pt x="13" y="39"/>
                    <a:pt x="13" y="39"/>
                  </a:cubicBezTo>
                  <a:cubicBezTo>
                    <a:pt x="14" y="39"/>
                    <a:pt x="14" y="39"/>
                    <a:pt x="14" y="39"/>
                  </a:cubicBezTo>
                  <a:cubicBezTo>
                    <a:pt x="14" y="39"/>
                    <a:pt x="14" y="39"/>
                    <a:pt x="14" y="39"/>
                  </a:cubicBezTo>
                  <a:cubicBezTo>
                    <a:pt x="14" y="39"/>
                    <a:pt x="14" y="39"/>
                    <a:pt x="14" y="39"/>
                  </a:cubicBezTo>
                  <a:cubicBezTo>
                    <a:pt x="15" y="40"/>
                    <a:pt x="15" y="40"/>
                    <a:pt x="15" y="40"/>
                  </a:cubicBezTo>
                  <a:cubicBezTo>
                    <a:pt x="15" y="40"/>
                    <a:pt x="15" y="40"/>
                    <a:pt x="15" y="40"/>
                  </a:cubicBezTo>
                  <a:cubicBezTo>
                    <a:pt x="16" y="40"/>
                    <a:pt x="16" y="40"/>
                    <a:pt x="16" y="40"/>
                  </a:cubicBezTo>
                  <a:cubicBezTo>
                    <a:pt x="16" y="40"/>
                    <a:pt x="16" y="40"/>
                    <a:pt x="16" y="40"/>
                  </a:cubicBezTo>
                  <a:cubicBezTo>
                    <a:pt x="16" y="41"/>
                    <a:pt x="16" y="41"/>
                    <a:pt x="16" y="41"/>
                  </a:cubicBezTo>
                  <a:cubicBezTo>
                    <a:pt x="16" y="41"/>
                    <a:pt x="16" y="41"/>
                    <a:pt x="16" y="41"/>
                  </a:cubicBezTo>
                  <a:cubicBezTo>
                    <a:pt x="17" y="41"/>
                    <a:pt x="17" y="42"/>
                    <a:pt x="17" y="42"/>
                  </a:cubicBezTo>
                  <a:cubicBezTo>
                    <a:pt x="19" y="41"/>
                    <a:pt x="17" y="40"/>
                    <a:pt x="17" y="39"/>
                  </a:cubicBezTo>
                  <a:cubicBezTo>
                    <a:pt x="17" y="38"/>
                    <a:pt x="18" y="37"/>
                    <a:pt x="19" y="37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9" y="36"/>
                    <a:pt x="19" y="36"/>
                    <a:pt x="19" y="36"/>
                  </a:cubicBezTo>
                  <a:cubicBezTo>
                    <a:pt x="19" y="36"/>
                    <a:pt x="19" y="36"/>
                    <a:pt x="19" y="36"/>
                  </a:cubicBezTo>
                  <a:cubicBezTo>
                    <a:pt x="19" y="36"/>
                    <a:pt x="19" y="36"/>
                    <a:pt x="19" y="36"/>
                  </a:cubicBezTo>
                  <a:cubicBezTo>
                    <a:pt x="19" y="36"/>
                    <a:pt x="19" y="36"/>
                    <a:pt x="19" y="36"/>
                  </a:cubicBezTo>
                  <a:cubicBezTo>
                    <a:pt x="19" y="36"/>
                    <a:pt x="19" y="36"/>
                    <a:pt x="19" y="36"/>
                  </a:cubicBezTo>
                  <a:cubicBezTo>
                    <a:pt x="20" y="36"/>
                    <a:pt x="20" y="36"/>
                    <a:pt x="20" y="36"/>
                  </a:cubicBezTo>
                  <a:cubicBezTo>
                    <a:pt x="19" y="36"/>
                    <a:pt x="19" y="35"/>
                    <a:pt x="19" y="35"/>
                  </a:cubicBezTo>
                  <a:cubicBezTo>
                    <a:pt x="19" y="35"/>
                    <a:pt x="19" y="35"/>
                    <a:pt x="19" y="35"/>
                  </a:cubicBezTo>
                  <a:cubicBezTo>
                    <a:pt x="19" y="35"/>
                    <a:pt x="19" y="35"/>
                    <a:pt x="19" y="35"/>
                  </a:cubicBezTo>
                  <a:cubicBezTo>
                    <a:pt x="19" y="34"/>
                    <a:pt x="19" y="34"/>
                    <a:pt x="19" y="34"/>
                  </a:cubicBezTo>
                  <a:cubicBezTo>
                    <a:pt x="19" y="34"/>
                    <a:pt x="19" y="34"/>
                    <a:pt x="19" y="34"/>
                  </a:cubicBezTo>
                  <a:cubicBezTo>
                    <a:pt x="19" y="34"/>
                    <a:pt x="19" y="34"/>
                    <a:pt x="19" y="34"/>
                  </a:cubicBezTo>
                  <a:cubicBezTo>
                    <a:pt x="19" y="34"/>
                    <a:pt x="19" y="34"/>
                    <a:pt x="19" y="34"/>
                  </a:cubicBezTo>
                  <a:cubicBezTo>
                    <a:pt x="19" y="35"/>
                    <a:pt x="19" y="35"/>
                    <a:pt x="19" y="35"/>
                  </a:cubicBezTo>
                  <a:cubicBezTo>
                    <a:pt x="19" y="35"/>
                    <a:pt x="19" y="35"/>
                    <a:pt x="19" y="35"/>
                  </a:cubicBezTo>
                  <a:cubicBezTo>
                    <a:pt x="19" y="35"/>
                    <a:pt x="19" y="35"/>
                    <a:pt x="19" y="35"/>
                  </a:cubicBezTo>
                  <a:cubicBezTo>
                    <a:pt x="19" y="35"/>
                    <a:pt x="19" y="35"/>
                    <a:pt x="19" y="35"/>
                  </a:cubicBezTo>
                  <a:cubicBezTo>
                    <a:pt x="20" y="34"/>
                    <a:pt x="20" y="34"/>
                    <a:pt x="20" y="34"/>
                  </a:cubicBezTo>
                  <a:cubicBezTo>
                    <a:pt x="20" y="34"/>
                    <a:pt x="20" y="34"/>
                    <a:pt x="20" y="34"/>
                  </a:cubicBezTo>
                  <a:cubicBezTo>
                    <a:pt x="20" y="34"/>
                    <a:pt x="20" y="34"/>
                    <a:pt x="20" y="34"/>
                  </a:cubicBezTo>
                  <a:cubicBezTo>
                    <a:pt x="20" y="33"/>
                    <a:pt x="20" y="33"/>
                    <a:pt x="20" y="33"/>
                  </a:cubicBezTo>
                  <a:cubicBezTo>
                    <a:pt x="20" y="33"/>
                    <a:pt x="20" y="33"/>
                    <a:pt x="20" y="33"/>
                  </a:cubicBezTo>
                  <a:cubicBezTo>
                    <a:pt x="21" y="33"/>
                    <a:pt x="21" y="32"/>
                    <a:pt x="22" y="32"/>
                  </a:cubicBezTo>
                  <a:cubicBezTo>
                    <a:pt x="22" y="32"/>
                    <a:pt x="22" y="32"/>
                    <a:pt x="22" y="32"/>
                  </a:cubicBezTo>
                  <a:cubicBezTo>
                    <a:pt x="22" y="32"/>
                    <a:pt x="22" y="32"/>
                    <a:pt x="22" y="32"/>
                  </a:cubicBezTo>
                  <a:cubicBezTo>
                    <a:pt x="22" y="32"/>
                    <a:pt x="22" y="32"/>
                    <a:pt x="22" y="32"/>
                  </a:cubicBezTo>
                  <a:cubicBezTo>
                    <a:pt x="22" y="32"/>
                    <a:pt x="22" y="32"/>
                    <a:pt x="22" y="32"/>
                  </a:cubicBezTo>
                  <a:cubicBezTo>
                    <a:pt x="22" y="32"/>
                    <a:pt x="22" y="32"/>
                    <a:pt x="22" y="32"/>
                  </a:cubicBezTo>
                  <a:cubicBezTo>
                    <a:pt x="22" y="32"/>
                    <a:pt x="22" y="32"/>
                    <a:pt x="22" y="32"/>
                  </a:cubicBezTo>
                  <a:cubicBezTo>
                    <a:pt x="22" y="32"/>
                    <a:pt x="22" y="32"/>
                    <a:pt x="22" y="32"/>
                  </a:cubicBezTo>
                  <a:cubicBezTo>
                    <a:pt x="22" y="32"/>
                    <a:pt x="22" y="32"/>
                    <a:pt x="22" y="32"/>
                  </a:cubicBezTo>
                  <a:cubicBezTo>
                    <a:pt x="22" y="32"/>
                    <a:pt x="22" y="32"/>
                    <a:pt x="22" y="32"/>
                  </a:cubicBezTo>
                  <a:cubicBezTo>
                    <a:pt x="22" y="32"/>
                    <a:pt x="22" y="32"/>
                    <a:pt x="22" y="32"/>
                  </a:cubicBezTo>
                  <a:cubicBezTo>
                    <a:pt x="22" y="31"/>
                    <a:pt x="22" y="31"/>
                    <a:pt x="22" y="31"/>
                  </a:cubicBezTo>
                  <a:cubicBezTo>
                    <a:pt x="22" y="31"/>
                    <a:pt x="22" y="31"/>
                    <a:pt x="22" y="31"/>
                  </a:cubicBezTo>
                  <a:cubicBezTo>
                    <a:pt x="22" y="31"/>
                    <a:pt x="22" y="31"/>
                    <a:pt x="22" y="31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9"/>
                    <a:pt x="25" y="29"/>
                    <a:pt x="25" y="29"/>
                  </a:cubicBezTo>
                  <a:cubicBezTo>
                    <a:pt x="25" y="29"/>
                    <a:pt x="25" y="29"/>
                    <a:pt x="25" y="29"/>
                  </a:cubicBezTo>
                  <a:cubicBezTo>
                    <a:pt x="25" y="29"/>
                    <a:pt x="25" y="29"/>
                    <a:pt x="25" y="29"/>
                  </a:cubicBezTo>
                  <a:cubicBezTo>
                    <a:pt x="25" y="29"/>
                    <a:pt x="24" y="30"/>
                    <a:pt x="24" y="30"/>
                  </a:cubicBezTo>
                  <a:cubicBezTo>
                    <a:pt x="25" y="31"/>
                    <a:pt x="25" y="31"/>
                    <a:pt x="25" y="31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6" y="30"/>
                    <a:pt x="26" y="29"/>
                    <a:pt x="27" y="29"/>
                  </a:cubicBezTo>
                  <a:cubicBezTo>
                    <a:pt x="27" y="29"/>
                    <a:pt x="27" y="29"/>
                    <a:pt x="27" y="29"/>
                  </a:cubicBezTo>
                  <a:cubicBezTo>
                    <a:pt x="27" y="28"/>
                    <a:pt x="27" y="28"/>
                    <a:pt x="27" y="28"/>
                  </a:cubicBezTo>
                  <a:cubicBezTo>
                    <a:pt x="27" y="28"/>
                    <a:pt x="27" y="28"/>
                    <a:pt x="27" y="28"/>
                  </a:cubicBezTo>
                  <a:cubicBezTo>
                    <a:pt x="27" y="28"/>
                    <a:pt x="27" y="28"/>
                    <a:pt x="27" y="28"/>
                  </a:cubicBezTo>
                  <a:cubicBezTo>
                    <a:pt x="27" y="28"/>
                    <a:pt x="27" y="28"/>
                    <a:pt x="27" y="28"/>
                  </a:cubicBezTo>
                  <a:cubicBezTo>
                    <a:pt x="27" y="29"/>
                    <a:pt x="27" y="29"/>
                    <a:pt x="27" y="29"/>
                  </a:cubicBezTo>
                  <a:cubicBezTo>
                    <a:pt x="26" y="29"/>
                    <a:pt x="26" y="29"/>
                    <a:pt x="25" y="29"/>
                  </a:cubicBezTo>
                  <a:cubicBezTo>
                    <a:pt x="25" y="28"/>
                    <a:pt x="25" y="28"/>
                    <a:pt x="25" y="28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5" y="27"/>
                    <a:pt x="25" y="27"/>
                    <a:pt x="25" y="27"/>
                  </a:cubicBezTo>
                  <a:cubicBezTo>
                    <a:pt x="25" y="27"/>
                    <a:pt x="25" y="27"/>
                    <a:pt x="25" y="27"/>
                  </a:cubicBezTo>
                  <a:cubicBezTo>
                    <a:pt x="24" y="26"/>
                    <a:pt x="23" y="28"/>
                    <a:pt x="22" y="28"/>
                  </a:cubicBezTo>
                  <a:cubicBezTo>
                    <a:pt x="22" y="28"/>
                    <a:pt x="23" y="27"/>
                    <a:pt x="23" y="26"/>
                  </a:cubicBezTo>
                  <a:cubicBezTo>
                    <a:pt x="24" y="26"/>
                    <a:pt x="24" y="26"/>
                    <a:pt x="24" y="26"/>
                  </a:cubicBezTo>
                  <a:cubicBezTo>
                    <a:pt x="24" y="25"/>
                    <a:pt x="26" y="26"/>
                    <a:pt x="27" y="25"/>
                  </a:cubicBezTo>
                  <a:cubicBezTo>
                    <a:pt x="28" y="24"/>
                    <a:pt x="28" y="24"/>
                    <a:pt x="28" y="24"/>
                  </a:cubicBezTo>
                  <a:cubicBezTo>
                    <a:pt x="28" y="25"/>
                    <a:pt x="28" y="26"/>
                    <a:pt x="27" y="27"/>
                  </a:cubicBezTo>
                  <a:cubicBezTo>
                    <a:pt x="27" y="27"/>
                    <a:pt x="27" y="27"/>
                    <a:pt x="27" y="27"/>
                  </a:cubicBezTo>
                  <a:cubicBezTo>
                    <a:pt x="27" y="27"/>
                    <a:pt x="27" y="27"/>
                    <a:pt x="27" y="27"/>
                  </a:cubicBezTo>
                  <a:cubicBezTo>
                    <a:pt x="27" y="27"/>
                    <a:pt x="27" y="27"/>
                    <a:pt x="27" y="27"/>
                  </a:cubicBezTo>
                  <a:cubicBezTo>
                    <a:pt x="28" y="27"/>
                    <a:pt x="28" y="27"/>
                    <a:pt x="29" y="27"/>
                  </a:cubicBezTo>
                  <a:cubicBezTo>
                    <a:pt x="29" y="27"/>
                    <a:pt x="29" y="27"/>
                    <a:pt x="29" y="27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29" y="27"/>
                    <a:pt x="29" y="27"/>
                    <a:pt x="29" y="27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30" y="28"/>
                    <a:pt x="30" y="28"/>
                    <a:pt x="30" y="28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30" y="28"/>
                    <a:pt x="30" y="28"/>
                    <a:pt x="30" y="28"/>
                  </a:cubicBezTo>
                  <a:cubicBezTo>
                    <a:pt x="30" y="28"/>
                    <a:pt x="30" y="28"/>
                    <a:pt x="30" y="28"/>
                  </a:cubicBezTo>
                  <a:cubicBezTo>
                    <a:pt x="30" y="27"/>
                    <a:pt x="30" y="27"/>
                    <a:pt x="30" y="27"/>
                  </a:cubicBezTo>
                  <a:close/>
                  <a:moveTo>
                    <a:pt x="20" y="10"/>
                  </a:moveTo>
                  <a:cubicBezTo>
                    <a:pt x="20" y="10"/>
                    <a:pt x="20" y="10"/>
                    <a:pt x="20" y="10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21" y="10"/>
                    <a:pt x="21" y="10"/>
                    <a:pt x="21" y="10"/>
                  </a:cubicBezTo>
                  <a:cubicBezTo>
                    <a:pt x="21" y="11"/>
                    <a:pt x="21" y="11"/>
                    <a:pt x="21" y="11"/>
                  </a:cubicBezTo>
                  <a:cubicBezTo>
                    <a:pt x="21" y="11"/>
                    <a:pt x="21" y="12"/>
                    <a:pt x="20" y="12"/>
                  </a:cubicBezTo>
                  <a:cubicBezTo>
                    <a:pt x="21" y="12"/>
                    <a:pt x="21" y="12"/>
                    <a:pt x="21" y="12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19" y="13"/>
                    <a:pt x="19" y="13"/>
                    <a:pt x="19" y="13"/>
                  </a:cubicBezTo>
                  <a:cubicBezTo>
                    <a:pt x="19" y="13"/>
                    <a:pt x="19" y="13"/>
                    <a:pt x="19" y="13"/>
                  </a:cubicBezTo>
                  <a:cubicBezTo>
                    <a:pt x="19" y="13"/>
                    <a:pt x="19" y="13"/>
                    <a:pt x="19" y="13"/>
                  </a:cubicBezTo>
                  <a:cubicBezTo>
                    <a:pt x="19" y="13"/>
                    <a:pt x="19" y="12"/>
                    <a:pt x="18" y="12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9" y="12"/>
                    <a:pt x="19" y="12"/>
                    <a:pt x="19" y="12"/>
                  </a:cubicBezTo>
                  <a:cubicBezTo>
                    <a:pt x="20" y="12"/>
                    <a:pt x="20" y="11"/>
                    <a:pt x="20" y="10"/>
                  </a:cubicBezTo>
                  <a:close/>
                  <a:moveTo>
                    <a:pt x="18" y="8"/>
                  </a:moveTo>
                  <a:cubicBezTo>
                    <a:pt x="18" y="8"/>
                    <a:pt x="18" y="8"/>
                    <a:pt x="18" y="8"/>
                  </a:cubicBezTo>
                  <a:cubicBezTo>
                    <a:pt x="18" y="8"/>
                    <a:pt x="19" y="8"/>
                    <a:pt x="19" y="8"/>
                  </a:cubicBezTo>
                  <a:cubicBezTo>
                    <a:pt x="19" y="8"/>
                    <a:pt x="19" y="8"/>
                    <a:pt x="19" y="8"/>
                  </a:cubicBezTo>
                  <a:cubicBezTo>
                    <a:pt x="19" y="9"/>
                    <a:pt x="19" y="9"/>
                    <a:pt x="19" y="10"/>
                  </a:cubicBezTo>
                  <a:cubicBezTo>
                    <a:pt x="19" y="10"/>
                    <a:pt x="18" y="10"/>
                    <a:pt x="18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10"/>
                    <a:pt x="18" y="9"/>
                    <a:pt x="18" y="9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18" y="9"/>
                    <a:pt x="17" y="8"/>
                    <a:pt x="17" y="8"/>
                  </a:cubicBezTo>
                  <a:lnTo>
                    <a:pt x="18" y="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257" name="Freeform 1679"/>
            <p:cNvSpPr>
              <a:spLocks/>
            </p:cNvSpPr>
            <p:nvPr userDrawn="1"/>
          </p:nvSpPr>
          <p:spPr bwMode="auto">
            <a:xfrm>
              <a:off x="291" y="302"/>
              <a:ext cx="4" cy="4"/>
            </a:xfrm>
            <a:custGeom>
              <a:avLst/>
              <a:gdLst/>
              <a:ahLst/>
              <a:cxnLst>
                <a:cxn ang="0">
                  <a:pos x="2" y="1"/>
                </a:cxn>
                <a:cxn ang="0">
                  <a:pos x="1" y="1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1" y="3"/>
                </a:cxn>
                <a:cxn ang="0">
                  <a:pos x="2" y="2"/>
                </a:cxn>
                <a:cxn ang="0">
                  <a:pos x="2" y="1"/>
                </a:cxn>
              </a:cxnLst>
              <a:rect l="0" t="0" r="r" b="b"/>
              <a:pathLst>
                <a:path w="2" h="3">
                  <a:moveTo>
                    <a:pt x="2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2" y="1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2"/>
                    <a:pt x="2" y="2"/>
                    <a:pt x="2" y="2"/>
                  </a:cubicBezTo>
                  <a:lnTo>
                    <a:pt x="2" y="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</p:grpSp>
      <p:sp>
        <p:nvSpPr>
          <p:cNvPr id="258" name="Rectangle 1680"/>
          <p:cNvSpPr>
            <a:spLocks noChangeArrowheads="1"/>
          </p:cNvSpPr>
          <p:nvPr userDrawn="1"/>
        </p:nvSpPr>
        <p:spPr bwMode="auto">
          <a:xfrm>
            <a:off x="0" y="6669088"/>
            <a:ext cx="9144000" cy="200025"/>
          </a:xfrm>
          <a:prstGeom prst="rect">
            <a:avLst/>
          </a:prstGeom>
          <a:solidFill>
            <a:srgbClr val="00783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grpSp>
        <p:nvGrpSpPr>
          <p:cNvPr id="259" name="Group 1684"/>
          <p:cNvGrpSpPr>
            <a:grpSpLocks/>
          </p:cNvGrpSpPr>
          <p:nvPr userDrawn="1"/>
        </p:nvGrpSpPr>
        <p:grpSpPr bwMode="auto">
          <a:xfrm flipH="1">
            <a:off x="6376988" y="6350"/>
            <a:ext cx="2767012" cy="2501900"/>
            <a:chOff x="0" y="2744"/>
            <a:chExt cx="1740" cy="1576"/>
          </a:xfrm>
        </p:grpSpPr>
        <p:sp>
          <p:nvSpPr>
            <p:cNvPr id="260" name="Freeform 1685"/>
            <p:cNvSpPr>
              <a:spLocks/>
            </p:cNvSpPr>
            <p:nvPr userDrawn="1"/>
          </p:nvSpPr>
          <p:spPr bwMode="auto">
            <a:xfrm>
              <a:off x="648" y="2744"/>
              <a:ext cx="1092" cy="15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81" y="176"/>
                </a:cxn>
              </a:cxnLst>
              <a:rect l="0" t="0" r="r" b="b"/>
              <a:pathLst>
                <a:path w="181" h="176">
                  <a:moveTo>
                    <a:pt x="0" y="0"/>
                  </a:moveTo>
                  <a:cubicBezTo>
                    <a:pt x="81" y="32"/>
                    <a:pt x="147" y="96"/>
                    <a:pt x="181" y="176"/>
                  </a:cubicBezTo>
                </a:path>
              </a:pathLst>
            </a:custGeom>
            <a:noFill/>
            <a:ln w="19050" cap="flat" cmpd="sng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261" name="Freeform 1686"/>
            <p:cNvSpPr>
              <a:spLocks noEditPoints="1"/>
            </p:cNvSpPr>
            <p:nvPr userDrawn="1"/>
          </p:nvSpPr>
          <p:spPr bwMode="auto">
            <a:xfrm>
              <a:off x="0" y="2744"/>
              <a:ext cx="1401" cy="1576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213" y="176"/>
                </a:cxn>
                <a:cxn ang="0">
                  <a:pos x="168" y="0"/>
                </a:cxn>
                <a:cxn ang="0">
                  <a:pos x="254" y="175"/>
                </a:cxn>
              </a:cxnLst>
              <a:rect l="0" t="0" r="r" b="b"/>
              <a:pathLst>
                <a:path w="254" h="176">
                  <a:moveTo>
                    <a:pt x="0" y="12"/>
                  </a:moveTo>
                  <a:cubicBezTo>
                    <a:pt x="94" y="31"/>
                    <a:pt x="172" y="93"/>
                    <a:pt x="213" y="176"/>
                  </a:cubicBezTo>
                  <a:moveTo>
                    <a:pt x="168" y="0"/>
                  </a:moveTo>
                  <a:cubicBezTo>
                    <a:pt x="210" y="50"/>
                    <a:pt x="240" y="110"/>
                    <a:pt x="254" y="175"/>
                  </a:cubicBezTo>
                </a:path>
              </a:pathLst>
            </a:custGeom>
            <a:noFill/>
            <a:ln w="19050" cap="flat" cmpd="sng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</p:grpSp>
      <p:sp>
        <p:nvSpPr>
          <p:cNvPr id="262" name="Rectangle 1034"/>
          <p:cNvSpPr>
            <a:spLocks noChangeArrowheads="1"/>
          </p:cNvSpPr>
          <p:nvPr userDrawn="1"/>
        </p:nvSpPr>
        <p:spPr bwMode="auto">
          <a:xfrm>
            <a:off x="236538" y="-9525"/>
            <a:ext cx="8912225" cy="3776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263" name="Line 1086"/>
          <p:cNvSpPr>
            <a:spLocks noChangeShapeType="1"/>
          </p:cNvSpPr>
          <p:nvPr userDrawn="1"/>
        </p:nvSpPr>
        <p:spPr bwMode="auto">
          <a:xfrm>
            <a:off x="484188" y="617538"/>
            <a:ext cx="1587" cy="1587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264" name="Line 1087"/>
          <p:cNvSpPr>
            <a:spLocks noChangeShapeType="1"/>
          </p:cNvSpPr>
          <p:nvPr userDrawn="1"/>
        </p:nvSpPr>
        <p:spPr bwMode="auto">
          <a:xfrm>
            <a:off x="484188" y="617538"/>
            <a:ext cx="1587" cy="1587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265" name="Rectangle 1088"/>
          <p:cNvSpPr>
            <a:spLocks noChangeArrowheads="1"/>
          </p:cNvSpPr>
          <p:nvPr userDrawn="1"/>
        </p:nvSpPr>
        <p:spPr bwMode="auto">
          <a:xfrm>
            <a:off x="484188" y="617538"/>
            <a:ext cx="1587" cy="1587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266" name="Rectangle 1089"/>
          <p:cNvSpPr>
            <a:spLocks noChangeArrowheads="1"/>
          </p:cNvSpPr>
          <p:nvPr userDrawn="1"/>
        </p:nvSpPr>
        <p:spPr bwMode="auto">
          <a:xfrm>
            <a:off x="484188" y="617538"/>
            <a:ext cx="1587" cy="1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267" name="Freeform 1098"/>
          <p:cNvSpPr>
            <a:spLocks/>
          </p:cNvSpPr>
          <p:nvPr userDrawn="1"/>
        </p:nvSpPr>
        <p:spPr bwMode="auto">
          <a:xfrm>
            <a:off x="487363" y="617538"/>
            <a:ext cx="3175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 w="2">
                <a:moveTo>
                  <a:pt x="0" y="0"/>
                </a:move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268" name="Freeform 1115"/>
          <p:cNvSpPr>
            <a:spLocks/>
          </p:cNvSpPr>
          <p:nvPr userDrawn="1"/>
        </p:nvSpPr>
        <p:spPr bwMode="auto">
          <a:xfrm>
            <a:off x="458788" y="473075"/>
            <a:ext cx="3175" cy="3175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2" y="2"/>
              </a:cxn>
              <a:cxn ang="0">
                <a:pos x="2" y="0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0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0" y="2"/>
              </a:cxn>
              <a:cxn ang="0">
                <a:pos x="0" y="2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269" name="Freeform 1120"/>
          <p:cNvSpPr>
            <a:spLocks/>
          </p:cNvSpPr>
          <p:nvPr userDrawn="1"/>
        </p:nvSpPr>
        <p:spPr bwMode="auto">
          <a:xfrm>
            <a:off x="458788" y="463550"/>
            <a:ext cx="3175" cy="31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2" y="2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270" name="Freeform 1134"/>
          <p:cNvSpPr>
            <a:spLocks/>
          </p:cNvSpPr>
          <p:nvPr userDrawn="1"/>
        </p:nvSpPr>
        <p:spPr bwMode="auto">
          <a:xfrm>
            <a:off x="703263" y="514350"/>
            <a:ext cx="3175" cy="6350"/>
          </a:xfrm>
          <a:custGeom>
            <a:avLst/>
            <a:gdLst/>
            <a:ahLst/>
            <a:cxnLst>
              <a:cxn ang="0">
                <a:pos x="2" y="4"/>
              </a:cxn>
              <a:cxn ang="0">
                <a:pos x="2" y="4"/>
              </a:cxn>
              <a:cxn ang="0">
                <a:pos x="2" y="4"/>
              </a:cxn>
              <a:cxn ang="0">
                <a:pos x="2" y="2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0" y="2"/>
              </a:cxn>
              <a:cxn ang="0">
                <a:pos x="2" y="4"/>
              </a:cxn>
              <a:cxn ang="0">
                <a:pos x="2" y="2"/>
              </a:cxn>
              <a:cxn ang="0">
                <a:pos x="2" y="2"/>
              </a:cxn>
              <a:cxn ang="0">
                <a:pos x="2" y="0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0" y="2"/>
              </a:cxn>
              <a:cxn ang="0">
                <a:pos x="2" y="4"/>
              </a:cxn>
            </a:cxnLst>
            <a:rect l="0" t="0" r="r" b="b"/>
            <a:pathLst>
              <a:path w="2" h="4">
                <a:moveTo>
                  <a:pt x="2" y="4"/>
                </a:moveTo>
                <a:lnTo>
                  <a:pt x="2" y="4"/>
                </a:lnTo>
                <a:lnTo>
                  <a:pt x="2" y="4"/>
                </a:lnTo>
                <a:lnTo>
                  <a:pt x="2" y="2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0" y="2"/>
                </a:lnTo>
                <a:lnTo>
                  <a:pt x="2" y="4"/>
                </a:lnTo>
                <a:lnTo>
                  <a:pt x="2" y="2"/>
                </a:lnTo>
                <a:lnTo>
                  <a:pt x="2" y="2"/>
                </a:lnTo>
                <a:lnTo>
                  <a:pt x="2" y="0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0" y="2"/>
                </a:lnTo>
                <a:lnTo>
                  <a:pt x="2" y="4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271" name="Freeform 1141"/>
          <p:cNvSpPr>
            <a:spLocks/>
          </p:cNvSpPr>
          <p:nvPr userDrawn="1"/>
        </p:nvSpPr>
        <p:spPr bwMode="auto">
          <a:xfrm>
            <a:off x="706438" y="479425"/>
            <a:ext cx="1587" cy="6350"/>
          </a:xfrm>
          <a:custGeom>
            <a:avLst/>
            <a:gdLst/>
            <a:ahLst/>
            <a:cxnLst>
              <a:cxn ang="0">
                <a:pos x="0" y="4"/>
              </a:cxn>
              <a:cxn ang="0">
                <a:pos x="0" y="2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  <a:cxn ang="0">
                <a:pos x="0" y="4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4"/>
              </a:cxn>
            </a:cxnLst>
            <a:rect l="0" t="0" r="r" b="b"/>
            <a:pathLst>
              <a:path h="4">
                <a:moveTo>
                  <a:pt x="0" y="4"/>
                </a:moveTo>
                <a:lnTo>
                  <a:pt x="0" y="2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0" y="4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4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272" name="Freeform 1148"/>
          <p:cNvSpPr>
            <a:spLocks/>
          </p:cNvSpPr>
          <p:nvPr userDrawn="1"/>
        </p:nvSpPr>
        <p:spPr bwMode="auto">
          <a:xfrm>
            <a:off x="693738" y="460375"/>
            <a:ext cx="3175" cy="3175"/>
          </a:xfrm>
          <a:custGeom>
            <a:avLst/>
            <a:gdLst/>
            <a:ahLst/>
            <a:cxnLst>
              <a:cxn ang="0">
                <a:pos x="2" y="2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2" y="2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0" y="2"/>
              </a:cxn>
              <a:cxn ang="0">
                <a:pos x="2" y="2"/>
              </a:cxn>
              <a:cxn ang="0">
                <a:pos x="2" y="0"/>
              </a:cxn>
              <a:cxn ang="0">
                <a:pos x="0" y="2"/>
              </a:cxn>
              <a:cxn ang="0">
                <a:pos x="2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2" y="2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273" name="Freeform 1150"/>
          <p:cNvSpPr>
            <a:spLocks/>
          </p:cNvSpPr>
          <p:nvPr userDrawn="1"/>
        </p:nvSpPr>
        <p:spPr bwMode="auto">
          <a:xfrm>
            <a:off x="684213" y="447675"/>
            <a:ext cx="1587" cy="3175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0" y="0"/>
              </a:cxn>
              <a:cxn ang="0">
                <a:pos x="0" y="2"/>
              </a:cxn>
            </a:cxnLst>
            <a:rect l="0" t="0" r="r" b="b"/>
            <a:pathLst>
              <a:path h="2">
                <a:moveTo>
                  <a:pt x="0" y="2"/>
                </a:move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274" name="Freeform 1152"/>
          <p:cNvSpPr>
            <a:spLocks/>
          </p:cNvSpPr>
          <p:nvPr userDrawn="1"/>
        </p:nvSpPr>
        <p:spPr bwMode="auto">
          <a:xfrm>
            <a:off x="684213" y="447675"/>
            <a:ext cx="3175" cy="3175"/>
          </a:xfrm>
          <a:custGeom>
            <a:avLst/>
            <a:gdLst/>
            <a:ahLst/>
            <a:cxnLst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2" y="2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2" y="2"/>
              </a:cxn>
              <a:cxn ang="0">
                <a:pos x="2" y="0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275" name="Freeform 1154"/>
          <p:cNvSpPr>
            <a:spLocks/>
          </p:cNvSpPr>
          <p:nvPr userDrawn="1"/>
        </p:nvSpPr>
        <p:spPr bwMode="auto">
          <a:xfrm>
            <a:off x="665163" y="434975"/>
            <a:ext cx="3175" cy="1588"/>
          </a:xfrm>
          <a:custGeom>
            <a:avLst/>
            <a:gdLst/>
            <a:ahLst/>
            <a:cxnLst>
              <a:cxn ang="0">
                <a:pos x="2" y="0"/>
              </a:cxn>
              <a:cxn ang="0">
                <a:pos x="0" y="0"/>
              </a:cxn>
              <a:cxn ang="0">
                <a:pos x="2" y="0"/>
              </a:cxn>
            </a:cxnLst>
            <a:rect l="0" t="0" r="r" b="b"/>
            <a:pathLst>
              <a:path w="2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276" name="Freeform 1156"/>
          <p:cNvSpPr>
            <a:spLocks/>
          </p:cNvSpPr>
          <p:nvPr userDrawn="1"/>
        </p:nvSpPr>
        <p:spPr bwMode="auto">
          <a:xfrm>
            <a:off x="665163" y="431800"/>
            <a:ext cx="3175" cy="3175"/>
          </a:xfrm>
          <a:custGeom>
            <a:avLst/>
            <a:gdLst/>
            <a:ahLst/>
            <a:cxnLst>
              <a:cxn ang="0">
                <a:pos x="2" y="2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277" name="Freeform 1163"/>
          <p:cNvSpPr>
            <a:spLocks/>
          </p:cNvSpPr>
          <p:nvPr userDrawn="1"/>
        </p:nvSpPr>
        <p:spPr bwMode="auto">
          <a:xfrm>
            <a:off x="611188" y="415925"/>
            <a:ext cx="6350" cy="3175"/>
          </a:xfrm>
          <a:custGeom>
            <a:avLst/>
            <a:gdLst/>
            <a:ahLst/>
            <a:cxnLst>
              <a:cxn ang="0">
                <a:pos x="2" y="2"/>
              </a:cxn>
              <a:cxn ang="0">
                <a:pos x="2" y="2"/>
              </a:cxn>
              <a:cxn ang="0">
                <a:pos x="4" y="2"/>
              </a:cxn>
              <a:cxn ang="0">
                <a:pos x="4" y="0"/>
              </a:cxn>
              <a:cxn ang="0">
                <a:pos x="4" y="0"/>
              </a:cxn>
              <a:cxn ang="0">
                <a:pos x="2" y="0"/>
              </a:cxn>
              <a:cxn ang="0">
                <a:pos x="2" y="0"/>
              </a:cxn>
              <a:cxn ang="0">
                <a:pos x="0" y="2"/>
              </a:cxn>
              <a:cxn ang="0">
                <a:pos x="2" y="2"/>
              </a:cxn>
              <a:cxn ang="0">
                <a:pos x="2" y="0"/>
              </a:cxn>
              <a:cxn ang="0">
                <a:pos x="4" y="2"/>
              </a:cxn>
              <a:cxn ang="0">
                <a:pos x="4" y="0"/>
              </a:cxn>
              <a:cxn ang="0">
                <a:pos x="4" y="0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2" y="2"/>
              </a:cxn>
            </a:cxnLst>
            <a:rect l="0" t="0" r="r" b="b"/>
            <a:pathLst>
              <a:path w="4" h="2">
                <a:moveTo>
                  <a:pt x="2" y="2"/>
                </a:moveTo>
                <a:lnTo>
                  <a:pt x="2" y="2"/>
                </a:lnTo>
                <a:lnTo>
                  <a:pt x="4" y="2"/>
                </a:lnTo>
                <a:lnTo>
                  <a:pt x="4" y="0"/>
                </a:lnTo>
                <a:lnTo>
                  <a:pt x="4" y="0"/>
                </a:lnTo>
                <a:lnTo>
                  <a:pt x="2" y="0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4" y="2"/>
                </a:lnTo>
                <a:lnTo>
                  <a:pt x="4" y="0"/>
                </a:lnTo>
                <a:lnTo>
                  <a:pt x="4" y="0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2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278" name="Freeform 1172"/>
          <p:cNvSpPr>
            <a:spLocks/>
          </p:cNvSpPr>
          <p:nvPr userDrawn="1"/>
        </p:nvSpPr>
        <p:spPr bwMode="auto">
          <a:xfrm>
            <a:off x="582613" y="476250"/>
            <a:ext cx="3175" cy="3175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279" name="Freeform 1177"/>
          <p:cNvSpPr>
            <a:spLocks/>
          </p:cNvSpPr>
          <p:nvPr userDrawn="1"/>
        </p:nvSpPr>
        <p:spPr bwMode="auto">
          <a:xfrm>
            <a:off x="557213" y="534988"/>
            <a:ext cx="3175" cy="3175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2" y="2"/>
              </a:cxn>
              <a:cxn ang="0">
                <a:pos x="2" y="2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2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2" y="2"/>
                </a:lnTo>
                <a:lnTo>
                  <a:pt x="2" y="2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2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280" name="Freeform 1180"/>
          <p:cNvSpPr>
            <a:spLocks/>
          </p:cNvSpPr>
          <p:nvPr userDrawn="1"/>
        </p:nvSpPr>
        <p:spPr bwMode="auto">
          <a:xfrm>
            <a:off x="560388" y="530225"/>
            <a:ext cx="3175" cy="4763"/>
          </a:xfrm>
          <a:custGeom>
            <a:avLst/>
            <a:gdLst/>
            <a:ahLst/>
            <a:cxnLst>
              <a:cxn ang="0">
                <a:pos x="0" y="3"/>
              </a:cxn>
              <a:cxn ang="0">
                <a:pos x="0" y="3"/>
              </a:cxn>
              <a:cxn ang="0">
                <a:pos x="2" y="3"/>
              </a:cxn>
              <a:cxn ang="0">
                <a:pos x="2" y="3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0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</a:cxnLst>
            <a:rect l="0" t="0" r="r" b="b"/>
            <a:pathLst>
              <a:path w="2" h="3">
                <a:moveTo>
                  <a:pt x="0" y="3"/>
                </a:moveTo>
                <a:lnTo>
                  <a:pt x="0" y="3"/>
                </a:lnTo>
                <a:lnTo>
                  <a:pt x="2" y="3"/>
                </a:lnTo>
                <a:lnTo>
                  <a:pt x="2" y="3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0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281" name="Line 1187"/>
          <p:cNvSpPr>
            <a:spLocks noChangeShapeType="1"/>
          </p:cNvSpPr>
          <p:nvPr userDrawn="1"/>
        </p:nvSpPr>
        <p:spPr bwMode="auto">
          <a:xfrm>
            <a:off x="569913" y="520700"/>
            <a:ext cx="1587" cy="1588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282" name="Line 1188"/>
          <p:cNvSpPr>
            <a:spLocks noChangeShapeType="1"/>
          </p:cNvSpPr>
          <p:nvPr userDrawn="1"/>
        </p:nvSpPr>
        <p:spPr bwMode="auto">
          <a:xfrm>
            <a:off x="569913" y="520700"/>
            <a:ext cx="1587" cy="1588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283" name="Freeform 1208"/>
          <p:cNvSpPr>
            <a:spLocks/>
          </p:cNvSpPr>
          <p:nvPr userDrawn="1"/>
        </p:nvSpPr>
        <p:spPr bwMode="auto">
          <a:xfrm>
            <a:off x="595313" y="557213"/>
            <a:ext cx="1587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284" name="Freeform 1210"/>
          <p:cNvSpPr>
            <a:spLocks/>
          </p:cNvSpPr>
          <p:nvPr userDrawn="1"/>
        </p:nvSpPr>
        <p:spPr bwMode="auto">
          <a:xfrm>
            <a:off x="595313" y="557213"/>
            <a:ext cx="3175" cy="3175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285" name="Freeform 1214"/>
          <p:cNvSpPr>
            <a:spLocks/>
          </p:cNvSpPr>
          <p:nvPr userDrawn="1"/>
        </p:nvSpPr>
        <p:spPr bwMode="auto">
          <a:xfrm>
            <a:off x="595313" y="557213"/>
            <a:ext cx="3175" cy="3175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2" y="2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286" name="Rectangle 1215"/>
          <p:cNvSpPr>
            <a:spLocks noChangeArrowheads="1"/>
          </p:cNvSpPr>
          <p:nvPr userDrawn="1"/>
        </p:nvSpPr>
        <p:spPr bwMode="auto">
          <a:xfrm>
            <a:off x="595313" y="627063"/>
            <a:ext cx="1587" cy="1587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287" name="Freeform 1217"/>
          <p:cNvSpPr>
            <a:spLocks/>
          </p:cNvSpPr>
          <p:nvPr userDrawn="1"/>
        </p:nvSpPr>
        <p:spPr bwMode="auto">
          <a:xfrm>
            <a:off x="595313" y="627063"/>
            <a:ext cx="1587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288" name="Freeform 1219"/>
          <p:cNvSpPr>
            <a:spLocks/>
          </p:cNvSpPr>
          <p:nvPr userDrawn="1"/>
        </p:nvSpPr>
        <p:spPr bwMode="auto">
          <a:xfrm>
            <a:off x="731838" y="541338"/>
            <a:ext cx="1587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289" name="Freeform 1221"/>
          <p:cNvSpPr>
            <a:spLocks/>
          </p:cNvSpPr>
          <p:nvPr userDrawn="1"/>
        </p:nvSpPr>
        <p:spPr bwMode="auto">
          <a:xfrm>
            <a:off x="731838" y="541338"/>
            <a:ext cx="3175" cy="3175"/>
          </a:xfrm>
          <a:custGeom>
            <a:avLst/>
            <a:gdLst/>
            <a:ahLst/>
            <a:cxnLst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2" y="0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290" name="Freeform 1234"/>
          <p:cNvSpPr>
            <a:spLocks/>
          </p:cNvSpPr>
          <p:nvPr userDrawn="1"/>
        </p:nvSpPr>
        <p:spPr bwMode="auto">
          <a:xfrm>
            <a:off x="722313" y="550863"/>
            <a:ext cx="3175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 w="2">
                <a:moveTo>
                  <a:pt x="0" y="0"/>
                </a:moveTo>
                <a:lnTo>
                  <a:pt x="0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291" name="Line 1237"/>
          <p:cNvSpPr>
            <a:spLocks noChangeShapeType="1"/>
          </p:cNvSpPr>
          <p:nvPr userDrawn="1"/>
        </p:nvSpPr>
        <p:spPr bwMode="auto">
          <a:xfrm>
            <a:off x="728663" y="544513"/>
            <a:ext cx="1587" cy="1587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292" name="Line 1238"/>
          <p:cNvSpPr>
            <a:spLocks noChangeShapeType="1"/>
          </p:cNvSpPr>
          <p:nvPr userDrawn="1"/>
        </p:nvSpPr>
        <p:spPr bwMode="auto">
          <a:xfrm>
            <a:off x="728663" y="544513"/>
            <a:ext cx="1587" cy="1587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293" name="Freeform 1240"/>
          <p:cNvSpPr>
            <a:spLocks/>
          </p:cNvSpPr>
          <p:nvPr userDrawn="1"/>
        </p:nvSpPr>
        <p:spPr bwMode="auto">
          <a:xfrm>
            <a:off x="728663" y="541338"/>
            <a:ext cx="1587" cy="3175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0" y="2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</a:cxnLst>
            <a:rect l="0" t="0" r="r" b="b"/>
            <a:pathLst>
              <a:path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294" name="Freeform 1243"/>
          <p:cNvSpPr>
            <a:spLocks/>
          </p:cNvSpPr>
          <p:nvPr userDrawn="1"/>
        </p:nvSpPr>
        <p:spPr bwMode="auto">
          <a:xfrm>
            <a:off x="728663" y="538163"/>
            <a:ext cx="3175" cy="3175"/>
          </a:xfrm>
          <a:custGeom>
            <a:avLst/>
            <a:gdLst/>
            <a:ahLst/>
            <a:cxnLst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295" name="Freeform 1246"/>
          <p:cNvSpPr>
            <a:spLocks/>
          </p:cNvSpPr>
          <p:nvPr userDrawn="1"/>
        </p:nvSpPr>
        <p:spPr bwMode="auto">
          <a:xfrm>
            <a:off x="725488" y="547688"/>
            <a:ext cx="3175" cy="3175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0" y="2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296" name="Freeform 1250"/>
          <p:cNvSpPr>
            <a:spLocks/>
          </p:cNvSpPr>
          <p:nvPr userDrawn="1"/>
        </p:nvSpPr>
        <p:spPr bwMode="auto">
          <a:xfrm>
            <a:off x="731838" y="530225"/>
            <a:ext cx="3175" cy="1588"/>
          </a:xfrm>
          <a:custGeom>
            <a:avLst/>
            <a:gdLst/>
            <a:ahLst/>
            <a:cxnLst>
              <a:cxn ang="0">
                <a:pos x="2" y="0"/>
              </a:cxn>
              <a:cxn ang="0">
                <a:pos x="0" y="0"/>
              </a:cxn>
              <a:cxn ang="0">
                <a:pos x="2" y="0"/>
              </a:cxn>
            </a:cxnLst>
            <a:rect l="0" t="0" r="r" b="b"/>
            <a:pathLst>
              <a:path w="2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297" name="Freeform 1252"/>
          <p:cNvSpPr>
            <a:spLocks/>
          </p:cNvSpPr>
          <p:nvPr userDrawn="1"/>
        </p:nvSpPr>
        <p:spPr bwMode="auto">
          <a:xfrm>
            <a:off x="731838" y="527050"/>
            <a:ext cx="3175" cy="7938"/>
          </a:xfrm>
          <a:custGeom>
            <a:avLst/>
            <a:gdLst/>
            <a:ahLst/>
            <a:cxnLst>
              <a:cxn ang="0">
                <a:pos x="2" y="2"/>
              </a:cxn>
              <a:cxn ang="0">
                <a:pos x="2" y="2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  <a:cxn ang="0">
                <a:pos x="2" y="5"/>
              </a:cxn>
              <a:cxn ang="0">
                <a:pos x="2" y="2"/>
              </a:cxn>
              <a:cxn ang="0">
                <a:pos x="2" y="2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  <a:cxn ang="0">
                <a:pos x="2" y="5"/>
              </a:cxn>
              <a:cxn ang="0">
                <a:pos x="2" y="2"/>
              </a:cxn>
            </a:cxnLst>
            <a:rect l="0" t="0" r="r" b="b"/>
            <a:pathLst>
              <a:path w="2" h="5">
                <a:moveTo>
                  <a:pt x="2" y="2"/>
                </a:move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2" y="5"/>
                </a:lnTo>
                <a:lnTo>
                  <a:pt x="2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2" y="5"/>
                </a:lnTo>
                <a:lnTo>
                  <a:pt x="2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298" name="Freeform 1255"/>
          <p:cNvSpPr>
            <a:spLocks/>
          </p:cNvSpPr>
          <p:nvPr userDrawn="1"/>
        </p:nvSpPr>
        <p:spPr bwMode="auto">
          <a:xfrm>
            <a:off x="712788" y="550863"/>
            <a:ext cx="3175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 w="2">
                <a:moveTo>
                  <a:pt x="0" y="0"/>
                </a:move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299" name="Rectangle 1256"/>
          <p:cNvSpPr>
            <a:spLocks noChangeArrowheads="1"/>
          </p:cNvSpPr>
          <p:nvPr userDrawn="1"/>
        </p:nvSpPr>
        <p:spPr bwMode="auto">
          <a:xfrm>
            <a:off x="722313" y="550863"/>
            <a:ext cx="1587" cy="158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300" name="Freeform 1258"/>
          <p:cNvSpPr>
            <a:spLocks/>
          </p:cNvSpPr>
          <p:nvPr userDrawn="1"/>
        </p:nvSpPr>
        <p:spPr bwMode="auto">
          <a:xfrm>
            <a:off x="722313" y="550863"/>
            <a:ext cx="1587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301" name="Freeform 1266"/>
          <p:cNvSpPr>
            <a:spLocks/>
          </p:cNvSpPr>
          <p:nvPr userDrawn="1"/>
        </p:nvSpPr>
        <p:spPr bwMode="auto">
          <a:xfrm>
            <a:off x="728663" y="534988"/>
            <a:ext cx="1587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302" name="Freeform 1269"/>
          <p:cNvSpPr>
            <a:spLocks/>
          </p:cNvSpPr>
          <p:nvPr userDrawn="1"/>
        </p:nvSpPr>
        <p:spPr bwMode="auto">
          <a:xfrm>
            <a:off x="728663" y="530225"/>
            <a:ext cx="3175" cy="4763"/>
          </a:xfrm>
          <a:custGeom>
            <a:avLst/>
            <a:gdLst/>
            <a:ahLst/>
            <a:cxnLst>
              <a:cxn ang="0">
                <a:pos x="0" y="3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3"/>
              </a:cxn>
              <a:cxn ang="0">
                <a:pos x="0" y="3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3"/>
              </a:cxn>
              <a:cxn ang="0">
                <a:pos x="0" y="3"/>
              </a:cxn>
            </a:cxnLst>
            <a:rect l="0" t="0" r="r" b="b"/>
            <a:pathLst>
              <a:path w="2" h="3">
                <a:moveTo>
                  <a:pt x="0" y="3"/>
                </a:move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3"/>
                </a:lnTo>
                <a:lnTo>
                  <a:pt x="0" y="3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3"/>
                </a:lnTo>
                <a:lnTo>
                  <a:pt x="0" y="3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303" name="Line 1270"/>
          <p:cNvSpPr>
            <a:spLocks noChangeShapeType="1"/>
          </p:cNvSpPr>
          <p:nvPr userDrawn="1"/>
        </p:nvSpPr>
        <p:spPr bwMode="auto">
          <a:xfrm>
            <a:off x="728663" y="530225"/>
            <a:ext cx="1587" cy="1588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304" name="Line 1271"/>
          <p:cNvSpPr>
            <a:spLocks noChangeShapeType="1"/>
          </p:cNvSpPr>
          <p:nvPr userDrawn="1"/>
        </p:nvSpPr>
        <p:spPr bwMode="auto">
          <a:xfrm>
            <a:off x="728663" y="530225"/>
            <a:ext cx="1587" cy="1588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305" name="Rectangle 1272"/>
          <p:cNvSpPr>
            <a:spLocks noChangeArrowheads="1"/>
          </p:cNvSpPr>
          <p:nvPr userDrawn="1"/>
        </p:nvSpPr>
        <p:spPr bwMode="auto">
          <a:xfrm>
            <a:off x="728663" y="530225"/>
            <a:ext cx="1587" cy="158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306" name="Rectangle 1273"/>
          <p:cNvSpPr>
            <a:spLocks noChangeArrowheads="1"/>
          </p:cNvSpPr>
          <p:nvPr userDrawn="1"/>
        </p:nvSpPr>
        <p:spPr bwMode="auto">
          <a:xfrm>
            <a:off x="728663" y="530225"/>
            <a:ext cx="1587" cy="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307" name="Line 1274"/>
          <p:cNvSpPr>
            <a:spLocks noChangeShapeType="1"/>
          </p:cNvSpPr>
          <p:nvPr userDrawn="1"/>
        </p:nvSpPr>
        <p:spPr bwMode="auto">
          <a:xfrm>
            <a:off x="728663" y="527050"/>
            <a:ext cx="1587" cy="1588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308" name="Line 1275"/>
          <p:cNvSpPr>
            <a:spLocks noChangeShapeType="1"/>
          </p:cNvSpPr>
          <p:nvPr userDrawn="1"/>
        </p:nvSpPr>
        <p:spPr bwMode="auto">
          <a:xfrm>
            <a:off x="728663" y="527050"/>
            <a:ext cx="1587" cy="1588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309" name="Freeform 1277"/>
          <p:cNvSpPr>
            <a:spLocks/>
          </p:cNvSpPr>
          <p:nvPr userDrawn="1"/>
        </p:nvSpPr>
        <p:spPr bwMode="auto">
          <a:xfrm>
            <a:off x="728663" y="523875"/>
            <a:ext cx="1587" cy="3175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0" y="2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</a:cxnLst>
            <a:rect l="0" t="0" r="r" b="b"/>
            <a:pathLst>
              <a:path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310" name="Freeform 1287"/>
          <p:cNvSpPr>
            <a:spLocks/>
          </p:cNvSpPr>
          <p:nvPr userDrawn="1"/>
        </p:nvSpPr>
        <p:spPr bwMode="auto">
          <a:xfrm>
            <a:off x="719138" y="514350"/>
            <a:ext cx="3175" cy="31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2" y="2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311" name="Freeform 1290"/>
          <p:cNvSpPr>
            <a:spLocks/>
          </p:cNvSpPr>
          <p:nvPr userDrawn="1"/>
        </p:nvSpPr>
        <p:spPr bwMode="auto">
          <a:xfrm>
            <a:off x="719138" y="517525"/>
            <a:ext cx="3175" cy="3175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2" y="2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2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312" name="Rectangle 1335"/>
          <p:cNvSpPr>
            <a:spLocks noChangeArrowheads="1"/>
          </p:cNvSpPr>
          <p:nvPr userDrawn="1"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313" name="Rectangle 1336"/>
          <p:cNvSpPr>
            <a:spLocks noChangeArrowheads="1"/>
          </p:cNvSpPr>
          <p:nvPr userDrawn="1"/>
        </p:nvSpPr>
        <p:spPr bwMode="auto">
          <a:xfrm>
            <a:off x="474663" y="495300"/>
            <a:ext cx="1587" cy="158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314" name="Rectangle 1337"/>
          <p:cNvSpPr>
            <a:spLocks noChangeArrowheads="1"/>
          </p:cNvSpPr>
          <p:nvPr userDrawn="1"/>
        </p:nvSpPr>
        <p:spPr bwMode="auto">
          <a:xfrm>
            <a:off x="474663" y="495300"/>
            <a:ext cx="1587" cy="158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315" name="Rectangle 1340"/>
          <p:cNvSpPr>
            <a:spLocks noChangeArrowheads="1"/>
          </p:cNvSpPr>
          <p:nvPr userDrawn="1"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316" name="Rectangle 1341"/>
          <p:cNvSpPr>
            <a:spLocks noChangeArrowheads="1"/>
          </p:cNvSpPr>
          <p:nvPr userDrawn="1"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317" name="Rectangle 1342"/>
          <p:cNvSpPr>
            <a:spLocks noChangeArrowheads="1"/>
          </p:cNvSpPr>
          <p:nvPr userDrawn="1"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318" name="Rectangle 1343"/>
          <p:cNvSpPr>
            <a:spLocks noChangeArrowheads="1"/>
          </p:cNvSpPr>
          <p:nvPr userDrawn="1"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319" name="Rectangle 1344"/>
          <p:cNvSpPr>
            <a:spLocks noChangeArrowheads="1"/>
          </p:cNvSpPr>
          <p:nvPr userDrawn="1"/>
        </p:nvSpPr>
        <p:spPr bwMode="auto">
          <a:xfrm>
            <a:off x="465138" y="485775"/>
            <a:ext cx="1587" cy="31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3075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4953000" y="4953000"/>
            <a:ext cx="4191000" cy="228600"/>
          </a:xfrm>
        </p:spPr>
        <p:txBody>
          <a:bodyPr/>
          <a:lstStyle>
            <a:lvl1pPr marL="0" indent="0">
              <a:buFontTx/>
              <a:buNone/>
              <a:defRPr sz="900">
                <a:solidFill>
                  <a:srgbClr val="215477"/>
                </a:solidFill>
              </a:defRPr>
            </a:lvl1pPr>
          </a:lstStyle>
          <a:p>
            <a:r>
              <a:rPr lang="en-US"/>
              <a:t>Potential strategic partnership</a:t>
            </a:r>
          </a:p>
        </p:txBody>
      </p:sp>
      <p:sp>
        <p:nvSpPr>
          <p:cNvPr id="320" name="Rectangle 1028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21" name="Rectangle 1029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22" name="Rectangle 103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 algn="r">
              <a:defRPr sz="14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E7CFC74F-30D6-4652-AFA9-566CB64BE867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73525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6135" y="389758"/>
            <a:ext cx="7772400" cy="56356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196975"/>
            <a:ext cx="7772400" cy="489902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2F4DD0-02FC-435A-8898-946AD2875FBC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35656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7CDD0C-8703-4CDF-A148-B250A07B4318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07129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5465" y="384153"/>
            <a:ext cx="7772400" cy="56356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196975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975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AB8C32-47F3-49EF-A0FA-4E3ECEBB15FD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78666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783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099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3075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099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83075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BC2464-8680-410F-98D2-CA951C5DE732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93855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B8C6CC-8893-4AFB-BA03-E736F7CEDA1B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17709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819689-824D-4A08-A1F3-2406E8306183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12738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8BE903-2692-498E-8545-444E2E3617CA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08755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4F271A-5829-4BDC-A234-0085C1FE49B8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53304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05A5E0-03FA-4A72-B8DD-A8E55CB81C70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53326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6135" y="389758"/>
            <a:ext cx="7772400" cy="56356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196975"/>
            <a:ext cx="7772400" cy="489902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629818" y="6324600"/>
            <a:ext cx="1884363" cy="2794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prstClr val="white"/>
                </a:solidFill>
              </a:rPr>
              <a:t>Slide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871538"/>
            <a:ext cx="1943100" cy="52244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871538"/>
            <a:ext cx="5676900" cy="52244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B08ADD-ABEC-4AF5-9186-6D327AE91B56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88525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>
            <a:spLocks/>
          </p:cNvSpPr>
          <p:nvPr userDrawn="1"/>
        </p:nvSpPr>
        <p:spPr bwMode="auto">
          <a:xfrm>
            <a:off x="-23813" y="2645912"/>
            <a:ext cx="7250113" cy="1150938"/>
          </a:xfrm>
          <a:custGeom>
            <a:avLst/>
            <a:gdLst>
              <a:gd name="T0" fmla="*/ 7034320 w 5342"/>
              <a:gd name="T1" fmla="*/ 5762 h 799"/>
              <a:gd name="T2" fmla="*/ 0 w 5342"/>
              <a:gd name="T3" fmla="*/ 0 h 799"/>
              <a:gd name="T4" fmla="*/ 16286 w 5342"/>
              <a:gd name="T5" fmla="*/ 1150938 h 799"/>
              <a:gd name="T6" fmla="*/ 7035677 w 5342"/>
              <a:gd name="T7" fmla="*/ 1148057 h 799"/>
              <a:gd name="T8" fmla="*/ 7035677 w 5342"/>
              <a:gd name="T9" fmla="*/ 1145176 h 799"/>
              <a:gd name="T10" fmla="*/ 7250113 w 5342"/>
              <a:gd name="T11" fmla="*/ 2881 h 799"/>
              <a:gd name="T12" fmla="*/ 7034320 w 5342"/>
              <a:gd name="T13" fmla="*/ 2881 h 799"/>
              <a:gd name="T14" fmla="*/ 7034320 w 5342"/>
              <a:gd name="T15" fmla="*/ 5762 h 799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5342"/>
              <a:gd name="T25" fmla="*/ 0 h 799"/>
              <a:gd name="T26" fmla="*/ 5342 w 5342"/>
              <a:gd name="T27" fmla="*/ 799 h 799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5342" h="799">
                <a:moveTo>
                  <a:pt x="5183" y="4"/>
                </a:moveTo>
                <a:lnTo>
                  <a:pt x="0" y="0"/>
                </a:lnTo>
                <a:lnTo>
                  <a:pt x="12" y="799"/>
                </a:lnTo>
                <a:lnTo>
                  <a:pt x="5184" y="797"/>
                </a:lnTo>
                <a:lnTo>
                  <a:pt x="5184" y="795"/>
                </a:lnTo>
                <a:lnTo>
                  <a:pt x="5342" y="2"/>
                </a:lnTo>
                <a:lnTo>
                  <a:pt x="5183" y="2"/>
                </a:lnTo>
                <a:lnTo>
                  <a:pt x="5183" y="4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 w="9525">
            <a:noFill/>
            <a:round/>
            <a:headEnd/>
            <a:tailEnd/>
          </a:ln>
        </p:spPr>
        <p:txBody>
          <a:bodyPr lIns="80156" tIns="40078" rIns="80156" bIns="40078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887472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0025"/>
            <a:ext cx="8232775" cy="863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5613" y="1412875"/>
            <a:ext cx="8234362" cy="4519613"/>
          </a:xfrm>
        </p:spPr>
        <p:txBody>
          <a:bodyPr/>
          <a:lstStyle/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74871111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Full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682"/>
          <p:cNvSpPr>
            <a:spLocks/>
          </p:cNvSpPr>
          <p:nvPr/>
        </p:nvSpPr>
        <p:spPr bwMode="auto">
          <a:xfrm flipH="1">
            <a:off x="6380163" y="615956"/>
            <a:ext cx="1014412" cy="1895475"/>
          </a:xfrm>
          <a:custGeom>
            <a:avLst/>
            <a:gdLst>
              <a:gd name="T0" fmla="*/ 0 w 638"/>
              <a:gd name="T1" fmla="*/ 0 h 1194"/>
              <a:gd name="T2" fmla="*/ 60420 w 638"/>
              <a:gd name="T3" fmla="*/ 174625 h 1194"/>
              <a:gd name="T4" fmla="*/ 124019 w 638"/>
              <a:gd name="T5" fmla="*/ 342900 h 1194"/>
              <a:gd name="T6" fmla="*/ 168539 w 638"/>
              <a:gd name="T7" fmla="*/ 482600 h 1194"/>
              <a:gd name="T8" fmla="*/ 216238 w 638"/>
              <a:gd name="T9" fmla="*/ 631825 h 1194"/>
              <a:gd name="T10" fmla="*/ 260758 w 638"/>
              <a:gd name="T11" fmla="*/ 803275 h 1194"/>
              <a:gd name="T12" fmla="*/ 327537 w 638"/>
              <a:gd name="T13" fmla="*/ 1066800 h 1194"/>
              <a:gd name="T14" fmla="*/ 375237 w 638"/>
              <a:gd name="T15" fmla="*/ 1250950 h 1194"/>
              <a:gd name="T16" fmla="*/ 432477 w 638"/>
              <a:gd name="T17" fmla="*/ 1571625 h 1194"/>
              <a:gd name="T18" fmla="*/ 454736 w 638"/>
              <a:gd name="T19" fmla="*/ 1724025 h 1194"/>
              <a:gd name="T20" fmla="*/ 480176 w 638"/>
              <a:gd name="T21" fmla="*/ 1895475 h 1194"/>
              <a:gd name="T22" fmla="*/ 1014412 w 638"/>
              <a:gd name="T23" fmla="*/ 1895475 h 1194"/>
              <a:gd name="T24" fmla="*/ 992152 w 638"/>
              <a:gd name="T25" fmla="*/ 1812925 h 1194"/>
              <a:gd name="T26" fmla="*/ 950813 w 638"/>
              <a:gd name="T27" fmla="*/ 1682750 h 1194"/>
              <a:gd name="T28" fmla="*/ 909473 w 638"/>
              <a:gd name="T29" fmla="*/ 1555750 h 1194"/>
              <a:gd name="T30" fmla="*/ 871313 w 638"/>
              <a:gd name="T31" fmla="*/ 1447800 h 1194"/>
              <a:gd name="T32" fmla="*/ 785454 w 638"/>
              <a:gd name="T33" fmla="*/ 1244600 h 1194"/>
              <a:gd name="T34" fmla="*/ 725034 w 638"/>
              <a:gd name="T35" fmla="*/ 1108075 h 1194"/>
              <a:gd name="T36" fmla="*/ 674155 w 638"/>
              <a:gd name="T37" fmla="*/ 993775 h 1194"/>
              <a:gd name="T38" fmla="*/ 601015 w 638"/>
              <a:gd name="T39" fmla="*/ 844550 h 1194"/>
              <a:gd name="T40" fmla="*/ 540596 w 638"/>
              <a:gd name="T41" fmla="*/ 746125 h 1194"/>
              <a:gd name="T42" fmla="*/ 486536 w 638"/>
              <a:gd name="T43" fmla="*/ 657225 h 1194"/>
              <a:gd name="T44" fmla="*/ 426117 w 638"/>
              <a:gd name="T45" fmla="*/ 542925 h 1194"/>
              <a:gd name="T46" fmla="*/ 362517 w 638"/>
              <a:gd name="T47" fmla="*/ 454025 h 1194"/>
              <a:gd name="T48" fmla="*/ 276658 w 638"/>
              <a:gd name="T49" fmla="*/ 333375 h 1194"/>
              <a:gd name="T50" fmla="*/ 193978 w 638"/>
              <a:gd name="T51" fmla="*/ 222250 h 1194"/>
              <a:gd name="T52" fmla="*/ 92219 w 638"/>
              <a:gd name="T53" fmla="*/ 82550 h 1194"/>
              <a:gd name="T54" fmla="*/ 47700 w 638"/>
              <a:gd name="T55" fmla="*/ 31750 h 1194"/>
              <a:gd name="T56" fmla="*/ 0 w 638"/>
              <a:gd name="T57" fmla="*/ 0 h 1194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638" h="1194">
                <a:moveTo>
                  <a:pt x="0" y="0"/>
                </a:moveTo>
                <a:lnTo>
                  <a:pt x="38" y="110"/>
                </a:lnTo>
                <a:lnTo>
                  <a:pt x="78" y="216"/>
                </a:lnTo>
                <a:lnTo>
                  <a:pt x="106" y="304"/>
                </a:lnTo>
                <a:lnTo>
                  <a:pt x="136" y="398"/>
                </a:lnTo>
                <a:lnTo>
                  <a:pt x="164" y="506"/>
                </a:lnTo>
                <a:lnTo>
                  <a:pt x="206" y="672"/>
                </a:lnTo>
                <a:lnTo>
                  <a:pt x="236" y="788"/>
                </a:lnTo>
                <a:lnTo>
                  <a:pt x="272" y="990"/>
                </a:lnTo>
                <a:lnTo>
                  <a:pt x="286" y="1086"/>
                </a:lnTo>
                <a:lnTo>
                  <a:pt x="302" y="1194"/>
                </a:lnTo>
                <a:lnTo>
                  <a:pt x="638" y="1194"/>
                </a:lnTo>
                <a:lnTo>
                  <a:pt x="624" y="1142"/>
                </a:lnTo>
                <a:lnTo>
                  <a:pt x="598" y="1060"/>
                </a:lnTo>
                <a:lnTo>
                  <a:pt x="572" y="980"/>
                </a:lnTo>
                <a:lnTo>
                  <a:pt x="548" y="912"/>
                </a:lnTo>
                <a:lnTo>
                  <a:pt x="494" y="784"/>
                </a:lnTo>
                <a:lnTo>
                  <a:pt x="456" y="698"/>
                </a:lnTo>
                <a:lnTo>
                  <a:pt x="424" y="626"/>
                </a:lnTo>
                <a:lnTo>
                  <a:pt x="378" y="532"/>
                </a:lnTo>
                <a:lnTo>
                  <a:pt x="340" y="470"/>
                </a:lnTo>
                <a:lnTo>
                  <a:pt x="306" y="414"/>
                </a:lnTo>
                <a:lnTo>
                  <a:pt x="268" y="342"/>
                </a:lnTo>
                <a:lnTo>
                  <a:pt x="228" y="286"/>
                </a:lnTo>
                <a:lnTo>
                  <a:pt x="174" y="210"/>
                </a:lnTo>
                <a:lnTo>
                  <a:pt x="122" y="140"/>
                </a:lnTo>
                <a:lnTo>
                  <a:pt x="58" y="52"/>
                </a:lnTo>
                <a:lnTo>
                  <a:pt x="30" y="2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anchor="ctr"/>
          <a:lstStyle/>
          <a:p>
            <a:endParaRPr lang="en-US" sz="1600" dirty="0"/>
          </a:p>
        </p:txBody>
      </p:sp>
      <p:sp>
        <p:nvSpPr>
          <p:cNvPr id="5" name="Freeform 1683"/>
          <p:cNvSpPr>
            <a:spLocks/>
          </p:cNvSpPr>
          <p:nvPr/>
        </p:nvSpPr>
        <p:spPr bwMode="auto">
          <a:xfrm flipH="1">
            <a:off x="7410450" y="3175"/>
            <a:ext cx="712788" cy="584200"/>
          </a:xfrm>
          <a:custGeom>
            <a:avLst/>
            <a:gdLst>
              <a:gd name="T0" fmla="*/ 712788 w 448"/>
              <a:gd name="T1" fmla="*/ 584200 h 372"/>
              <a:gd name="T2" fmla="*/ 617325 w 448"/>
              <a:gd name="T3" fmla="*/ 474270 h 372"/>
              <a:gd name="T4" fmla="*/ 445493 w 448"/>
              <a:gd name="T5" fmla="*/ 326649 h 372"/>
              <a:gd name="T6" fmla="*/ 334119 w 448"/>
              <a:gd name="T7" fmla="*/ 223001 h 372"/>
              <a:gd name="T8" fmla="*/ 222746 w 448"/>
              <a:gd name="T9" fmla="*/ 147620 h 372"/>
              <a:gd name="T10" fmla="*/ 101827 w 448"/>
              <a:gd name="T11" fmla="*/ 69099 h 372"/>
              <a:gd name="T12" fmla="*/ 0 w 448"/>
              <a:gd name="T13" fmla="*/ 0 h 372"/>
              <a:gd name="T14" fmla="*/ 445493 w 448"/>
              <a:gd name="T15" fmla="*/ 0 h 372"/>
              <a:gd name="T16" fmla="*/ 477313 w 448"/>
              <a:gd name="T17" fmla="*/ 56535 h 372"/>
              <a:gd name="T18" fmla="*/ 515498 w 448"/>
              <a:gd name="T19" fmla="*/ 128775 h 372"/>
              <a:gd name="T20" fmla="*/ 550501 w 448"/>
              <a:gd name="T21" fmla="*/ 210438 h 372"/>
              <a:gd name="T22" fmla="*/ 601415 w 448"/>
              <a:gd name="T23" fmla="*/ 323509 h 372"/>
              <a:gd name="T24" fmla="*/ 649146 w 448"/>
              <a:gd name="T25" fmla="*/ 414594 h 372"/>
              <a:gd name="T26" fmla="*/ 690513 w 448"/>
              <a:gd name="T27" fmla="*/ 524524 h 372"/>
              <a:gd name="T28" fmla="*/ 712788 w 448"/>
              <a:gd name="T29" fmla="*/ 584200 h 372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448" h="372">
                <a:moveTo>
                  <a:pt x="448" y="372"/>
                </a:moveTo>
                <a:lnTo>
                  <a:pt x="388" y="302"/>
                </a:lnTo>
                <a:lnTo>
                  <a:pt x="280" y="208"/>
                </a:lnTo>
                <a:lnTo>
                  <a:pt x="210" y="142"/>
                </a:lnTo>
                <a:lnTo>
                  <a:pt x="140" y="94"/>
                </a:lnTo>
                <a:lnTo>
                  <a:pt x="64" y="44"/>
                </a:lnTo>
                <a:lnTo>
                  <a:pt x="0" y="0"/>
                </a:lnTo>
                <a:lnTo>
                  <a:pt x="280" y="0"/>
                </a:lnTo>
                <a:lnTo>
                  <a:pt x="300" y="36"/>
                </a:lnTo>
                <a:lnTo>
                  <a:pt x="324" y="82"/>
                </a:lnTo>
                <a:lnTo>
                  <a:pt x="346" y="134"/>
                </a:lnTo>
                <a:lnTo>
                  <a:pt x="378" y="206"/>
                </a:lnTo>
                <a:lnTo>
                  <a:pt x="408" y="264"/>
                </a:lnTo>
                <a:lnTo>
                  <a:pt x="434" y="334"/>
                </a:lnTo>
                <a:lnTo>
                  <a:pt x="448" y="372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anchor="ctr"/>
          <a:lstStyle/>
          <a:p>
            <a:endParaRPr lang="en-US" sz="1600" dirty="0"/>
          </a:p>
        </p:txBody>
      </p:sp>
      <p:sp>
        <p:nvSpPr>
          <p:cNvPr id="6" name="Line 1086"/>
          <p:cNvSpPr>
            <a:spLocks noChangeShapeType="1"/>
          </p:cNvSpPr>
          <p:nvPr/>
        </p:nvSpPr>
        <p:spPr bwMode="auto">
          <a:xfrm>
            <a:off x="484190" y="617544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 dirty="0"/>
          </a:p>
        </p:txBody>
      </p:sp>
      <p:sp>
        <p:nvSpPr>
          <p:cNvPr id="7" name="Line 1087"/>
          <p:cNvSpPr>
            <a:spLocks noChangeShapeType="1"/>
          </p:cNvSpPr>
          <p:nvPr/>
        </p:nvSpPr>
        <p:spPr bwMode="auto">
          <a:xfrm>
            <a:off x="484190" y="617544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 dirty="0"/>
          </a:p>
        </p:txBody>
      </p:sp>
      <p:sp>
        <p:nvSpPr>
          <p:cNvPr id="8" name="Rectangle 1088"/>
          <p:cNvSpPr>
            <a:spLocks noChangeArrowheads="1"/>
          </p:cNvSpPr>
          <p:nvPr/>
        </p:nvSpPr>
        <p:spPr bwMode="auto">
          <a:xfrm>
            <a:off x="484190" y="617544"/>
            <a:ext cx="1587" cy="15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 dirty="0"/>
          </a:p>
        </p:txBody>
      </p:sp>
      <p:sp>
        <p:nvSpPr>
          <p:cNvPr id="9" name="Rectangle 1089"/>
          <p:cNvSpPr>
            <a:spLocks noChangeArrowheads="1"/>
          </p:cNvSpPr>
          <p:nvPr/>
        </p:nvSpPr>
        <p:spPr bwMode="auto">
          <a:xfrm>
            <a:off x="484190" y="617544"/>
            <a:ext cx="1587" cy="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 dirty="0"/>
          </a:p>
        </p:txBody>
      </p:sp>
      <p:sp>
        <p:nvSpPr>
          <p:cNvPr id="10" name="Freeform 1098"/>
          <p:cNvSpPr>
            <a:spLocks/>
          </p:cNvSpPr>
          <p:nvPr/>
        </p:nvSpPr>
        <p:spPr bwMode="auto">
          <a:xfrm>
            <a:off x="487366" y="617544"/>
            <a:ext cx="3175" cy="1587"/>
          </a:xfrm>
          <a:custGeom>
            <a:avLst/>
            <a:gdLst>
              <a:gd name="T0" fmla="*/ 0 w 2"/>
              <a:gd name="T1" fmla="*/ 0 h 1587"/>
              <a:gd name="T2" fmla="*/ 3175 w 2"/>
              <a:gd name="T3" fmla="*/ 0 h 1587"/>
              <a:gd name="T4" fmla="*/ 3175 w 2"/>
              <a:gd name="T5" fmla="*/ 0 h 1587"/>
              <a:gd name="T6" fmla="*/ 3175 w 2"/>
              <a:gd name="T7" fmla="*/ 0 h 1587"/>
              <a:gd name="T8" fmla="*/ 0 w 2"/>
              <a:gd name="T9" fmla="*/ 0 h 1587"/>
              <a:gd name="T10" fmla="*/ 0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0 w 2"/>
              <a:gd name="T19" fmla="*/ 0 h 1587"/>
              <a:gd name="T20" fmla="*/ 0 w 2"/>
              <a:gd name="T21" fmla="*/ 0 h 1587"/>
              <a:gd name="T22" fmla="*/ 0 w 2"/>
              <a:gd name="T23" fmla="*/ 0 h 1587"/>
              <a:gd name="T24" fmla="*/ 0 w 2"/>
              <a:gd name="T25" fmla="*/ 0 h 1587"/>
              <a:gd name="T26" fmla="*/ 0 w 2"/>
              <a:gd name="T27" fmla="*/ 0 h 1587"/>
              <a:gd name="T28" fmla="*/ 0 w 2"/>
              <a:gd name="T29" fmla="*/ 0 h 1587"/>
              <a:gd name="T30" fmla="*/ 0 w 2"/>
              <a:gd name="T31" fmla="*/ 0 h 1587"/>
              <a:gd name="T32" fmla="*/ 0 w 2"/>
              <a:gd name="T33" fmla="*/ 0 h 1587"/>
              <a:gd name="T34" fmla="*/ 3175 w 2"/>
              <a:gd name="T35" fmla="*/ 0 h 1587"/>
              <a:gd name="T36" fmla="*/ 3175 w 2"/>
              <a:gd name="T37" fmla="*/ 0 h 1587"/>
              <a:gd name="T38" fmla="*/ 3175 w 2"/>
              <a:gd name="T39" fmla="*/ 0 h 1587"/>
              <a:gd name="T40" fmla="*/ 0 w 2"/>
              <a:gd name="T41" fmla="*/ 0 h 1587"/>
              <a:gd name="T42" fmla="*/ 0 w 2"/>
              <a:gd name="T43" fmla="*/ 0 h 1587"/>
              <a:gd name="T44" fmla="*/ 0 w 2"/>
              <a:gd name="T45" fmla="*/ 0 h 1587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 dirty="0"/>
          </a:p>
        </p:txBody>
      </p:sp>
      <p:sp>
        <p:nvSpPr>
          <p:cNvPr id="11" name="Freeform 1115"/>
          <p:cNvSpPr>
            <a:spLocks/>
          </p:cNvSpPr>
          <p:nvPr/>
        </p:nvSpPr>
        <p:spPr bwMode="auto">
          <a:xfrm>
            <a:off x="458791" y="473075"/>
            <a:ext cx="3175" cy="3175"/>
          </a:xfrm>
          <a:custGeom>
            <a:avLst/>
            <a:gdLst>
              <a:gd name="T0" fmla="*/ 0 w 2"/>
              <a:gd name="T1" fmla="*/ 3175 h 2"/>
              <a:gd name="T2" fmla="*/ 0 w 2"/>
              <a:gd name="T3" fmla="*/ 3175 h 2"/>
              <a:gd name="T4" fmla="*/ 0 w 2"/>
              <a:gd name="T5" fmla="*/ 3175 h 2"/>
              <a:gd name="T6" fmla="*/ 0 w 2"/>
              <a:gd name="T7" fmla="*/ 3175 h 2"/>
              <a:gd name="T8" fmla="*/ 0 w 2"/>
              <a:gd name="T9" fmla="*/ 3175 h 2"/>
              <a:gd name="T10" fmla="*/ 0 w 2"/>
              <a:gd name="T11" fmla="*/ 3175 h 2"/>
              <a:gd name="T12" fmla="*/ 3175 w 2"/>
              <a:gd name="T13" fmla="*/ 3175 h 2"/>
              <a:gd name="T14" fmla="*/ 3175 w 2"/>
              <a:gd name="T15" fmla="*/ 3175 h 2"/>
              <a:gd name="T16" fmla="*/ 3175 w 2"/>
              <a:gd name="T17" fmla="*/ 0 h 2"/>
              <a:gd name="T18" fmla="*/ 0 w 2"/>
              <a:gd name="T19" fmla="*/ 3175 h 2"/>
              <a:gd name="T20" fmla="*/ 0 w 2"/>
              <a:gd name="T21" fmla="*/ 3175 h 2"/>
              <a:gd name="T22" fmla="*/ 0 w 2"/>
              <a:gd name="T23" fmla="*/ 3175 h 2"/>
              <a:gd name="T24" fmla="*/ 0 w 2"/>
              <a:gd name="T25" fmla="*/ 3175 h 2"/>
              <a:gd name="T26" fmla="*/ 0 w 2"/>
              <a:gd name="T27" fmla="*/ 3175 h 2"/>
              <a:gd name="T28" fmla="*/ 3175 w 2"/>
              <a:gd name="T29" fmla="*/ 3175 h 2"/>
              <a:gd name="T30" fmla="*/ 3175 w 2"/>
              <a:gd name="T31" fmla="*/ 3175 h 2"/>
              <a:gd name="T32" fmla="*/ 3175 w 2"/>
              <a:gd name="T33" fmla="*/ 3175 h 2"/>
              <a:gd name="T34" fmla="*/ 3175 w 2"/>
              <a:gd name="T35" fmla="*/ 3175 h 2"/>
              <a:gd name="T36" fmla="*/ 3175 w 2"/>
              <a:gd name="T37" fmla="*/ 3175 h 2"/>
              <a:gd name="T38" fmla="*/ 3175 w 2"/>
              <a:gd name="T39" fmla="*/ 3175 h 2"/>
              <a:gd name="T40" fmla="*/ 0 w 2"/>
              <a:gd name="T41" fmla="*/ 3175 h 2"/>
              <a:gd name="T42" fmla="*/ 0 w 2"/>
              <a:gd name="T43" fmla="*/ 3175 h 2"/>
              <a:gd name="T44" fmla="*/ 0 w 2"/>
              <a:gd name="T45" fmla="*/ 3175 h 2"/>
              <a:gd name="T46" fmla="*/ 0 w 2"/>
              <a:gd name="T47" fmla="*/ 3175 h 2"/>
              <a:gd name="T48" fmla="*/ 0 w 2"/>
              <a:gd name="T49" fmla="*/ 3175 h 2"/>
              <a:gd name="T50" fmla="*/ 0 w 2"/>
              <a:gd name="T51" fmla="*/ 3175 h 2"/>
              <a:gd name="T52" fmla="*/ 0 w 2"/>
              <a:gd name="T53" fmla="*/ 3175 h 2"/>
              <a:gd name="T54" fmla="*/ 3175 w 2"/>
              <a:gd name="T55" fmla="*/ 3175 h 2"/>
              <a:gd name="T56" fmla="*/ 0 w 2"/>
              <a:gd name="T57" fmla="*/ 3175 h 2"/>
              <a:gd name="T58" fmla="*/ 3175 w 2"/>
              <a:gd name="T59" fmla="*/ 3175 h 2"/>
              <a:gd name="T60" fmla="*/ 3175 w 2"/>
              <a:gd name="T61" fmla="*/ 3175 h 2"/>
              <a:gd name="T62" fmla="*/ 3175 w 2"/>
              <a:gd name="T63" fmla="*/ 3175 h 2"/>
              <a:gd name="T64" fmla="*/ 0 w 2"/>
              <a:gd name="T65" fmla="*/ 3175 h 2"/>
              <a:gd name="T66" fmla="*/ 0 w 2"/>
              <a:gd name="T67" fmla="*/ 3175 h 2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 dirty="0"/>
          </a:p>
        </p:txBody>
      </p:sp>
      <p:sp>
        <p:nvSpPr>
          <p:cNvPr id="12" name="Freeform 1120"/>
          <p:cNvSpPr>
            <a:spLocks/>
          </p:cNvSpPr>
          <p:nvPr/>
        </p:nvSpPr>
        <p:spPr bwMode="auto">
          <a:xfrm>
            <a:off x="458791" y="463554"/>
            <a:ext cx="3175" cy="3175"/>
          </a:xfrm>
          <a:custGeom>
            <a:avLst/>
            <a:gdLst>
              <a:gd name="T0" fmla="*/ 0 w 2"/>
              <a:gd name="T1" fmla="*/ 0 h 2"/>
              <a:gd name="T2" fmla="*/ 0 w 2"/>
              <a:gd name="T3" fmla="*/ 3175 h 2"/>
              <a:gd name="T4" fmla="*/ 0 w 2"/>
              <a:gd name="T5" fmla="*/ 3175 h 2"/>
              <a:gd name="T6" fmla="*/ 0 w 2"/>
              <a:gd name="T7" fmla="*/ 3175 h 2"/>
              <a:gd name="T8" fmla="*/ 3175 w 2"/>
              <a:gd name="T9" fmla="*/ 3175 h 2"/>
              <a:gd name="T10" fmla="*/ 3175 w 2"/>
              <a:gd name="T11" fmla="*/ 0 h 2"/>
              <a:gd name="T12" fmla="*/ 3175 w 2"/>
              <a:gd name="T13" fmla="*/ 0 h 2"/>
              <a:gd name="T14" fmla="*/ 3175 w 2"/>
              <a:gd name="T15" fmla="*/ 0 h 2"/>
              <a:gd name="T16" fmla="*/ 0 w 2"/>
              <a:gd name="T17" fmla="*/ 0 h 2"/>
              <a:gd name="T18" fmla="*/ 0 w 2"/>
              <a:gd name="T19" fmla="*/ 3175 h 2"/>
              <a:gd name="T20" fmla="*/ 0 w 2"/>
              <a:gd name="T21" fmla="*/ 3175 h 2"/>
              <a:gd name="T22" fmla="*/ 3175 w 2"/>
              <a:gd name="T23" fmla="*/ 0 h 2"/>
              <a:gd name="T24" fmla="*/ 3175 w 2"/>
              <a:gd name="T25" fmla="*/ 0 h 2"/>
              <a:gd name="T26" fmla="*/ 3175 w 2"/>
              <a:gd name="T27" fmla="*/ 0 h 2"/>
              <a:gd name="T28" fmla="*/ 3175 w 2"/>
              <a:gd name="T29" fmla="*/ 3175 h 2"/>
              <a:gd name="T30" fmla="*/ 0 w 2"/>
              <a:gd name="T31" fmla="*/ 3175 h 2"/>
              <a:gd name="T32" fmla="*/ 0 w 2"/>
              <a:gd name="T33" fmla="*/ 3175 h 2"/>
              <a:gd name="T34" fmla="*/ 0 w 2"/>
              <a:gd name="T35" fmla="*/ 3175 h 2"/>
              <a:gd name="T36" fmla="*/ 0 w 2"/>
              <a:gd name="T37" fmla="*/ 3175 h 2"/>
              <a:gd name="T38" fmla="*/ 0 w 2"/>
              <a:gd name="T39" fmla="*/ 3175 h 2"/>
              <a:gd name="T40" fmla="*/ 0 w 2"/>
              <a:gd name="T41" fmla="*/ 3175 h 2"/>
              <a:gd name="T42" fmla="*/ 0 w 2"/>
              <a:gd name="T43" fmla="*/ 3175 h 2"/>
              <a:gd name="T44" fmla="*/ 0 w 2"/>
              <a:gd name="T45" fmla="*/ 3175 h 2"/>
              <a:gd name="T46" fmla="*/ 3175 w 2"/>
              <a:gd name="T47" fmla="*/ 3175 h 2"/>
              <a:gd name="T48" fmla="*/ 0 w 2"/>
              <a:gd name="T49" fmla="*/ 3175 h 2"/>
              <a:gd name="T50" fmla="*/ 0 w 2"/>
              <a:gd name="T51" fmla="*/ 3175 h 2"/>
              <a:gd name="T52" fmla="*/ 3175 w 2"/>
              <a:gd name="T53" fmla="*/ 3175 h 2"/>
              <a:gd name="T54" fmla="*/ 3175 w 2"/>
              <a:gd name="T55" fmla="*/ 3175 h 2"/>
              <a:gd name="T56" fmla="*/ 3175 w 2"/>
              <a:gd name="T57" fmla="*/ 0 h 2"/>
              <a:gd name="T58" fmla="*/ 0 w 2"/>
              <a:gd name="T59" fmla="*/ 0 h 2"/>
              <a:gd name="T60" fmla="*/ 0 w 2"/>
              <a:gd name="T61" fmla="*/ 0 h 2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 dirty="0"/>
          </a:p>
        </p:txBody>
      </p:sp>
      <p:sp>
        <p:nvSpPr>
          <p:cNvPr id="13" name="Freeform 1134"/>
          <p:cNvSpPr>
            <a:spLocks/>
          </p:cNvSpPr>
          <p:nvPr/>
        </p:nvSpPr>
        <p:spPr bwMode="auto">
          <a:xfrm>
            <a:off x="703266" y="514350"/>
            <a:ext cx="3175" cy="6350"/>
          </a:xfrm>
          <a:custGeom>
            <a:avLst/>
            <a:gdLst>
              <a:gd name="T0" fmla="*/ 3175 w 2"/>
              <a:gd name="T1" fmla="*/ 6350 h 4"/>
              <a:gd name="T2" fmla="*/ 3175 w 2"/>
              <a:gd name="T3" fmla="*/ 6350 h 4"/>
              <a:gd name="T4" fmla="*/ 3175 w 2"/>
              <a:gd name="T5" fmla="*/ 6350 h 4"/>
              <a:gd name="T6" fmla="*/ 3175 w 2"/>
              <a:gd name="T7" fmla="*/ 3175 h 4"/>
              <a:gd name="T8" fmla="*/ 3175 w 2"/>
              <a:gd name="T9" fmla="*/ 0 h 4"/>
              <a:gd name="T10" fmla="*/ 3175 w 2"/>
              <a:gd name="T11" fmla="*/ 0 h 4"/>
              <a:gd name="T12" fmla="*/ 3175 w 2"/>
              <a:gd name="T13" fmla="*/ 0 h 4"/>
              <a:gd name="T14" fmla="*/ 0 w 2"/>
              <a:gd name="T15" fmla="*/ 3175 h 4"/>
              <a:gd name="T16" fmla="*/ 3175 w 2"/>
              <a:gd name="T17" fmla="*/ 6350 h 4"/>
              <a:gd name="T18" fmla="*/ 3175 w 2"/>
              <a:gd name="T19" fmla="*/ 3175 h 4"/>
              <a:gd name="T20" fmla="*/ 3175 w 2"/>
              <a:gd name="T21" fmla="*/ 3175 h 4"/>
              <a:gd name="T22" fmla="*/ 3175 w 2"/>
              <a:gd name="T23" fmla="*/ 0 h 4"/>
              <a:gd name="T24" fmla="*/ 3175 w 2"/>
              <a:gd name="T25" fmla="*/ 3175 h 4"/>
              <a:gd name="T26" fmla="*/ 3175 w 2"/>
              <a:gd name="T27" fmla="*/ 3175 h 4"/>
              <a:gd name="T28" fmla="*/ 3175 w 2"/>
              <a:gd name="T29" fmla="*/ 3175 h 4"/>
              <a:gd name="T30" fmla="*/ 3175 w 2"/>
              <a:gd name="T31" fmla="*/ 3175 h 4"/>
              <a:gd name="T32" fmla="*/ 3175 w 2"/>
              <a:gd name="T33" fmla="*/ 3175 h 4"/>
              <a:gd name="T34" fmla="*/ 3175 w 2"/>
              <a:gd name="T35" fmla="*/ 3175 h 4"/>
              <a:gd name="T36" fmla="*/ 3175 w 2"/>
              <a:gd name="T37" fmla="*/ 3175 h 4"/>
              <a:gd name="T38" fmla="*/ 3175 w 2"/>
              <a:gd name="T39" fmla="*/ 3175 h 4"/>
              <a:gd name="T40" fmla="*/ 3175 w 2"/>
              <a:gd name="T41" fmla="*/ 3175 h 4"/>
              <a:gd name="T42" fmla="*/ 3175 w 2"/>
              <a:gd name="T43" fmla="*/ 3175 h 4"/>
              <a:gd name="T44" fmla="*/ 3175 w 2"/>
              <a:gd name="T45" fmla="*/ 3175 h 4"/>
              <a:gd name="T46" fmla="*/ 3175 w 2"/>
              <a:gd name="T47" fmla="*/ 3175 h 4"/>
              <a:gd name="T48" fmla="*/ 3175 w 2"/>
              <a:gd name="T49" fmla="*/ 3175 h 4"/>
              <a:gd name="T50" fmla="*/ 3175 w 2"/>
              <a:gd name="T51" fmla="*/ 3175 h 4"/>
              <a:gd name="T52" fmla="*/ 0 w 2"/>
              <a:gd name="T53" fmla="*/ 3175 h 4"/>
              <a:gd name="T54" fmla="*/ 3175 w 2"/>
              <a:gd name="T55" fmla="*/ 6350 h 4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2" h="4">
                <a:moveTo>
                  <a:pt x="2" y="4"/>
                </a:moveTo>
                <a:lnTo>
                  <a:pt x="2" y="4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4"/>
                </a:lnTo>
                <a:lnTo>
                  <a:pt x="2" y="2"/>
                </a:lnTo>
                <a:lnTo>
                  <a:pt x="2" y="0"/>
                </a:lnTo>
                <a:lnTo>
                  <a:pt x="2" y="2"/>
                </a:lnTo>
                <a:lnTo>
                  <a:pt x="0" y="2"/>
                </a:lnTo>
                <a:lnTo>
                  <a:pt x="2" y="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 dirty="0"/>
          </a:p>
        </p:txBody>
      </p:sp>
      <p:sp>
        <p:nvSpPr>
          <p:cNvPr id="14" name="Freeform 1141"/>
          <p:cNvSpPr>
            <a:spLocks/>
          </p:cNvSpPr>
          <p:nvPr/>
        </p:nvSpPr>
        <p:spPr bwMode="auto">
          <a:xfrm>
            <a:off x="706439" y="479425"/>
            <a:ext cx="1587" cy="6350"/>
          </a:xfrm>
          <a:custGeom>
            <a:avLst/>
            <a:gdLst>
              <a:gd name="T0" fmla="*/ 0 w 1587"/>
              <a:gd name="T1" fmla="*/ 6350 h 4"/>
              <a:gd name="T2" fmla="*/ 0 w 1587"/>
              <a:gd name="T3" fmla="*/ 3175 h 4"/>
              <a:gd name="T4" fmla="*/ 0 w 1587"/>
              <a:gd name="T5" fmla="*/ 0 h 4"/>
              <a:gd name="T6" fmla="*/ 0 w 1587"/>
              <a:gd name="T7" fmla="*/ 0 h 4"/>
              <a:gd name="T8" fmla="*/ 0 w 1587"/>
              <a:gd name="T9" fmla="*/ 3175 h 4"/>
              <a:gd name="T10" fmla="*/ 0 w 1587"/>
              <a:gd name="T11" fmla="*/ 3175 h 4"/>
              <a:gd name="T12" fmla="*/ 0 w 1587"/>
              <a:gd name="T13" fmla="*/ 6350 h 4"/>
              <a:gd name="T14" fmla="*/ 0 w 1587"/>
              <a:gd name="T15" fmla="*/ 3175 h 4"/>
              <a:gd name="T16" fmla="*/ 0 w 1587"/>
              <a:gd name="T17" fmla="*/ 3175 h 4"/>
              <a:gd name="T18" fmla="*/ 0 w 1587"/>
              <a:gd name="T19" fmla="*/ 3175 h 4"/>
              <a:gd name="T20" fmla="*/ 0 w 1587"/>
              <a:gd name="T21" fmla="*/ 3175 h 4"/>
              <a:gd name="T22" fmla="*/ 0 w 1587"/>
              <a:gd name="T23" fmla="*/ 3175 h 4"/>
              <a:gd name="T24" fmla="*/ 0 w 1587"/>
              <a:gd name="T25" fmla="*/ 3175 h 4"/>
              <a:gd name="T26" fmla="*/ 0 w 1587"/>
              <a:gd name="T27" fmla="*/ 3175 h 4"/>
              <a:gd name="T28" fmla="*/ 0 w 1587"/>
              <a:gd name="T29" fmla="*/ 6350 h 4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1587" h="4">
                <a:moveTo>
                  <a:pt x="0" y="4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0" y="4"/>
                </a:lnTo>
                <a:lnTo>
                  <a:pt x="0" y="2"/>
                </a:lnTo>
                <a:lnTo>
                  <a:pt x="0" y="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 dirty="0"/>
          </a:p>
        </p:txBody>
      </p:sp>
      <p:sp>
        <p:nvSpPr>
          <p:cNvPr id="15" name="Freeform 1148"/>
          <p:cNvSpPr>
            <a:spLocks/>
          </p:cNvSpPr>
          <p:nvPr/>
        </p:nvSpPr>
        <p:spPr bwMode="auto">
          <a:xfrm>
            <a:off x="693741" y="460376"/>
            <a:ext cx="3175" cy="3175"/>
          </a:xfrm>
          <a:custGeom>
            <a:avLst/>
            <a:gdLst>
              <a:gd name="T0" fmla="*/ 3175 w 2"/>
              <a:gd name="T1" fmla="*/ 3175 h 2"/>
              <a:gd name="T2" fmla="*/ 3175 w 2"/>
              <a:gd name="T3" fmla="*/ 0 h 2"/>
              <a:gd name="T4" fmla="*/ 3175 w 2"/>
              <a:gd name="T5" fmla="*/ 0 h 2"/>
              <a:gd name="T6" fmla="*/ 3175 w 2"/>
              <a:gd name="T7" fmla="*/ 0 h 2"/>
              <a:gd name="T8" fmla="*/ 3175 w 2"/>
              <a:gd name="T9" fmla="*/ 0 h 2"/>
              <a:gd name="T10" fmla="*/ 0 w 2"/>
              <a:gd name="T11" fmla="*/ 0 h 2"/>
              <a:gd name="T12" fmla="*/ 0 w 2"/>
              <a:gd name="T13" fmla="*/ 0 h 2"/>
              <a:gd name="T14" fmla="*/ 0 w 2"/>
              <a:gd name="T15" fmla="*/ 3175 h 2"/>
              <a:gd name="T16" fmla="*/ 0 w 2"/>
              <a:gd name="T17" fmla="*/ 3175 h 2"/>
              <a:gd name="T18" fmla="*/ 0 w 2"/>
              <a:gd name="T19" fmla="*/ 3175 h 2"/>
              <a:gd name="T20" fmla="*/ 3175 w 2"/>
              <a:gd name="T21" fmla="*/ 3175 h 2"/>
              <a:gd name="T22" fmla="*/ 3175 w 2"/>
              <a:gd name="T23" fmla="*/ 3175 h 2"/>
              <a:gd name="T24" fmla="*/ 3175 w 2"/>
              <a:gd name="T25" fmla="*/ 0 h 2"/>
              <a:gd name="T26" fmla="*/ 3175 w 2"/>
              <a:gd name="T27" fmla="*/ 0 h 2"/>
              <a:gd name="T28" fmla="*/ 3175 w 2"/>
              <a:gd name="T29" fmla="*/ 0 h 2"/>
              <a:gd name="T30" fmla="*/ 0 w 2"/>
              <a:gd name="T31" fmla="*/ 3175 h 2"/>
              <a:gd name="T32" fmla="*/ 3175 w 2"/>
              <a:gd name="T33" fmla="*/ 3175 h 2"/>
              <a:gd name="T34" fmla="*/ 3175 w 2"/>
              <a:gd name="T35" fmla="*/ 0 h 2"/>
              <a:gd name="T36" fmla="*/ 0 w 2"/>
              <a:gd name="T37" fmla="*/ 3175 h 2"/>
              <a:gd name="T38" fmla="*/ 3175 w 2"/>
              <a:gd name="T39" fmla="*/ 3175 h 2"/>
              <a:gd name="T40" fmla="*/ 0 w 2"/>
              <a:gd name="T41" fmla="*/ 3175 h 2"/>
              <a:gd name="T42" fmla="*/ 0 w 2"/>
              <a:gd name="T43" fmla="*/ 3175 h 2"/>
              <a:gd name="T44" fmla="*/ 0 w 2"/>
              <a:gd name="T45" fmla="*/ 3175 h 2"/>
              <a:gd name="T46" fmla="*/ 0 w 2"/>
              <a:gd name="T47" fmla="*/ 3175 h 2"/>
              <a:gd name="T48" fmla="*/ 0 w 2"/>
              <a:gd name="T49" fmla="*/ 3175 h 2"/>
              <a:gd name="T50" fmla="*/ 0 w 2"/>
              <a:gd name="T51" fmla="*/ 3175 h 2"/>
              <a:gd name="T52" fmla="*/ 0 w 2"/>
              <a:gd name="T53" fmla="*/ 3175 h 2"/>
              <a:gd name="T54" fmla="*/ 0 w 2"/>
              <a:gd name="T55" fmla="*/ 3175 h 2"/>
              <a:gd name="T56" fmla="*/ 0 w 2"/>
              <a:gd name="T57" fmla="*/ 3175 h 2"/>
              <a:gd name="T58" fmla="*/ 3175 w 2"/>
              <a:gd name="T59" fmla="*/ 3175 h 2"/>
              <a:gd name="T60" fmla="*/ 3175 w 2"/>
              <a:gd name="T61" fmla="*/ 3175 h 2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 dirty="0"/>
          </a:p>
        </p:txBody>
      </p:sp>
      <p:sp>
        <p:nvSpPr>
          <p:cNvPr id="16" name="Freeform 1150"/>
          <p:cNvSpPr>
            <a:spLocks/>
          </p:cNvSpPr>
          <p:nvPr/>
        </p:nvSpPr>
        <p:spPr bwMode="auto">
          <a:xfrm>
            <a:off x="684215" y="447677"/>
            <a:ext cx="1587" cy="3175"/>
          </a:xfrm>
          <a:custGeom>
            <a:avLst/>
            <a:gdLst>
              <a:gd name="T0" fmla="*/ 0 w 1587"/>
              <a:gd name="T1" fmla="*/ 3175 h 2"/>
              <a:gd name="T2" fmla="*/ 0 w 1587"/>
              <a:gd name="T3" fmla="*/ 0 h 2"/>
              <a:gd name="T4" fmla="*/ 0 w 1587"/>
              <a:gd name="T5" fmla="*/ 3175 h 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 dirty="0"/>
          </a:p>
        </p:txBody>
      </p:sp>
      <p:sp>
        <p:nvSpPr>
          <p:cNvPr id="17" name="Freeform 1152"/>
          <p:cNvSpPr>
            <a:spLocks/>
          </p:cNvSpPr>
          <p:nvPr/>
        </p:nvSpPr>
        <p:spPr bwMode="auto">
          <a:xfrm>
            <a:off x="684216" y="447677"/>
            <a:ext cx="3175" cy="3175"/>
          </a:xfrm>
          <a:custGeom>
            <a:avLst/>
            <a:gdLst>
              <a:gd name="T0" fmla="*/ 3175 w 2"/>
              <a:gd name="T1" fmla="*/ 0 h 2"/>
              <a:gd name="T2" fmla="*/ 0 w 2"/>
              <a:gd name="T3" fmla="*/ 0 h 2"/>
              <a:gd name="T4" fmla="*/ 0 w 2"/>
              <a:gd name="T5" fmla="*/ 0 h 2"/>
              <a:gd name="T6" fmla="*/ 0 w 2"/>
              <a:gd name="T7" fmla="*/ 0 h 2"/>
              <a:gd name="T8" fmla="*/ 0 w 2"/>
              <a:gd name="T9" fmla="*/ 3175 h 2"/>
              <a:gd name="T10" fmla="*/ 3175 w 2"/>
              <a:gd name="T11" fmla="*/ 3175 h 2"/>
              <a:gd name="T12" fmla="*/ 3175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0 w 2"/>
              <a:gd name="T21" fmla="*/ 3175 h 2"/>
              <a:gd name="T22" fmla="*/ 3175 w 2"/>
              <a:gd name="T23" fmla="*/ 3175 h 2"/>
              <a:gd name="T24" fmla="*/ 3175 w 2"/>
              <a:gd name="T25" fmla="*/ 0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 dirty="0"/>
          </a:p>
        </p:txBody>
      </p:sp>
      <p:sp>
        <p:nvSpPr>
          <p:cNvPr id="18" name="Freeform 1154"/>
          <p:cNvSpPr>
            <a:spLocks/>
          </p:cNvSpPr>
          <p:nvPr/>
        </p:nvSpPr>
        <p:spPr bwMode="auto">
          <a:xfrm>
            <a:off x="665165" y="434975"/>
            <a:ext cx="3175" cy="1588"/>
          </a:xfrm>
          <a:custGeom>
            <a:avLst/>
            <a:gdLst>
              <a:gd name="T0" fmla="*/ 3175 w 2"/>
              <a:gd name="T1" fmla="*/ 0 h 1588"/>
              <a:gd name="T2" fmla="*/ 0 w 2"/>
              <a:gd name="T3" fmla="*/ 0 h 1588"/>
              <a:gd name="T4" fmla="*/ 3175 w 2"/>
              <a:gd name="T5" fmla="*/ 0 h 15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" h="1588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 dirty="0"/>
          </a:p>
        </p:txBody>
      </p:sp>
      <p:sp>
        <p:nvSpPr>
          <p:cNvPr id="19" name="Freeform 1156"/>
          <p:cNvSpPr>
            <a:spLocks/>
          </p:cNvSpPr>
          <p:nvPr/>
        </p:nvSpPr>
        <p:spPr bwMode="auto">
          <a:xfrm>
            <a:off x="665165" y="431801"/>
            <a:ext cx="3175" cy="3175"/>
          </a:xfrm>
          <a:custGeom>
            <a:avLst/>
            <a:gdLst>
              <a:gd name="T0" fmla="*/ 3175 w 2"/>
              <a:gd name="T1" fmla="*/ 3175 h 2"/>
              <a:gd name="T2" fmla="*/ 0 w 2"/>
              <a:gd name="T3" fmla="*/ 0 h 2"/>
              <a:gd name="T4" fmla="*/ 0 w 2"/>
              <a:gd name="T5" fmla="*/ 0 h 2"/>
              <a:gd name="T6" fmla="*/ 0 w 2"/>
              <a:gd name="T7" fmla="*/ 3175 h 2"/>
              <a:gd name="T8" fmla="*/ 3175 w 2"/>
              <a:gd name="T9" fmla="*/ 3175 h 2"/>
              <a:gd name="T10" fmla="*/ 3175 w 2"/>
              <a:gd name="T11" fmla="*/ 3175 h 2"/>
              <a:gd name="T12" fmla="*/ 3175 w 2"/>
              <a:gd name="T13" fmla="*/ 3175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3175 h 2"/>
              <a:gd name="T20" fmla="*/ 3175 w 2"/>
              <a:gd name="T21" fmla="*/ 3175 h 2"/>
              <a:gd name="T22" fmla="*/ 3175 w 2"/>
              <a:gd name="T23" fmla="*/ 3175 h 2"/>
              <a:gd name="T24" fmla="*/ 3175 w 2"/>
              <a:gd name="T25" fmla="*/ 3175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 dirty="0"/>
          </a:p>
        </p:txBody>
      </p:sp>
      <p:sp>
        <p:nvSpPr>
          <p:cNvPr id="20" name="Freeform 1163"/>
          <p:cNvSpPr>
            <a:spLocks/>
          </p:cNvSpPr>
          <p:nvPr/>
        </p:nvSpPr>
        <p:spPr bwMode="auto">
          <a:xfrm>
            <a:off x="611188" y="415931"/>
            <a:ext cx="6350" cy="3175"/>
          </a:xfrm>
          <a:custGeom>
            <a:avLst/>
            <a:gdLst>
              <a:gd name="T0" fmla="*/ 3175 w 4"/>
              <a:gd name="T1" fmla="*/ 3175 h 2"/>
              <a:gd name="T2" fmla="*/ 3175 w 4"/>
              <a:gd name="T3" fmla="*/ 3175 h 2"/>
              <a:gd name="T4" fmla="*/ 6350 w 4"/>
              <a:gd name="T5" fmla="*/ 3175 h 2"/>
              <a:gd name="T6" fmla="*/ 6350 w 4"/>
              <a:gd name="T7" fmla="*/ 0 h 2"/>
              <a:gd name="T8" fmla="*/ 6350 w 4"/>
              <a:gd name="T9" fmla="*/ 0 h 2"/>
              <a:gd name="T10" fmla="*/ 3175 w 4"/>
              <a:gd name="T11" fmla="*/ 0 h 2"/>
              <a:gd name="T12" fmla="*/ 3175 w 4"/>
              <a:gd name="T13" fmla="*/ 0 h 2"/>
              <a:gd name="T14" fmla="*/ 0 w 4"/>
              <a:gd name="T15" fmla="*/ 3175 h 2"/>
              <a:gd name="T16" fmla="*/ 3175 w 4"/>
              <a:gd name="T17" fmla="*/ 3175 h 2"/>
              <a:gd name="T18" fmla="*/ 3175 w 4"/>
              <a:gd name="T19" fmla="*/ 0 h 2"/>
              <a:gd name="T20" fmla="*/ 6350 w 4"/>
              <a:gd name="T21" fmla="*/ 3175 h 2"/>
              <a:gd name="T22" fmla="*/ 6350 w 4"/>
              <a:gd name="T23" fmla="*/ 0 h 2"/>
              <a:gd name="T24" fmla="*/ 6350 w 4"/>
              <a:gd name="T25" fmla="*/ 0 h 2"/>
              <a:gd name="T26" fmla="*/ 3175 w 4"/>
              <a:gd name="T27" fmla="*/ 0 h 2"/>
              <a:gd name="T28" fmla="*/ 3175 w 4"/>
              <a:gd name="T29" fmla="*/ 0 h 2"/>
              <a:gd name="T30" fmla="*/ 0 w 4"/>
              <a:gd name="T31" fmla="*/ 0 h 2"/>
              <a:gd name="T32" fmla="*/ 3175 w 4"/>
              <a:gd name="T33" fmla="*/ 3175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4" h="2">
                <a:moveTo>
                  <a:pt x="2" y="2"/>
                </a:moveTo>
                <a:lnTo>
                  <a:pt x="2" y="2"/>
                </a:lnTo>
                <a:lnTo>
                  <a:pt x="4" y="2"/>
                </a:lnTo>
                <a:lnTo>
                  <a:pt x="4" y="0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4" y="2"/>
                </a:lnTo>
                <a:lnTo>
                  <a:pt x="4" y="0"/>
                </a:lnTo>
                <a:lnTo>
                  <a:pt x="2" y="0"/>
                </a:lnTo>
                <a:lnTo>
                  <a:pt x="0" y="0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 dirty="0"/>
          </a:p>
        </p:txBody>
      </p:sp>
      <p:sp>
        <p:nvSpPr>
          <p:cNvPr id="21" name="Freeform 1172"/>
          <p:cNvSpPr>
            <a:spLocks/>
          </p:cNvSpPr>
          <p:nvPr/>
        </p:nvSpPr>
        <p:spPr bwMode="auto">
          <a:xfrm>
            <a:off x="582616" y="476253"/>
            <a:ext cx="3175" cy="3175"/>
          </a:xfrm>
          <a:custGeom>
            <a:avLst/>
            <a:gdLst>
              <a:gd name="T0" fmla="*/ 0 w 2"/>
              <a:gd name="T1" fmla="*/ 3175 h 2"/>
              <a:gd name="T2" fmla="*/ 0 w 2"/>
              <a:gd name="T3" fmla="*/ 3175 h 2"/>
              <a:gd name="T4" fmla="*/ 3175 w 2"/>
              <a:gd name="T5" fmla="*/ 3175 h 2"/>
              <a:gd name="T6" fmla="*/ 0 w 2"/>
              <a:gd name="T7" fmla="*/ 0 h 2"/>
              <a:gd name="T8" fmla="*/ 0 w 2"/>
              <a:gd name="T9" fmla="*/ 0 h 2"/>
              <a:gd name="T10" fmla="*/ 0 w 2"/>
              <a:gd name="T11" fmla="*/ 0 h 2"/>
              <a:gd name="T12" fmla="*/ 0 w 2"/>
              <a:gd name="T13" fmla="*/ 3175 h 2"/>
              <a:gd name="T14" fmla="*/ 0 w 2"/>
              <a:gd name="T15" fmla="*/ 3175 h 2"/>
              <a:gd name="T16" fmla="*/ 0 w 2"/>
              <a:gd name="T17" fmla="*/ 3175 h 2"/>
              <a:gd name="T18" fmla="*/ 0 w 2"/>
              <a:gd name="T19" fmla="*/ 3175 h 2"/>
              <a:gd name="T20" fmla="*/ 0 w 2"/>
              <a:gd name="T21" fmla="*/ 3175 h 2"/>
              <a:gd name="T22" fmla="*/ 0 w 2"/>
              <a:gd name="T23" fmla="*/ 3175 h 2"/>
              <a:gd name="T24" fmla="*/ 0 w 2"/>
              <a:gd name="T25" fmla="*/ 3175 h 2"/>
              <a:gd name="T26" fmla="*/ 0 w 2"/>
              <a:gd name="T27" fmla="*/ 3175 h 2"/>
              <a:gd name="T28" fmla="*/ 0 w 2"/>
              <a:gd name="T29" fmla="*/ 3175 h 2"/>
              <a:gd name="T30" fmla="*/ 0 w 2"/>
              <a:gd name="T31" fmla="*/ 3175 h 2"/>
              <a:gd name="T32" fmla="*/ 0 w 2"/>
              <a:gd name="T33" fmla="*/ 3175 h 2"/>
              <a:gd name="T34" fmla="*/ 0 w 2"/>
              <a:gd name="T35" fmla="*/ 3175 h 2"/>
              <a:gd name="T36" fmla="*/ 0 w 2"/>
              <a:gd name="T37" fmla="*/ 3175 h 2"/>
              <a:gd name="T38" fmla="*/ 0 w 2"/>
              <a:gd name="T39" fmla="*/ 3175 h 2"/>
              <a:gd name="T40" fmla="*/ 0 w 2"/>
              <a:gd name="T41" fmla="*/ 3175 h 2"/>
              <a:gd name="T42" fmla="*/ 0 w 2"/>
              <a:gd name="T43" fmla="*/ 3175 h 2"/>
              <a:gd name="T44" fmla="*/ 0 w 2"/>
              <a:gd name="T45" fmla="*/ 3175 h 2"/>
              <a:gd name="T46" fmla="*/ 0 w 2"/>
              <a:gd name="T47" fmla="*/ 3175 h 2"/>
              <a:gd name="T48" fmla="*/ 0 w 2"/>
              <a:gd name="T49" fmla="*/ 3175 h 2"/>
              <a:gd name="T50" fmla="*/ 0 w 2"/>
              <a:gd name="T51" fmla="*/ 3175 h 2"/>
              <a:gd name="T52" fmla="*/ 0 w 2"/>
              <a:gd name="T53" fmla="*/ 3175 h 2"/>
              <a:gd name="T54" fmla="*/ 0 w 2"/>
              <a:gd name="T55" fmla="*/ 3175 h 2"/>
              <a:gd name="T56" fmla="*/ 0 w 2"/>
              <a:gd name="T57" fmla="*/ 3175 h 2"/>
              <a:gd name="T58" fmla="*/ 0 w 2"/>
              <a:gd name="T59" fmla="*/ 3175 h 2"/>
              <a:gd name="T60" fmla="*/ 0 w 2"/>
              <a:gd name="T61" fmla="*/ 3175 h 2"/>
              <a:gd name="T62" fmla="*/ 0 w 2"/>
              <a:gd name="T63" fmla="*/ 3175 h 2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 dirty="0"/>
          </a:p>
        </p:txBody>
      </p:sp>
      <p:sp>
        <p:nvSpPr>
          <p:cNvPr id="22" name="Freeform 1177"/>
          <p:cNvSpPr>
            <a:spLocks/>
          </p:cNvSpPr>
          <p:nvPr/>
        </p:nvSpPr>
        <p:spPr bwMode="auto">
          <a:xfrm>
            <a:off x="557216" y="534994"/>
            <a:ext cx="3175" cy="3175"/>
          </a:xfrm>
          <a:custGeom>
            <a:avLst/>
            <a:gdLst>
              <a:gd name="T0" fmla="*/ 0 w 2"/>
              <a:gd name="T1" fmla="*/ 3175 h 2"/>
              <a:gd name="T2" fmla="*/ 3175 w 2"/>
              <a:gd name="T3" fmla="*/ 3175 h 2"/>
              <a:gd name="T4" fmla="*/ 3175 w 2"/>
              <a:gd name="T5" fmla="*/ 3175 h 2"/>
              <a:gd name="T6" fmla="*/ 3175 w 2"/>
              <a:gd name="T7" fmla="*/ 0 h 2"/>
              <a:gd name="T8" fmla="*/ 3175 w 2"/>
              <a:gd name="T9" fmla="*/ 0 h 2"/>
              <a:gd name="T10" fmla="*/ 3175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0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w 2"/>
              <a:gd name="T35" fmla="*/ 0 h 2"/>
              <a:gd name="T36" fmla="*/ 0 w 2"/>
              <a:gd name="T37" fmla="*/ 0 h 2"/>
              <a:gd name="T38" fmla="*/ 0 w 2"/>
              <a:gd name="T39" fmla="*/ 3175 h 2"/>
              <a:gd name="T40" fmla="*/ 0 w 2"/>
              <a:gd name="T41" fmla="*/ 3175 h 2"/>
              <a:gd name="T42" fmla="*/ 3175 w 2"/>
              <a:gd name="T43" fmla="*/ 3175 h 2"/>
              <a:gd name="T44" fmla="*/ 3175 w 2"/>
              <a:gd name="T45" fmla="*/ 0 h 2"/>
              <a:gd name="T46" fmla="*/ 3175 w 2"/>
              <a:gd name="T47" fmla="*/ 0 h 2"/>
              <a:gd name="T48" fmla="*/ 3175 w 2"/>
              <a:gd name="T49" fmla="*/ 0 h 2"/>
              <a:gd name="T50" fmla="*/ 3175 w 2"/>
              <a:gd name="T51" fmla="*/ 0 h 2"/>
              <a:gd name="T52" fmla="*/ 3175 w 2"/>
              <a:gd name="T53" fmla="*/ 0 h 2"/>
              <a:gd name="T54" fmla="*/ 3175 w 2"/>
              <a:gd name="T55" fmla="*/ 0 h 2"/>
              <a:gd name="T56" fmla="*/ 3175 w 2"/>
              <a:gd name="T57" fmla="*/ 0 h 2"/>
              <a:gd name="T58" fmla="*/ 3175 w 2"/>
              <a:gd name="T59" fmla="*/ 0 h 2"/>
              <a:gd name="T60" fmla="*/ 3175 w 2"/>
              <a:gd name="T61" fmla="*/ 0 h 2"/>
              <a:gd name="T62" fmla="*/ 3175 w 2"/>
              <a:gd name="T63" fmla="*/ 0 h 2"/>
              <a:gd name="T64" fmla="*/ 3175 w 2"/>
              <a:gd name="T65" fmla="*/ 0 h 2"/>
              <a:gd name="T66" fmla="*/ 3175 w 2"/>
              <a:gd name="T67" fmla="*/ 3175 h 2"/>
              <a:gd name="T68" fmla="*/ 3175 w 2"/>
              <a:gd name="T69" fmla="*/ 0 h 2"/>
              <a:gd name="T70" fmla="*/ 3175 w 2"/>
              <a:gd name="T71" fmla="*/ 0 h 2"/>
              <a:gd name="T72" fmla="*/ 0 w 2"/>
              <a:gd name="T73" fmla="*/ 0 h 2"/>
              <a:gd name="T74" fmla="*/ 0 w 2"/>
              <a:gd name="T75" fmla="*/ 0 h 2"/>
              <a:gd name="T76" fmla="*/ 0 w 2"/>
              <a:gd name="T77" fmla="*/ 3175 h 2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 dirty="0"/>
          </a:p>
        </p:txBody>
      </p:sp>
      <p:sp>
        <p:nvSpPr>
          <p:cNvPr id="23" name="Freeform 1180"/>
          <p:cNvSpPr>
            <a:spLocks/>
          </p:cNvSpPr>
          <p:nvPr/>
        </p:nvSpPr>
        <p:spPr bwMode="auto">
          <a:xfrm>
            <a:off x="560391" y="530231"/>
            <a:ext cx="3175" cy="4763"/>
          </a:xfrm>
          <a:custGeom>
            <a:avLst/>
            <a:gdLst>
              <a:gd name="T0" fmla="*/ 0 w 2"/>
              <a:gd name="T1" fmla="*/ 4763 h 3"/>
              <a:gd name="T2" fmla="*/ 0 w 2"/>
              <a:gd name="T3" fmla="*/ 4763 h 3"/>
              <a:gd name="T4" fmla="*/ 3175 w 2"/>
              <a:gd name="T5" fmla="*/ 4763 h 3"/>
              <a:gd name="T6" fmla="*/ 3175 w 2"/>
              <a:gd name="T7" fmla="*/ 4763 h 3"/>
              <a:gd name="T8" fmla="*/ 0 w 2"/>
              <a:gd name="T9" fmla="*/ 0 h 3"/>
              <a:gd name="T10" fmla="*/ 0 w 2"/>
              <a:gd name="T11" fmla="*/ 0 h 3"/>
              <a:gd name="T12" fmla="*/ 0 w 2"/>
              <a:gd name="T13" fmla="*/ 0 h 3"/>
              <a:gd name="T14" fmla="*/ 0 w 2"/>
              <a:gd name="T15" fmla="*/ 4763 h 3"/>
              <a:gd name="T16" fmla="*/ 0 w 2"/>
              <a:gd name="T17" fmla="*/ 4763 h 3"/>
              <a:gd name="T18" fmla="*/ 0 w 2"/>
              <a:gd name="T19" fmla="*/ 4763 h 3"/>
              <a:gd name="T20" fmla="*/ 0 w 2"/>
              <a:gd name="T21" fmla="*/ 4763 h 3"/>
              <a:gd name="T22" fmla="*/ 0 w 2"/>
              <a:gd name="T23" fmla="*/ 0 h 3"/>
              <a:gd name="T24" fmla="*/ 0 w 2"/>
              <a:gd name="T25" fmla="*/ 4763 h 3"/>
              <a:gd name="T26" fmla="*/ 0 w 2"/>
              <a:gd name="T27" fmla="*/ 4763 h 3"/>
              <a:gd name="T28" fmla="*/ 0 w 2"/>
              <a:gd name="T29" fmla="*/ 4763 h 3"/>
              <a:gd name="T30" fmla="*/ 0 w 2"/>
              <a:gd name="T31" fmla="*/ 4763 h 3"/>
              <a:gd name="T32" fmla="*/ 0 w 2"/>
              <a:gd name="T33" fmla="*/ 4763 h 3"/>
              <a:gd name="T34" fmla="*/ 0 w 2"/>
              <a:gd name="T35" fmla="*/ 4763 h 3"/>
              <a:gd name="T36" fmla="*/ 0 w 2"/>
              <a:gd name="T37" fmla="*/ 4763 h 3"/>
              <a:gd name="T38" fmla="*/ 0 w 2"/>
              <a:gd name="T39" fmla="*/ 4763 h 3"/>
              <a:gd name="T40" fmla="*/ 0 w 2"/>
              <a:gd name="T41" fmla="*/ 4763 h 3"/>
              <a:gd name="T42" fmla="*/ 0 w 2"/>
              <a:gd name="T43" fmla="*/ 4763 h 3"/>
              <a:gd name="T44" fmla="*/ 0 w 2"/>
              <a:gd name="T45" fmla="*/ 4763 h 3"/>
              <a:gd name="T46" fmla="*/ 0 w 2"/>
              <a:gd name="T47" fmla="*/ 4763 h 3"/>
              <a:gd name="T48" fmla="*/ 0 w 2"/>
              <a:gd name="T49" fmla="*/ 4763 h 3"/>
              <a:gd name="T50" fmla="*/ 0 w 2"/>
              <a:gd name="T51" fmla="*/ 4763 h 3"/>
              <a:gd name="T52" fmla="*/ 0 w 2"/>
              <a:gd name="T53" fmla="*/ 4763 h 3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2" h="3">
                <a:moveTo>
                  <a:pt x="0" y="3"/>
                </a:moveTo>
                <a:lnTo>
                  <a:pt x="0" y="3"/>
                </a:lnTo>
                <a:lnTo>
                  <a:pt x="2" y="3"/>
                </a:lnTo>
                <a:lnTo>
                  <a:pt x="0" y="0"/>
                </a:lnTo>
                <a:lnTo>
                  <a:pt x="0" y="3"/>
                </a:lnTo>
                <a:lnTo>
                  <a:pt x="0" y="0"/>
                </a:lnTo>
                <a:lnTo>
                  <a:pt x="0" y="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 dirty="0"/>
          </a:p>
        </p:txBody>
      </p:sp>
      <p:sp>
        <p:nvSpPr>
          <p:cNvPr id="24" name="Line 1187"/>
          <p:cNvSpPr>
            <a:spLocks noChangeShapeType="1"/>
          </p:cNvSpPr>
          <p:nvPr/>
        </p:nvSpPr>
        <p:spPr bwMode="auto">
          <a:xfrm>
            <a:off x="569915" y="52070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 dirty="0"/>
          </a:p>
        </p:txBody>
      </p:sp>
      <p:sp>
        <p:nvSpPr>
          <p:cNvPr id="25" name="Line 1188"/>
          <p:cNvSpPr>
            <a:spLocks noChangeShapeType="1"/>
          </p:cNvSpPr>
          <p:nvPr/>
        </p:nvSpPr>
        <p:spPr bwMode="auto">
          <a:xfrm>
            <a:off x="569915" y="52070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 dirty="0"/>
          </a:p>
        </p:txBody>
      </p:sp>
      <p:sp>
        <p:nvSpPr>
          <p:cNvPr id="26" name="Freeform 1208"/>
          <p:cNvSpPr>
            <a:spLocks/>
          </p:cNvSpPr>
          <p:nvPr/>
        </p:nvSpPr>
        <p:spPr bwMode="auto">
          <a:xfrm>
            <a:off x="595313" y="557219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 dirty="0"/>
          </a:p>
        </p:txBody>
      </p:sp>
      <p:sp>
        <p:nvSpPr>
          <p:cNvPr id="27" name="Freeform 1210"/>
          <p:cNvSpPr>
            <a:spLocks/>
          </p:cNvSpPr>
          <p:nvPr/>
        </p:nvSpPr>
        <p:spPr bwMode="auto">
          <a:xfrm>
            <a:off x="595316" y="557219"/>
            <a:ext cx="3175" cy="3175"/>
          </a:xfrm>
          <a:custGeom>
            <a:avLst/>
            <a:gdLst>
              <a:gd name="T0" fmla="*/ 0 w 2"/>
              <a:gd name="T1" fmla="*/ 3175 h 2"/>
              <a:gd name="T2" fmla="*/ 0 w 2"/>
              <a:gd name="T3" fmla="*/ 3175 h 2"/>
              <a:gd name="T4" fmla="*/ 3175 w 2"/>
              <a:gd name="T5" fmla="*/ 3175 h 2"/>
              <a:gd name="T6" fmla="*/ 3175 w 2"/>
              <a:gd name="T7" fmla="*/ 0 h 2"/>
              <a:gd name="T8" fmla="*/ 3175 w 2"/>
              <a:gd name="T9" fmla="*/ 0 h 2"/>
              <a:gd name="T10" fmla="*/ 0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3175 h 2"/>
              <a:gd name="T18" fmla="*/ 0 w 2"/>
              <a:gd name="T19" fmla="*/ 3175 h 2"/>
              <a:gd name="T20" fmla="*/ 3175 w 2"/>
              <a:gd name="T21" fmla="*/ 3175 h 2"/>
              <a:gd name="T22" fmla="*/ 3175 w 2"/>
              <a:gd name="T23" fmla="*/ 0 h 2"/>
              <a:gd name="T24" fmla="*/ 3175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3175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 dirty="0"/>
          </a:p>
        </p:txBody>
      </p:sp>
      <p:sp>
        <p:nvSpPr>
          <p:cNvPr id="28" name="Freeform 1214"/>
          <p:cNvSpPr>
            <a:spLocks/>
          </p:cNvSpPr>
          <p:nvPr/>
        </p:nvSpPr>
        <p:spPr bwMode="auto">
          <a:xfrm>
            <a:off x="595316" y="557219"/>
            <a:ext cx="3175" cy="3175"/>
          </a:xfrm>
          <a:custGeom>
            <a:avLst/>
            <a:gdLst>
              <a:gd name="T0" fmla="*/ 0 w 2"/>
              <a:gd name="T1" fmla="*/ 3175 h 2"/>
              <a:gd name="T2" fmla="*/ 3175 w 2"/>
              <a:gd name="T3" fmla="*/ 3175 h 2"/>
              <a:gd name="T4" fmla="*/ 0 w 2"/>
              <a:gd name="T5" fmla="*/ 0 h 2"/>
              <a:gd name="T6" fmla="*/ 0 w 2"/>
              <a:gd name="T7" fmla="*/ 3175 h 2"/>
              <a:gd name="T8" fmla="*/ 0 w 2"/>
              <a:gd name="T9" fmla="*/ 3175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 dirty="0"/>
          </a:p>
        </p:txBody>
      </p:sp>
      <p:sp>
        <p:nvSpPr>
          <p:cNvPr id="29" name="Rectangle 1215"/>
          <p:cNvSpPr>
            <a:spLocks noChangeArrowheads="1"/>
          </p:cNvSpPr>
          <p:nvPr/>
        </p:nvSpPr>
        <p:spPr bwMode="auto">
          <a:xfrm>
            <a:off x="595313" y="627069"/>
            <a:ext cx="1587" cy="15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 dirty="0"/>
          </a:p>
        </p:txBody>
      </p:sp>
      <p:sp>
        <p:nvSpPr>
          <p:cNvPr id="30" name="Freeform 1217"/>
          <p:cNvSpPr>
            <a:spLocks/>
          </p:cNvSpPr>
          <p:nvPr/>
        </p:nvSpPr>
        <p:spPr bwMode="auto">
          <a:xfrm>
            <a:off x="595313" y="627069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 dirty="0"/>
          </a:p>
        </p:txBody>
      </p:sp>
      <p:sp>
        <p:nvSpPr>
          <p:cNvPr id="31" name="Freeform 1219"/>
          <p:cNvSpPr>
            <a:spLocks/>
          </p:cNvSpPr>
          <p:nvPr/>
        </p:nvSpPr>
        <p:spPr bwMode="auto">
          <a:xfrm>
            <a:off x="731840" y="541344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 dirty="0"/>
          </a:p>
        </p:txBody>
      </p:sp>
      <p:sp>
        <p:nvSpPr>
          <p:cNvPr id="32" name="Freeform 1221"/>
          <p:cNvSpPr>
            <a:spLocks/>
          </p:cNvSpPr>
          <p:nvPr/>
        </p:nvSpPr>
        <p:spPr bwMode="auto">
          <a:xfrm>
            <a:off x="731841" y="541344"/>
            <a:ext cx="3175" cy="3175"/>
          </a:xfrm>
          <a:custGeom>
            <a:avLst/>
            <a:gdLst>
              <a:gd name="T0" fmla="*/ 3175 w 2"/>
              <a:gd name="T1" fmla="*/ 0 h 2"/>
              <a:gd name="T2" fmla="*/ 3175 w 2"/>
              <a:gd name="T3" fmla="*/ 0 h 2"/>
              <a:gd name="T4" fmla="*/ 3175 w 2"/>
              <a:gd name="T5" fmla="*/ 0 h 2"/>
              <a:gd name="T6" fmla="*/ 0 w 2"/>
              <a:gd name="T7" fmla="*/ 0 h 2"/>
              <a:gd name="T8" fmla="*/ 0 w 2"/>
              <a:gd name="T9" fmla="*/ 0 h 2"/>
              <a:gd name="T10" fmla="*/ 0 w 2"/>
              <a:gd name="T11" fmla="*/ 3175 h 2"/>
              <a:gd name="T12" fmla="*/ 3175 w 2"/>
              <a:gd name="T13" fmla="*/ 0 h 2"/>
              <a:gd name="T14" fmla="*/ 3175 w 2"/>
              <a:gd name="T15" fmla="*/ 0 h 2"/>
              <a:gd name="T16" fmla="*/ 3175 w 2"/>
              <a:gd name="T17" fmla="*/ 0 h 2"/>
              <a:gd name="T18" fmla="*/ 0 w 2"/>
              <a:gd name="T19" fmla="*/ 0 h 2"/>
              <a:gd name="T20" fmla="*/ 0 w 2"/>
              <a:gd name="T21" fmla="*/ 0 h 2"/>
              <a:gd name="T22" fmla="*/ 0 w 2"/>
              <a:gd name="T23" fmla="*/ 3175 h 2"/>
              <a:gd name="T24" fmla="*/ 3175 w 2"/>
              <a:gd name="T25" fmla="*/ 0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 dirty="0"/>
          </a:p>
        </p:txBody>
      </p:sp>
      <p:sp>
        <p:nvSpPr>
          <p:cNvPr id="33" name="Freeform 1234"/>
          <p:cNvSpPr>
            <a:spLocks/>
          </p:cNvSpPr>
          <p:nvPr/>
        </p:nvSpPr>
        <p:spPr bwMode="auto">
          <a:xfrm>
            <a:off x="722316" y="550869"/>
            <a:ext cx="3175" cy="1587"/>
          </a:xfrm>
          <a:custGeom>
            <a:avLst/>
            <a:gdLst>
              <a:gd name="T0" fmla="*/ 0 w 2"/>
              <a:gd name="T1" fmla="*/ 0 h 1587"/>
              <a:gd name="T2" fmla="*/ 0 w 2"/>
              <a:gd name="T3" fmla="*/ 0 h 1587"/>
              <a:gd name="T4" fmla="*/ 3175 w 2"/>
              <a:gd name="T5" fmla="*/ 0 h 1587"/>
              <a:gd name="T6" fmla="*/ 3175 w 2"/>
              <a:gd name="T7" fmla="*/ 0 h 1587"/>
              <a:gd name="T8" fmla="*/ 3175 w 2"/>
              <a:gd name="T9" fmla="*/ 0 h 1587"/>
              <a:gd name="T10" fmla="*/ 3175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0 w 2"/>
              <a:gd name="T19" fmla="*/ 0 h 1587"/>
              <a:gd name="T20" fmla="*/ 0 w 2"/>
              <a:gd name="T21" fmla="*/ 0 h 1587"/>
              <a:gd name="T22" fmla="*/ 0 w 2"/>
              <a:gd name="T23" fmla="*/ 0 h 1587"/>
              <a:gd name="T24" fmla="*/ 3175 w 2"/>
              <a:gd name="T25" fmla="*/ 0 h 1587"/>
              <a:gd name="T26" fmla="*/ 3175 w 2"/>
              <a:gd name="T27" fmla="*/ 0 h 1587"/>
              <a:gd name="T28" fmla="*/ 3175 w 2"/>
              <a:gd name="T29" fmla="*/ 0 h 1587"/>
              <a:gd name="T30" fmla="*/ 0 w 2"/>
              <a:gd name="T31" fmla="*/ 0 h 1587"/>
              <a:gd name="T32" fmla="*/ 0 w 2"/>
              <a:gd name="T33" fmla="*/ 0 h 1587"/>
              <a:gd name="T34" fmla="*/ 3175 w 2"/>
              <a:gd name="T35" fmla="*/ 0 h 1587"/>
              <a:gd name="T36" fmla="*/ 0 w 2"/>
              <a:gd name="T37" fmla="*/ 0 h 1587"/>
              <a:gd name="T38" fmla="*/ 0 w 2"/>
              <a:gd name="T39" fmla="*/ 0 h 1587"/>
              <a:gd name="T40" fmla="*/ 0 w 2"/>
              <a:gd name="T41" fmla="*/ 0 h 1587"/>
              <a:gd name="T42" fmla="*/ 0 w 2"/>
              <a:gd name="T43" fmla="*/ 0 h 1587"/>
              <a:gd name="T44" fmla="*/ 0 w 2"/>
              <a:gd name="T45" fmla="*/ 0 h 1587"/>
              <a:gd name="T46" fmla="*/ 0 w 2"/>
              <a:gd name="T47" fmla="*/ 0 h 1587"/>
              <a:gd name="T48" fmla="*/ 0 w 2"/>
              <a:gd name="T49" fmla="*/ 0 h 1587"/>
              <a:gd name="T50" fmla="*/ 0 w 2"/>
              <a:gd name="T51" fmla="*/ 0 h 1587"/>
              <a:gd name="T52" fmla="*/ 0 w 2"/>
              <a:gd name="T53" fmla="*/ 0 h 1587"/>
              <a:gd name="T54" fmla="*/ 0 w 2"/>
              <a:gd name="T55" fmla="*/ 0 h 1587"/>
              <a:gd name="T56" fmla="*/ 0 w 2"/>
              <a:gd name="T57" fmla="*/ 0 h 1587"/>
              <a:gd name="T58" fmla="*/ 0 w 2"/>
              <a:gd name="T59" fmla="*/ 0 h 1587"/>
              <a:gd name="T60" fmla="*/ 0 w 2"/>
              <a:gd name="T61" fmla="*/ 0 h 1587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 dirty="0"/>
          </a:p>
        </p:txBody>
      </p:sp>
      <p:sp>
        <p:nvSpPr>
          <p:cNvPr id="34" name="Line 1237"/>
          <p:cNvSpPr>
            <a:spLocks noChangeShapeType="1"/>
          </p:cNvSpPr>
          <p:nvPr/>
        </p:nvSpPr>
        <p:spPr bwMode="auto">
          <a:xfrm>
            <a:off x="728663" y="544519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 dirty="0"/>
          </a:p>
        </p:txBody>
      </p:sp>
      <p:sp>
        <p:nvSpPr>
          <p:cNvPr id="35" name="Line 1238"/>
          <p:cNvSpPr>
            <a:spLocks noChangeShapeType="1"/>
          </p:cNvSpPr>
          <p:nvPr/>
        </p:nvSpPr>
        <p:spPr bwMode="auto">
          <a:xfrm>
            <a:off x="728663" y="544519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 dirty="0"/>
          </a:p>
        </p:txBody>
      </p:sp>
      <p:sp>
        <p:nvSpPr>
          <p:cNvPr id="36" name="Freeform 1240"/>
          <p:cNvSpPr>
            <a:spLocks/>
          </p:cNvSpPr>
          <p:nvPr/>
        </p:nvSpPr>
        <p:spPr bwMode="auto">
          <a:xfrm>
            <a:off x="728663" y="541344"/>
            <a:ext cx="1587" cy="3175"/>
          </a:xfrm>
          <a:custGeom>
            <a:avLst/>
            <a:gdLst>
              <a:gd name="T0" fmla="*/ 0 w 1587"/>
              <a:gd name="T1" fmla="*/ 3175 h 2"/>
              <a:gd name="T2" fmla="*/ 0 w 1587"/>
              <a:gd name="T3" fmla="*/ 3175 h 2"/>
              <a:gd name="T4" fmla="*/ 0 w 1587"/>
              <a:gd name="T5" fmla="*/ 0 h 2"/>
              <a:gd name="T6" fmla="*/ 0 w 1587"/>
              <a:gd name="T7" fmla="*/ 3175 h 2"/>
              <a:gd name="T8" fmla="*/ 0 w 1587"/>
              <a:gd name="T9" fmla="*/ 3175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 dirty="0"/>
          </a:p>
        </p:txBody>
      </p:sp>
      <p:sp>
        <p:nvSpPr>
          <p:cNvPr id="37" name="Freeform 1243"/>
          <p:cNvSpPr>
            <a:spLocks/>
          </p:cNvSpPr>
          <p:nvPr/>
        </p:nvSpPr>
        <p:spPr bwMode="auto">
          <a:xfrm>
            <a:off x="728666" y="538169"/>
            <a:ext cx="3175" cy="3175"/>
          </a:xfrm>
          <a:custGeom>
            <a:avLst/>
            <a:gdLst>
              <a:gd name="T0" fmla="*/ 3175 w 2"/>
              <a:gd name="T1" fmla="*/ 3175 h 2"/>
              <a:gd name="T2" fmla="*/ 3175 w 2"/>
              <a:gd name="T3" fmla="*/ 3175 h 2"/>
              <a:gd name="T4" fmla="*/ 3175 w 2"/>
              <a:gd name="T5" fmla="*/ 3175 h 2"/>
              <a:gd name="T6" fmla="*/ 3175 w 2"/>
              <a:gd name="T7" fmla="*/ 3175 h 2"/>
              <a:gd name="T8" fmla="*/ 0 w 2"/>
              <a:gd name="T9" fmla="*/ 3175 h 2"/>
              <a:gd name="T10" fmla="*/ 0 w 2"/>
              <a:gd name="T11" fmla="*/ 3175 h 2"/>
              <a:gd name="T12" fmla="*/ 3175 w 2"/>
              <a:gd name="T13" fmla="*/ 3175 h 2"/>
              <a:gd name="T14" fmla="*/ 0 w 2"/>
              <a:gd name="T15" fmla="*/ 3175 h 2"/>
              <a:gd name="T16" fmla="*/ 0 w 2"/>
              <a:gd name="T17" fmla="*/ 3175 h 2"/>
              <a:gd name="T18" fmla="*/ 0 w 2"/>
              <a:gd name="T19" fmla="*/ 3175 h 2"/>
              <a:gd name="T20" fmla="*/ 0 w 2"/>
              <a:gd name="T21" fmla="*/ 3175 h 2"/>
              <a:gd name="T22" fmla="*/ 0 w 2"/>
              <a:gd name="T23" fmla="*/ 3175 h 2"/>
              <a:gd name="T24" fmla="*/ 0 w 2"/>
              <a:gd name="T25" fmla="*/ 3175 h 2"/>
              <a:gd name="T26" fmla="*/ 0 w 2"/>
              <a:gd name="T27" fmla="*/ 3175 h 2"/>
              <a:gd name="T28" fmla="*/ 0 w 2"/>
              <a:gd name="T29" fmla="*/ 3175 h 2"/>
              <a:gd name="T30" fmla="*/ 0 w 2"/>
              <a:gd name="T31" fmla="*/ 3175 h 2"/>
              <a:gd name="T32" fmla="*/ 0 w 2"/>
              <a:gd name="T33" fmla="*/ 3175 h 2"/>
              <a:gd name="T34" fmla="*/ 0 w 2"/>
              <a:gd name="T35" fmla="*/ 3175 h 2"/>
              <a:gd name="T36" fmla="*/ 0 w 2"/>
              <a:gd name="T37" fmla="*/ 3175 h 2"/>
              <a:gd name="T38" fmla="*/ 3175 w 2"/>
              <a:gd name="T39" fmla="*/ 3175 h 2"/>
              <a:gd name="T40" fmla="*/ 3175 w 2"/>
              <a:gd name="T41" fmla="*/ 3175 h 2"/>
              <a:gd name="T42" fmla="*/ 3175 w 2"/>
              <a:gd name="T43" fmla="*/ 3175 h 2"/>
              <a:gd name="T44" fmla="*/ 3175 w 2"/>
              <a:gd name="T45" fmla="*/ 3175 h 2"/>
              <a:gd name="T46" fmla="*/ 3175 w 2"/>
              <a:gd name="T47" fmla="*/ 3175 h 2"/>
              <a:gd name="T48" fmla="*/ 0 w 2"/>
              <a:gd name="T49" fmla="*/ 0 h 2"/>
              <a:gd name="T50" fmla="*/ 0 w 2"/>
              <a:gd name="T51" fmla="*/ 3175 h 2"/>
              <a:gd name="T52" fmla="*/ 0 w 2"/>
              <a:gd name="T53" fmla="*/ 3175 h 2"/>
              <a:gd name="T54" fmla="*/ 0 w 2"/>
              <a:gd name="T55" fmla="*/ 3175 h 2"/>
              <a:gd name="T56" fmla="*/ 3175 w 2"/>
              <a:gd name="T57" fmla="*/ 3175 h 2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 dirty="0"/>
          </a:p>
        </p:txBody>
      </p:sp>
      <p:sp>
        <p:nvSpPr>
          <p:cNvPr id="38" name="Freeform 1246"/>
          <p:cNvSpPr>
            <a:spLocks/>
          </p:cNvSpPr>
          <p:nvPr/>
        </p:nvSpPr>
        <p:spPr bwMode="auto">
          <a:xfrm>
            <a:off x="725491" y="547694"/>
            <a:ext cx="3175" cy="3175"/>
          </a:xfrm>
          <a:custGeom>
            <a:avLst/>
            <a:gdLst>
              <a:gd name="T0" fmla="*/ 0 w 2"/>
              <a:gd name="T1" fmla="*/ 3175 h 2"/>
              <a:gd name="T2" fmla="*/ 0 w 2"/>
              <a:gd name="T3" fmla="*/ 3175 h 2"/>
              <a:gd name="T4" fmla="*/ 3175 w 2"/>
              <a:gd name="T5" fmla="*/ 0 h 2"/>
              <a:gd name="T6" fmla="*/ 3175 w 2"/>
              <a:gd name="T7" fmla="*/ 0 h 2"/>
              <a:gd name="T8" fmla="*/ 0 w 2"/>
              <a:gd name="T9" fmla="*/ 0 h 2"/>
              <a:gd name="T10" fmla="*/ 0 w 2"/>
              <a:gd name="T11" fmla="*/ 0 h 2"/>
              <a:gd name="T12" fmla="*/ 0 w 2"/>
              <a:gd name="T13" fmla="*/ 3175 h 2"/>
              <a:gd name="T14" fmla="*/ 0 w 2"/>
              <a:gd name="T15" fmla="*/ 3175 h 2"/>
              <a:gd name="T16" fmla="*/ 3175 w 2"/>
              <a:gd name="T17" fmla="*/ 0 h 2"/>
              <a:gd name="T18" fmla="*/ 3175 w 2"/>
              <a:gd name="T19" fmla="*/ 0 h 2"/>
              <a:gd name="T20" fmla="*/ 0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w 2"/>
              <a:gd name="T35" fmla="*/ 0 h 2"/>
              <a:gd name="T36" fmla="*/ 0 w 2"/>
              <a:gd name="T37" fmla="*/ 0 h 2"/>
              <a:gd name="T38" fmla="*/ 0 w 2"/>
              <a:gd name="T39" fmla="*/ 0 h 2"/>
              <a:gd name="T40" fmla="*/ 0 w 2"/>
              <a:gd name="T41" fmla="*/ 0 h 2"/>
              <a:gd name="T42" fmla="*/ 0 w 2"/>
              <a:gd name="T43" fmla="*/ 0 h 2"/>
              <a:gd name="T44" fmla="*/ 0 w 2"/>
              <a:gd name="T45" fmla="*/ 0 h 2"/>
              <a:gd name="T46" fmla="*/ 0 w 2"/>
              <a:gd name="T47" fmla="*/ 3175 h 2"/>
              <a:gd name="T48" fmla="*/ 0 w 2"/>
              <a:gd name="T49" fmla="*/ 3175 h 2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 dirty="0"/>
          </a:p>
        </p:txBody>
      </p:sp>
      <p:sp>
        <p:nvSpPr>
          <p:cNvPr id="39" name="Freeform 1250"/>
          <p:cNvSpPr>
            <a:spLocks/>
          </p:cNvSpPr>
          <p:nvPr/>
        </p:nvSpPr>
        <p:spPr bwMode="auto">
          <a:xfrm>
            <a:off x="731841" y="530225"/>
            <a:ext cx="3175" cy="1588"/>
          </a:xfrm>
          <a:custGeom>
            <a:avLst/>
            <a:gdLst>
              <a:gd name="T0" fmla="*/ 3175 w 2"/>
              <a:gd name="T1" fmla="*/ 0 h 1588"/>
              <a:gd name="T2" fmla="*/ 0 w 2"/>
              <a:gd name="T3" fmla="*/ 0 h 1588"/>
              <a:gd name="T4" fmla="*/ 3175 w 2"/>
              <a:gd name="T5" fmla="*/ 0 h 15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" h="1588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 dirty="0"/>
          </a:p>
        </p:txBody>
      </p:sp>
      <p:sp>
        <p:nvSpPr>
          <p:cNvPr id="40" name="Freeform 1252"/>
          <p:cNvSpPr>
            <a:spLocks/>
          </p:cNvSpPr>
          <p:nvPr/>
        </p:nvSpPr>
        <p:spPr bwMode="auto">
          <a:xfrm>
            <a:off x="731841" y="527050"/>
            <a:ext cx="3175" cy="7938"/>
          </a:xfrm>
          <a:custGeom>
            <a:avLst/>
            <a:gdLst>
              <a:gd name="T0" fmla="*/ 3175 w 2"/>
              <a:gd name="T1" fmla="*/ 3175 h 5"/>
              <a:gd name="T2" fmla="*/ 3175 w 2"/>
              <a:gd name="T3" fmla="*/ 3175 h 5"/>
              <a:gd name="T4" fmla="*/ 0 w 2"/>
              <a:gd name="T5" fmla="*/ 0 h 5"/>
              <a:gd name="T6" fmla="*/ 0 w 2"/>
              <a:gd name="T7" fmla="*/ 3175 h 5"/>
              <a:gd name="T8" fmla="*/ 0 w 2"/>
              <a:gd name="T9" fmla="*/ 3175 h 5"/>
              <a:gd name="T10" fmla="*/ 3175 w 2"/>
              <a:gd name="T11" fmla="*/ 7938 h 5"/>
              <a:gd name="T12" fmla="*/ 3175 w 2"/>
              <a:gd name="T13" fmla="*/ 3175 h 5"/>
              <a:gd name="T14" fmla="*/ 3175 w 2"/>
              <a:gd name="T15" fmla="*/ 3175 h 5"/>
              <a:gd name="T16" fmla="*/ 0 w 2"/>
              <a:gd name="T17" fmla="*/ 0 h 5"/>
              <a:gd name="T18" fmla="*/ 0 w 2"/>
              <a:gd name="T19" fmla="*/ 3175 h 5"/>
              <a:gd name="T20" fmla="*/ 0 w 2"/>
              <a:gd name="T21" fmla="*/ 3175 h 5"/>
              <a:gd name="T22" fmla="*/ 3175 w 2"/>
              <a:gd name="T23" fmla="*/ 7938 h 5"/>
              <a:gd name="T24" fmla="*/ 3175 w 2"/>
              <a:gd name="T25" fmla="*/ 3175 h 5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5">
                <a:moveTo>
                  <a:pt x="2" y="2"/>
                </a:move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5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5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 dirty="0"/>
          </a:p>
        </p:txBody>
      </p:sp>
      <p:sp>
        <p:nvSpPr>
          <p:cNvPr id="41" name="Freeform 1255"/>
          <p:cNvSpPr>
            <a:spLocks/>
          </p:cNvSpPr>
          <p:nvPr/>
        </p:nvSpPr>
        <p:spPr bwMode="auto">
          <a:xfrm>
            <a:off x="712791" y="550869"/>
            <a:ext cx="3175" cy="1587"/>
          </a:xfrm>
          <a:custGeom>
            <a:avLst/>
            <a:gdLst>
              <a:gd name="T0" fmla="*/ 0 w 2"/>
              <a:gd name="T1" fmla="*/ 0 h 1587"/>
              <a:gd name="T2" fmla="*/ 3175 w 2"/>
              <a:gd name="T3" fmla="*/ 0 h 1587"/>
              <a:gd name="T4" fmla="*/ 3175 w 2"/>
              <a:gd name="T5" fmla="*/ 0 h 1587"/>
              <a:gd name="T6" fmla="*/ 3175 w 2"/>
              <a:gd name="T7" fmla="*/ 0 h 1587"/>
              <a:gd name="T8" fmla="*/ 3175 w 2"/>
              <a:gd name="T9" fmla="*/ 0 h 1587"/>
              <a:gd name="T10" fmla="*/ 0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3175 w 2"/>
              <a:gd name="T19" fmla="*/ 0 h 1587"/>
              <a:gd name="T20" fmla="*/ 3175 w 2"/>
              <a:gd name="T21" fmla="*/ 0 h 1587"/>
              <a:gd name="T22" fmla="*/ 3175 w 2"/>
              <a:gd name="T23" fmla="*/ 0 h 1587"/>
              <a:gd name="T24" fmla="*/ 3175 w 2"/>
              <a:gd name="T25" fmla="*/ 0 h 1587"/>
              <a:gd name="T26" fmla="*/ 3175 w 2"/>
              <a:gd name="T27" fmla="*/ 0 h 1587"/>
              <a:gd name="T28" fmla="*/ 3175 w 2"/>
              <a:gd name="T29" fmla="*/ 0 h 1587"/>
              <a:gd name="T30" fmla="*/ 3175 w 2"/>
              <a:gd name="T31" fmla="*/ 0 h 1587"/>
              <a:gd name="T32" fmla="*/ 3175 w 2"/>
              <a:gd name="T33" fmla="*/ 0 h 1587"/>
              <a:gd name="T34" fmla="*/ 3175 w 2"/>
              <a:gd name="T35" fmla="*/ 0 h 1587"/>
              <a:gd name="T36" fmla="*/ 3175 w 2"/>
              <a:gd name="T37" fmla="*/ 0 h 1587"/>
              <a:gd name="T38" fmla="*/ 3175 w 2"/>
              <a:gd name="T39" fmla="*/ 0 h 1587"/>
              <a:gd name="T40" fmla="*/ 3175 w 2"/>
              <a:gd name="T41" fmla="*/ 0 h 1587"/>
              <a:gd name="T42" fmla="*/ 3175 w 2"/>
              <a:gd name="T43" fmla="*/ 0 h 1587"/>
              <a:gd name="T44" fmla="*/ 3175 w 2"/>
              <a:gd name="T45" fmla="*/ 0 h 1587"/>
              <a:gd name="T46" fmla="*/ 3175 w 2"/>
              <a:gd name="T47" fmla="*/ 0 h 1587"/>
              <a:gd name="T48" fmla="*/ 3175 w 2"/>
              <a:gd name="T49" fmla="*/ 0 h 1587"/>
              <a:gd name="T50" fmla="*/ 3175 w 2"/>
              <a:gd name="T51" fmla="*/ 0 h 1587"/>
              <a:gd name="T52" fmla="*/ 3175 w 2"/>
              <a:gd name="T53" fmla="*/ 0 h 1587"/>
              <a:gd name="T54" fmla="*/ 3175 w 2"/>
              <a:gd name="T55" fmla="*/ 0 h 1587"/>
              <a:gd name="T56" fmla="*/ 3175 w 2"/>
              <a:gd name="T57" fmla="*/ 0 h 1587"/>
              <a:gd name="T58" fmla="*/ 0 w 2"/>
              <a:gd name="T59" fmla="*/ 0 h 1587"/>
              <a:gd name="T60" fmla="*/ 0 w 2"/>
              <a:gd name="T61" fmla="*/ 0 h 1587"/>
              <a:gd name="T62" fmla="*/ 0 w 2"/>
              <a:gd name="T63" fmla="*/ 0 h 1587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 dirty="0"/>
          </a:p>
        </p:txBody>
      </p:sp>
      <p:sp>
        <p:nvSpPr>
          <p:cNvPr id="42" name="Rectangle 1256"/>
          <p:cNvSpPr>
            <a:spLocks noChangeArrowheads="1"/>
          </p:cNvSpPr>
          <p:nvPr/>
        </p:nvSpPr>
        <p:spPr bwMode="auto">
          <a:xfrm>
            <a:off x="722315" y="550869"/>
            <a:ext cx="1587" cy="158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 dirty="0"/>
          </a:p>
        </p:txBody>
      </p:sp>
      <p:sp>
        <p:nvSpPr>
          <p:cNvPr id="43" name="Freeform 1258"/>
          <p:cNvSpPr>
            <a:spLocks/>
          </p:cNvSpPr>
          <p:nvPr/>
        </p:nvSpPr>
        <p:spPr bwMode="auto">
          <a:xfrm>
            <a:off x="722315" y="550869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w 1587"/>
              <a:gd name="T61" fmla="*/ 0 h 1587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 dirty="0"/>
          </a:p>
        </p:txBody>
      </p:sp>
      <p:sp>
        <p:nvSpPr>
          <p:cNvPr id="44" name="Freeform 1266"/>
          <p:cNvSpPr>
            <a:spLocks/>
          </p:cNvSpPr>
          <p:nvPr/>
        </p:nvSpPr>
        <p:spPr bwMode="auto">
          <a:xfrm>
            <a:off x="728663" y="534994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w 1587"/>
              <a:gd name="T61" fmla="*/ 0 h 1587"/>
              <a:gd name="T62" fmla="*/ 0 w 1587"/>
              <a:gd name="T63" fmla="*/ 0 h 1587"/>
              <a:gd name="T64" fmla="*/ 0 w 1587"/>
              <a:gd name="T65" fmla="*/ 0 h 1587"/>
              <a:gd name="T66" fmla="*/ 0 w 1587"/>
              <a:gd name="T67" fmla="*/ 0 h 1587"/>
              <a:gd name="T68" fmla="*/ 0 w 1587"/>
              <a:gd name="T69" fmla="*/ 0 h 1587"/>
              <a:gd name="T70" fmla="*/ 0 w 1587"/>
              <a:gd name="T71" fmla="*/ 0 h 1587"/>
              <a:gd name="T72" fmla="*/ 0 w 1587"/>
              <a:gd name="T73" fmla="*/ 0 h 1587"/>
              <a:gd name="T74" fmla="*/ 0 w 1587"/>
              <a:gd name="T75" fmla="*/ 0 h 1587"/>
              <a:gd name="T76" fmla="*/ 0 w 1587"/>
              <a:gd name="T77" fmla="*/ 0 h 1587"/>
              <a:gd name="T78" fmla="*/ 0 w 1587"/>
              <a:gd name="T79" fmla="*/ 0 h 1587"/>
              <a:gd name="T80" fmla="*/ 0 w 1587"/>
              <a:gd name="T81" fmla="*/ 0 h 1587"/>
              <a:gd name="T82" fmla="*/ 0 w 1587"/>
              <a:gd name="T83" fmla="*/ 0 h 1587"/>
              <a:gd name="T84" fmla="*/ 0 w 1587"/>
              <a:gd name="T85" fmla="*/ 0 h 1587"/>
              <a:gd name="T86" fmla="*/ 0 w 1587"/>
              <a:gd name="T87" fmla="*/ 0 h 1587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 dirty="0"/>
          </a:p>
        </p:txBody>
      </p:sp>
      <p:sp>
        <p:nvSpPr>
          <p:cNvPr id="45" name="Freeform 1269"/>
          <p:cNvSpPr>
            <a:spLocks/>
          </p:cNvSpPr>
          <p:nvPr/>
        </p:nvSpPr>
        <p:spPr bwMode="auto">
          <a:xfrm>
            <a:off x="728666" y="530231"/>
            <a:ext cx="3175" cy="4763"/>
          </a:xfrm>
          <a:custGeom>
            <a:avLst/>
            <a:gdLst>
              <a:gd name="T0" fmla="*/ 0 w 2"/>
              <a:gd name="T1" fmla="*/ 4763 h 3"/>
              <a:gd name="T2" fmla="*/ 3175 w 2"/>
              <a:gd name="T3" fmla="*/ 0 h 3"/>
              <a:gd name="T4" fmla="*/ 3175 w 2"/>
              <a:gd name="T5" fmla="*/ 0 h 3"/>
              <a:gd name="T6" fmla="*/ 3175 w 2"/>
              <a:gd name="T7" fmla="*/ 0 h 3"/>
              <a:gd name="T8" fmla="*/ 3175 w 2"/>
              <a:gd name="T9" fmla="*/ 0 h 3"/>
              <a:gd name="T10" fmla="*/ 0 w 2"/>
              <a:gd name="T11" fmla="*/ 0 h 3"/>
              <a:gd name="T12" fmla="*/ 0 w 2"/>
              <a:gd name="T13" fmla="*/ 0 h 3"/>
              <a:gd name="T14" fmla="*/ 0 w 2"/>
              <a:gd name="T15" fmla="*/ 4763 h 3"/>
              <a:gd name="T16" fmla="*/ 0 w 2"/>
              <a:gd name="T17" fmla="*/ 4763 h 3"/>
              <a:gd name="T18" fmla="*/ 3175 w 2"/>
              <a:gd name="T19" fmla="*/ 0 h 3"/>
              <a:gd name="T20" fmla="*/ 3175 w 2"/>
              <a:gd name="T21" fmla="*/ 0 h 3"/>
              <a:gd name="T22" fmla="*/ 0 w 2"/>
              <a:gd name="T23" fmla="*/ 0 h 3"/>
              <a:gd name="T24" fmla="*/ 0 w 2"/>
              <a:gd name="T25" fmla="*/ 0 h 3"/>
              <a:gd name="T26" fmla="*/ 0 w 2"/>
              <a:gd name="T27" fmla="*/ 0 h 3"/>
              <a:gd name="T28" fmla="*/ 0 w 2"/>
              <a:gd name="T29" fmla="*/ 0 h 3"/>
              <a:gd name="T30" fmla="*/ 0 w 2"/>
              <a:gd name="T31" fmla="*/ 0 h 3"/>
              <a:gd name="T32" fmla="*/ 0 w 2"/>
              <a:gd name="T33" fmla="*/ 0 h 3"/>
              <a:gd name="T34" fmla="*/ 0 w 2"/>
              <a:gd name="T35" fmla="*/ 0 h 3"/>
              <a:gd name="T36" fmla="*/ 0 w 2"/>
              <a:gd name="T37" fmla="*/ 0 h 3"/>
              <a:gd name="T38" fmla="*/ 0 w 2"/>
              <a:gd name="T39" fmla="*/ 4763 h 3"/>
              <a:gd name="T40" fmla="*/ 0 w 2"/>
              <a:gd name="T41" fmla="*/ 4763 h 3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2" h="3">
                <a:moveTo>
                  <a:pt x="0" y="3"/>
                </a:moveTo>
                <a:lnTo>
                  <a:pt x="2" y="0"/>
                </a:lnTo>
                <a:lnTo>
                  <a:pt x="0" y="0"/>
                </a:lnTo>
                <a:lnTo>
                  <a:pt x="0" y="3"/>
                </a:lnTo>
                <a:lnTo>
                  <a:pt x="2" y="0"/>
                </a:lnTo>
                <a:lnTo>
                  <a:pt x="0" y="0"/>
                </a:lnTo>
                <a:lnTo>
                  <a:pt x="0" y="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 dirty="0"/>
          </a:p>
        </p:txBody>
      </p:sp>
      <p:sp>
        <p:nvSpPr>
          <p:cNvPr id="46" name="Line 1270"/>
          <p:cNvSpPr>
            <a:spLocks noChangeShapeType="1"/>
          </p:cNvSpPr>
          <p:nvPr/>
        </p:nvSpPr>
        <p:spPr bwMode="auto">
          <a:xfrm>
            <a:off x="728663" y="530225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 dirty="0"/>
          </a:p>
        </p:txBody>
      </p:sp>
      <p:sp>
        <p:nvSpPr>
          <p:cNvPr id="47" name="Line 1271"/>
          <p:cNvSpPr>
            <a:spLocks noChangeShapeType="1"/>
          </p:cNvSpPr>
          <p:nvPr/>
        </p:nvSpPr>
        <p:spPr bwMode="auto">
          <a:xfrm>
            <a:off x="728663" y="530225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 dirty="0"/>
          </a:p>
        </p:txBody>
      </p:sp>
      <p:sp>
        <p:nvSpPr>
          <p:cNvPr id="48" name="Rectangle 1272"/>
          <p:cNvSpPr>
            <a:spLocks noChangeArrowheads="1"/>
          </p:cNvSpPr>
          <p:nvPr/>
        </p:nvSpPr>
        <p:spPr bwMode="auto">
          <a:xfrm>
            <a:off x="728663" y="530225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 dirty="0"/>
          </a:p>
        </p:txBody>
      </p:sp>
      <p:sp>
        <p:nvSpPr>
          <p:cNvPr id="49" name="Rectangle 1273"/>
          <p:cNvSpPr>
            <a:spLocks noChangeArrowheads="1"/>
          </p:cNvSpPr>
          <p:nvPr/>
        </p:nvSpPr>
        <p:spPr bwMode="auto">
          <a:xfrm>
            <a:off x="728663" y="530225"/>
            <a:ext cx="1587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 dirty="0"/>
          </a:p>
        </p:txBody>
      </p:sp>
      <p:sp>
        <p:nvSpPr>
          <p:cNvPr id="50" name="Line 1274"/>
          <p:cNvSpPr>
            <a:spLocks noChangeShapeType="1"/>
          </p:cNvSpPr>
          <p:nvPr/>
        </p:nvSpPr>
        <p:spPr bwMode="auto">
          <a:xfrm>
            <a:off x="728663" y="52705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 dirty="0"/>
          </a:p>
        </p:txBody>
      </p:sp>
      <p:sp>
        <p:nvSpPr>
          <p:cNvPr id="51" name="Line 1275"/>
          <p:cNvSpPr>
            <a:spLocks noChangeShapeType="1"/>
          </p:cNvSpPr>
          <p:nvPr/>
        </p:nvSpPr>
        <p:spPr bwMode="auto">
          <a:xfrm>
            <a:off x="728663" y="52705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 dirty="0"/>
          </a:p>
        </p:txBody>
      </p:sp>
      <p:sp>
        <p:nvSpPr>
          <p:cNvPr id="52" name="Freeform 1277"/>
          <p:cNvSpPr>
            <a:spLocks/>
          </p:cNvSpPr>
          <p:nvPr/>
        </p:nvSpPr>
        <p:spPr bwMode="auto">
          <a:xfrm>
            <a:off x="728663" y="523881"/>
            <a:ext cx="1587" cy="3175"/>
          </a:xfrm>
          <a:custGeom>
            <a:avLst/>
            <a:gdLst>
              <a:gd name="T0" fmla="*/ 0 w 1587"/>
              <a:gd name="T1" fmla="*/ 3175 h 2"/>
              <a:gd name="T2" fmla="*/ 0 w 1587"/>
              <a:gd name="T3" fmla="*/ 3175 h 2"/>
              <a:gd name="T4" fmla="*/ 0 w 1587"/>
              <a:gd name="T5" fmla="*/ 0 h 2"/>
              <a:gd name="T6" fmla="*/ 0 w 1587"/>
              <a:gd name="T7" fmla="*/ 3175 h 2"/>
              <a:gd name="T8" fmla="*/ 0 w 1587"/>
              <a:gd name="T9" fmla="*/ 3175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 dirty="0"/>
          </a:p>
        </p:txBody>
      </p:sp>
      <p:sp>
        <p:nvSpPr>
          <p:cNvPr id="53" name="Freeform 1287"/>
          <p:cNvSpPr>
            <a:spLocks/>
          </p:cNvSpPr>
          <p:nvPr/>
        </p:nvSpPr>
        <p:spPr bwMode="auto">
          <a:xfrm>
            <a:off x="719141" y="514350"/>
            <a:ext cx="3175" cy="3175"/>
          </a:xfrm>
          <a:custGeom>
            <a:avLst/>
            <a:gdLst>
              <a:gd name="T0" fmla="*/ 0 w 2"/>
              <a:gd name="T1" fmla="*/ 0 h 2"/>
              <a:gd name="T2" fmla="*/ 0 w 2"/>
              <a:gd name="T3" fmla="*/ 3175 h 2"/>
              <a:gd name="T4" fmla="*/ 3175 w 2"/>
              <a:gd name="T5" fmla="*/ 3175 h 2"/>
              <a:gd name="T6" fmla="*/ 3175 w 2"/>
              <a:gd name="T7" fmla="*/ 3175 h 2"/>
              <a:gd name="T8" fmla="*/ 3175 w 2"/>
              <a:gd name="T9" fmla="*/ 3175 h 2"/>
              <a:gd name="T10" fmla="*/ 3175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3175 h 2"/>
              <a:gd name="T18" fmla="*/ 0 w 2"/>
              <a:gd name="T19" fmla="*/ 3175 h 2"/>
              <a:gd name="T20" fmla="*/ 0 w 2"/>
              <a:gd name="T21" fmla="*/ 3175 h 2"/>
              <a:gd name="T22" fmla="*/ 0 w 2"/>
              <a:gd name="T23" fmla="*/ 3175 h 2"/>
              <a:gd name="T24" fmla="*/ 3175 w 2"/>
              <a:gd name="T25" fmla="*/ 3175 h 2"/>
              <a:gd name="T26" fmla="*/ 3175 w 2"/>
              <a:gd name="T27" fmla="*/ 3175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 dirty="0"/>
          </a:p>
        </p:txBody>
      </p:sp>
      <p:sp>
        <p:nvSpPr>
          <p:cNvPr id="54" name="Freeform 1290"/>
          <p:cNvSpPr>
            <a:spLocks/>
          </p:cNvSpPr>
          <p:nvPr/>
        </p:nvSpPr>
        <p:spPr bwMode="auto">
          <a:xfrm>
            <a:off x="719141" y="517527"/>
            <a:ext cx="3175" cy="3175"/>
          </a:xfrm>
          <a:custGeom>
            <a:avLst/>
            <a:gdLst>
              <a:gd name="T0" fmla="*/ 0 w 2"/>
              <a:gd name="T1" fmla="*/ 3175 h 2"/>
              <a:gd name="T2" fmla="*/ 0 w 2"/>
              <a:gd name="T3" fmla="*/ 3175 h 2"/>
              <a:gd name="T4" fmla="*/ 3175 w 2"/>
              <a:gd name="T5" fmla="*/ 3175 h 2"/>
              <a:gd name="T6" fmla="*/ 3175 w 2"/>
              <a:gd name="T7" fmla="*/ 3175 h 2"/>
              <a:gd name="T8" fmla="*/ 3175 w 2"/>
              <a:gd name="T9" fmla="*/ 3175 h 2"/>
              <a:gd name="T10" fmla="*/ 3175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3175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3175 h 2"/>
              <a:gd name="T32" fmla="*/ 0 w 2"/>
              <a:gd name="T33" fmla="*/ 3175 h 2"/>
              <a:gd name="T34" fmla="*/ 0 w 2"/>
              <a:gd name="T35" fmla="*/ 3175 h 2"/>
              <a:gd name="T36" fmla="*/ 0 w 2"/>
              <a:gd name="T37" fmla="*/ 0 h 2"/>
              <a:gd name="T38" fmla="*/ 0 w 2"/>
              <a:gd name="T39" fmla="*/ 0 h 2"/>
              <a:gd name="T40" fmla="*/ 0 w 2"/>
              <a:gd name="T41" fmla="*/ 0 h 2"/>
              <a:gd name="T42" fmla="*/ 0 w 2"/>
              <a:gd name="T43" fmla="*/ 0 h 2"/>
              <a:gd name="T44" fmla="*/ 0 w 2"/>
              <a:gd name="T45" fmla="*/ 0 h 2"/>
              <a:gd name="T46" fmla="*/ 0 w 2"/>
              <a:gd name="T47" fmla="*/ 0 h 2"/>
              <a:gd name="T48" fmla="*/ 0 w 2"/>
              <a:gd name="T49" fmla="*/ 3175 h 2"/>
              <a:gd name="T50" fmla="*/ 3175 w 2"/>
              <a:gd name="T51" fmla="*/ 3175 h 2"/>
              <a:gd name="T52" fmla="*/ 3175 w 2"/>
              <a:gd name="T53" fmla="*/ 0 h 2"/>
              <a:gd name="T54" fmla="*/ 3175 w 2"/>
              <a:gd name="T55" fmla="*/ 0 h 2"/>
              <a:gd name="T56" fmla="*/ 0 w 2"/>
              <a:gd name="T57" fmla="*/ 0 h 2"/>
              <a:gd name="T58" fmla="*/ 0 w 2"/>
              <a:gd name="T59" fmla="*/ 0 h 2"/>
              <a:gd name="T60" fmla="*/ 0 w 2"/>
              <a:gd name="T61" fmla="*/ 3175 h 2"/>
              <a:gd name="T62" fmla="*/ 0 w 2"/>
              <a:gd name="T63" fmla="*/ 3175 h 2"/>
              <a:gd name="T64" fmla="*/ 3175 w 2"/>
              <a:gd name="T65" fmla="*/ 3175 h 2"/>
              <a:gd name="T66" fmla="*/ 3175 w 2"/>
              <a:gd name="T67" fmla="*/ 3175 h 2"/>
              <a:gd name="T68" fmla="*/ 0 w 2"/>
              <a:gd name="T69" fmla="*/ 3175 h 2"/>
              <a:gd name="T70" fmla="*/ 0 w 2"/>
              <a:gd name="T71" fmla="*/ 3175 h 2"/>
              <a:gd name="T72" fmla="*/ 0 w 2"/>
              <a:gd name="T73" fmla="*/ 3175 h 2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 dirty="0"/>
          </a:p>
        </p:txBody>
      </p:sp>
      <p:sp>
        <p:nvSpPr>
          <p:cNvPr id="55" name="Rectangle 1335"/>
          <p:cNvSpPr>
            <a:spLocks noChangeArrowheads="1"/>
          </p:cNvSpPr>
          <p:nvPr/>
        </p:nvSpPr>
        <p:spPr bwMode="auto">
          <a:xfrm>
            <a:off x="468314" y="5080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 dirty="0"/>
          </a:p>
        </p:txBody>
      </p:sp>
      <p:sp>
        <p:nvSpPr>
          <p:cNvPr id="56" name="Rectangle 1336"/>
          <p:cNvSpPr>
            <a:spLocks noChangeArrowheads="1"/>
          </p:cNvSpPr>
          <p:nvPr/>
        </p:nvSpPr>
        <p:spPr bwMode="auto">
          <a:xfrm>
            <a:off x="474665" y="4953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 dirty="0"/>
          </a:p>
        </p:txBody>
      </p:sp>
      <p:sp>
        <p:nvSpPr>
          <p:cNvPr id="57" name="Rectangle 1337"/>
          <p:cNvSpPr>
            <a:spLocks noChangeArrowheads="1"/>
          </p:cNvSpPr>
          <p:nvPr/>
        </p:nvSpPr>
        <p:spPr bwMode="auto">
          <a:xfrm>
            <a:off x="474665" y="4953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 dirty="0"/>
          </a:p>
        </p:txBody>
      </p:sp>
      <p:sp>
        <p:nvSpPr>
          <p:cNvPr id="58" name="Rectangle 1340"/>
          <p:cNvSpPr>
            <a:spLocks noChangeArrowheads="1"/>
          </p:cNvSpPr>
          <p:nvPr/>
        </p:nvSpPr>
        <p:spPr bwMode="auto">
          <a:xfrm>
            <a:off x="468314" y="508000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 dirty="0"/>
          </a:p>
        </p:txBody>
      </p:sp>
      <p:sp>
        <p:nvSpPr>
          <p:cNvPr id="59" name="Rectangle 1341"/>
          <p:cNvSpPr>
            <a:spLocks noChangeArrowheads="1"/>
          </p:cNvSpPr>
          <p:nvPr/>
        </p:nvSpPr>
        <p:spPr bwMode="auto">
          <a:xfrm>
            <a:off x="468314" y="508000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 dirty="0"/>
          </a:p>
        </p:txBody>
      </p:sp>
      <p:sp>
        <p:nvSpPr>
          <p:cNvPr id="60" name="Rectangle 1342"/>
          <p:cNvSpPr>
            <a:spLocks noChangeArrowheads="1"/>
          </p:cNvSpPr>
          <p:nvPr/>
        </p:nvSpPr>
        <p:spPr bwMode="auto">
          <a:xfrm>
            <a:off x="468314" y="508000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 dirty="0"/>
          </a:p>
        </p:txBody>
      </p:sp>
      <p:sp>
        <p:nvSpPr>
          <p:cNvPr id="61" name="Rectangle 1343"/>
          <p:cNvSpPr>
            <a:spLocks noChangeArrowheads="1"/>
          </p:cNvSpPr>
          <p:nvPr/>
        </p:nvSpPr>
        <p:spPr bwMode="auto">
          <a:xfrm>
            <a:off x="468314" y="5080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 dirty="0"/>
          </a:p>
        </p:txBody>
      </p:sp>
      <p:sp>
        <p:nvSpPr>
          <p:cNvPr id="62" name="Rectangle 1344"/>
          <p:cNvSpPr>
            <a:spLocks noChangeArrowheads="1"/>
          </p:cNvSpPr>
          <p:nvPr/>
        </p:nvSpPr>
        <p:spPr bwMode="auto">
          <a:xfrm>
            <a:off x="465140" y="485780"/>
            <a:ext cx="1587" cy="31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 dirty="0"/>
          </a:p>
        </p:txBody>
      </p:sp>
      <p:sp>
        <p:nvSpPr>
          <p:cNvPr id="324" name="Title 323"/>
          <p:cNvSpPr>
            <a:spLocks noGrp="1"/>
          </p:cNvSpPr>
          <p:nvPr>
            <p:ph type="title"/>
          </p:nvPr>
        </p:nvSpPr>
        <p:spPr>
          <a:xfrm>
            <a:off x="343401" y="301631"/>
            <a:ext cx="8439652" cy="1031875"/>
          </a:xfrm>
        </p:spPr>
        <p:txBody>
          <a:bodyPr/>
          <a:lstStyle>
            <a:lvl1pPr>
              <a:defRPr b="0" i="0" cap="none" baseline="0">
                <a:solidFill>
                  <a:srgbClr val="021F43"/>
                </a:solidFill>
                <a:latin typeface="+mn-lt"/>
                <a:cs typeface="Andes ExtraLigh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31" name="Content Placeholder 330"/>
          <p:cNvSpPr>
            <a:spLocks noGrp="1"/>
          </p:cNvSpPr>
          <p:nvPr>
            <p:ph sz="quarter" idx="10"/>
          </p:nvPr>
        </p:nvSpPr>
        <p:spPr>
          <a:xfrm>
            <a:off x="343403" y="1460504"/>
            <a:ext cx="8440305" cy="4600863"/>
          </a:xfrm>
        </p:spPr>
        <p:txBody>
          <a:bodyPr>
            <a:normAutofit/>
          </a:bodyPr>
          <a:lstStyle>
            <a:lvl1pPr>
              <a:lnSpc>
                <a:spcPct val="130000"/>
              </a:lnSpc>
              <a:spcBef>
                <a:spcPts val="1200"/>
              </a:spcBef>
              <a:defRPr>
                <a:solidFill>
                  <a:srgbClr val="7F7F7F"/>
                </a:solidFill>
              </a:defRPr>
            </a:lvl1pPr>
            <a:lvl2pPr>
              <a:lnSpc>
                <a:spcPct val="130000"/>
              </a:lnSpc>
              <a:spcBef>
                <a:spcPts val="1200"/>
              </a:spcBef>
              <a:buClr>
                <a:schemeClr val="tx2">
                  <a:lumMod val="50000"/>
                  <a:lumOff val="50000"/>
                </a:schemeClr>
              </a:buClr>
              <a:defRPr>
                <a:solidFill>
                  <a:srgbClr val="7F7F7F"/>
                </a:solidFill>
              </a:defRPr>
            </a:lvl2pPr>
            <a:lvl3pPr marL="557770">
              <a:lnSpc>
                <a:spcPct val="130000"/>
              </a:lnSpc>
              <a:spcBef>
                <a:spcPts val="0"/>
              </a:spcBef>
              <a:buClr>
                <a:schemeClr val="tx2">
                  <a:lumMod val="50000"/>
                  <a:lumOff val="50000"/>
                </a:schemeClr>
              </a:buClr>
              <a:defRPr>
                <a:solidFill>
                  <a:srgbClr val="7F7F7F"/>
                </a:solidFill>
              </a:defRPr>
            </a:lvl3pPr>
            <a:lvl4pPr>
              <a:lnSpc>
                <a:spcPct val="130000"/>
              </a:lnSpc>
              <a:spcBef>
                <a:spcPts val="0"/>
              </a:spcBef>
              <a:buClr>
                <a:schemeClr val="tx2">
                  <a:lumMod val="50000"/>
                  <a:lumOff val="50000"/>
                </a:schemeClr>
              </a:buClr>
              <a:defRPr>
                <a:solidFill>
                  <a:srgbClr val="7F7F7F"/>
                </a:solidFill>
              </a:defRPr>
            </a:lvl4pPr>
            <a:lvl5pPr>
              <a:lnSpc>
                <a:spcPct val="130000"/>
              </a:lnSpc>
              <a:spcBef>
                <a:spcPts val="0"/>
              </a:spcBef>
              <a:buClr>
                <a:schemeClr val="tx2">
                  <a:lumMod val="50000"/>
                  <a:lumOff val="50000"/>
                </a:schemeClr>
              </a:buClr>
              <a:defRPr>
                <a:solidFill>
                  <a:srgbClr val="7F7F7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3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4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1903BDA-C71E-4227-8D99-52DC2D06BE0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5" name="Rectangle 9"/>
          <p:cNvSpPr>
            <a:spLocks noChangeArrowheads="1"/>
          </p:cNvSpPr>
          <p:nvPr userDrawn="1"/>
        </p:nvSpPr>
        <p:spPr bwMode="auto">
          <a:xfrm>
            <a:off x="0" y="757238"/>
            <a:ext cx="9144000" cy="176212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115888" indent="-115888">
              <a:spcBef>
                <a:spcPct val="50000"/>
              </a:spcBef>
              <a:buFontTx/>
              <a:buChar char="•"/>
            </a:pPr>
            <a:endParaRPr lang="en-US" sz="13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30497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425"/>
          <p:cNvSpPr>
            <a:spLocks noChangeArrowheads="1"/>
          </p:cNvSpPr>
          <p:nvPr userDrawn="1"/>
        </p:nvSpPr>
        <p:spPr bwMode="auto">
          <a:xfrm>
            <a:off x="0" y="0"/>
            <a:ext cx="9144000" cy="2506663"/>
          </a:xfrm>
          <a:prstGeom prst="rect">
            <a:avLst/>
          </a:prstGeom>
          <a:solidFill>
            <a:srgbClr val="014C6D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grpSp>
        <p:nvGrpSpPr>
          <p:cNvPr id="4" name="Group 1426"/>
          <p:cNvGrpSpPr>
            <a:grpSpLocks/>
          </p:cNvGrpSpPr>
          <p:nvPr userDrawn="1"/>
        </p:nvGrpSpPr>
        <p:grpSpPr bwMode="auto">
          <a:xfrm>
            <a:off x="384175" y="385763"/>
            <a:ext cx="2989263" cy="412750"/>
            <a:chOff x="257" y="242"/>
            <a:chExt cx="1674" cy="231"/>
          </a:xfrm>
        </p:grpSpPr>
        <p:sp>
          <p:nvSpPr>
            <p:cNvPr id="5" name="Freeform 1427"/>
            <p:cNvSpPr>
              <a:spLocks/>
            </p:cNvSpPr>
            <p:nvPr userDrawn="1"/>
          </p:nvSpPr>
          <p:spPr bwMode="auto">
            <a:xfrm>
              <a:off x="938" y="246"/>
              <a:ext cx="10" cy="219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106"/>
                </a:cxn>
                <a:cxn ang="0">
                  <a:pos x="2" y="109"/>
                </a:cxn>
                <a:cxn ang="0">
                  <a:pos x="5" y="106"/>
                </a:cxn>
                <a:cxn ang="0">
                  <a:pos x="5" y="2"/>
                </a:cxn>
                <a:cxn ang="0">
                  <a:pos x="2" y="0"/>
                </a:cxn>
                <a:cxn ang="0">
                  <a:pos x="0" y="2"/>
                </a:cxn>
              </a:cxnLst>
              <a:rect l="0" t="0" r="r" b="b"/>
              <a:pathLst>
                <a:path w="5" h="109">
                  <a:moveTo>
                    <a:pt x="0" y="2"/>
                  </a:moveTo>
                  <a:cubicBezTo>
                    <a:pt x="0" y="106"/>
                    <a:pt x="0" y="106"/>
                    <a:pt x="0" y="106"/>
                  </a:cubicBezTo>
                  <a:cubicBezTo>
                    <a:pt x="0" y="108"/>
                    <a:pt x="1" y="109"/>
                    <a:pt x="2" y="109"/>
                  </a:cubicBezTo>
                  <a:cubicBezTo>
                    <a:pt x="4" y="109"/>
                    <a:pt x="5" y="108"/>
                    <a:pt x="5" y="106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1"/>
                    <a:pt x="4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6" name="Rectangle 1428"/>
            <p:cNvSpPr>
              <a:spLocks noChangeArrowheads="1"/>
            </p:cNvSpPr>
            <p:nvPr userDrawn="1"/>
          </p:nvSpPr>
          <p:spPr bwMode="auto">
            <a:xfrm>
              <a:off x="492" y="248"/>
              <a:ext cx="68" cy="211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7" name="Freeform 1429"/>
            <p:cNvSpPr>
              <a:spLocks/>
            </p:cNvSpPr>
            <p:nvPr userDrawn="1"/>
          </p:nvSpPr>
          <p:spPr bwMode="auto">
            <a:xfrm>
              <a:off x="582" y="248"/>
              <a:ext cx="148" cy="21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50" y="0"/>
                </a:cxn>
                <a:cxn ang="0">
                  <a:pos x="150" y="52"/>
                </a:cxn>
                <a:cxn ang="0">
                  <a:pos x="66" y="52"/>
                </a:cxn>
                <a:cxn ang="0">
                  <a:pos x="66" y="86"/>
                </a:cxn>
                <a:cxn ang="0">
                  <a:pos x="140" y="86"/>
                </a:cxn>
                <a:cxn ang="0">
                  <a:pos x="140" y="139"/>
                </a:cxn>
                <a:cxn ang="0">
                  <a:pos x="66" y="139"/>
                </a:cxn>
                <a:cxn ang="0">
                  <a:pos x="66" y="213"/>
                </a:cxn>
                <a:cxn ang="0">
                  <a:pos x="0" y="213"/>
                </a:cxn>
                <a:cxn ang="0">
                  <a:pos x="0" y="0"/>
                </a:cxn>
              </a:cxnLst>
              <a:rect l="0" t="0" r="r" b="b"/>
              <a:pathLst>
                <a:path w="150" h="213">
                  <a:moveTo>
                    <a:pt x="0" y="0"/>
                  </a:moveTo>
                  <a:lnTo>
                    <a:pt x="150" y="0"/>
                  </a:lnTo>
                  <a:lnTo>
                    <a:pt x="150" y="52"/>
                  </a:lnTo>
                  <a:lnTo>
                    <a:pt x="66" y="52"/>
                  </a:lnTo>
                  <a:lnTo>
                    <a:pt x="66" y="86"/>
                  </a:lnTo>
                  <a:lnTo>
                    <a:pt x="140" y="86"/>
                  </a:lnTo>
                  <a:lnTo>
                    <a:pt x="140" y="139"/>
                  </a:lnTo>
                  <a:lnTo>
                    <a:pt x="66" y="139"/>
                  </a:lnTo>
                  <a:lnTo>
                    <a:pt x="66" y="213"/>
                  </a:lnTo>
                  <a:lnTo>
                    <a:pt x="0" y="2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8" name="Freeform 1430"/>
            <p:cNvSpPr>
              <a:spLocks/>
            </p:cNvSpPr>
            <p:nvPr userDrawn="1"/>
          </p:nvSpPr>
          <p:spPr bwMode="auto">
            <a:xfrm>
              <a:off x="740" y="244"/>
              <a:ext cx="152" cy="221"/>
            </a:xfrm>
            <a:custGeom>
              <a:avLst/>
              <a:gdLst/>
              <a:ahLst/>
              <a:cxnLst>
                <a:cxn ang="0">
                  <a:pos x="76" y="106"/>
                </a:cxn>
                <a:cxn ang="0">
                  <a:pos x="52" y="110"/>
                </a:cxn>
                <a:cxn ang="0">
                  <a:pos x="0" y="54"/>
                </a:cxn>
                <a:cxn ang="0">
                  <a:pos x="52" y="0"/>
                </a:cxn>
                <a:cxn ang="0">
                  <a:pos x="76" y="4"/>
                </a:cxn>
                <a:cxn ang="0">
                  <a:pos x="76" y="32"/>
                </a:cxn>
                <a:cxn ang="0">
                  <a:pos x="59" y="28"/>
                </a:cxn>
                <a:cxn ang="0">
                  <a:pos x="34" y="54"/>
                </a:cxn>
                <a:cxn ang="0">
                  <a:pos x="58" y="82"/>
                </a:cxn>
                <a:cxn ang="0">
                  <a:pos x="76" y="78"/>
                </a:cxn>
                <a:cxn ang="0">
                  <a:pos x="76" y="106"/>
                </a:cxn>
              </a:cxnLst>
              <a:rect l="0" t="0" r="r" b="b"/>
              <a:pathLst>
                <a:path w="76" h="110">
                  <a:moveTo>
                    <a:pt x="76" y="106"/>
                  </a:moveTo>
                  <a:cubicBezTo>
                    <a:pt x="70" y="108"/>
                    <a:pt x="61" y="110"/>
                    <a:pt x="52" y="110"/>
                  </a:cubicBezTo>
                  <a:cubicBezTo>
                    <a:pt x="23" y="110"/>
                    <a:pt x="0" y="91"/>
                    <a:pt x="0" y="54"/>
                  </a:cubicBezTo>
                  <a:cubicBezTo>
                    <a:pt x="0" y="18"/>
                    <a:pt x="24" y="0"/>
                    <a:pt x="52" y="0"/>
                  </a:cubicBezTo>
                  <a:cubicBezTo>
                    <a:pt x="61" y="0"/>
                    <a:pt x="67" y="2"/>
                    <a:pt x="76" y="4"/>
                  </a:cubicBezTo>
                  <a:cubicBezTo>
                    <a:pt x="76" y="32"/>
                    <a:pt x="76" y="32"/>
                    <a:pt x="76" y="32"/>
                  </a:cubicBezTo>
                  <a:cubicBezTo>
                    <a:pt x="70" y="29"/>
                    <a:pt x="65" y="28"/>
                    <a:pt x="59" y="28"/>
                  </a:cubicBezTo>
                  <a:cubicBezTo>
                    <a:pt x="45" y="28"/>
                    <a:pt x="34" y="37"/>
                    <a:pt x="34" y="54"/>
                  </a:cubicBezTo>
                  <a:cubicBezTo>
                    <a:pt x="34" y="72"/>
                    <a:pt x="44" y="82"/>
                    <a:pt x="58" y="82"/>
                  </a:cubicBezTo>
                  <a:cubicBezTo>
                    <a:pt x="64" y="82"/>
                    <a:pt x="70" y="80"/>
                    <a:pt x="76" y="78"/>
                  </a:cubicBezTo>
                  <a:lnTo>
                    <a:pt x="76" y="10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9" name="Rectangle 1431"/>
            <p:cNvSpPr>
              <a:spLocks noChangeArrowheads="1"/>
            </p:cNvSpPr>
            <p:nvPr userDrawn="1"/>
          </p:nvSpPr>
          <p:spPr bwMode="auto">
            <a:xfrm>
              <a:off x="994" y="246"/>
              <a:ext cx="16" cy="64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0" name="Freeform 1432"/>
            <p:cNvSpPr>
              <a:spLocks/>
            </p:cNvSpPr>
            <p:nvPr userDrawn="1"/>
          </p:nvSpPr>
          <p:spPr bwMode="auto">
            <a:xfrm>
              <a:off x="1022" y="262"/>
              <a:ext cx="50" cy="4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0"/>
                </a:cxn>
                <a:cxn ang="0">
                  <a:pos x="7" y="5"/>
                </a:cxn>
                <a:cxn ang="0">
                  <a:pos x="7" y="5"/>
                </a:cxn>
                <a:cxn ang="0">
                  <a:pos x="16" y="0"/>
                </a:cxn>
                <a:cxn ang="0">
                  <a:pos x="25" y="9"/>
                </a:cxn>
                <a:cxn ang="0">
                  <a:pos x="25" y="24"/>
                </a:cxn>
                <a:cxn ang="0">
                  <a:pos x="17" y="24"/>
                </a:cxn>
                <a:cxn ang="0">
                  <a:pos x="17" y="13"/>
                </a:cxn>
                <a:cxn ang="0">
                  <a:pos x="13" y="7"/>
                </a:cxn>
                <a:cxn ang="0">
                  <a:pos x="8" y="14"/>
                </a:cxn>
                <a:cxn ang="0">
                  <a:pos x="8" y="24"/>
                </a:cxn>
                <a:cxn ang="0">
                  <a:pos x="0" y="24"/>
                </a:cxn>
                <a:cxn ang="0">
                  <a:pos x="0" y="0"/>
                </a:cxn>
              </a:cxnLst>
              <a:rect l="0" t="0" r="r" b="b"/>
              <a:pathLst>
                <a:path w="25" h="24">
                  <a:moveTo>
                    <a:pt x="0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9" y="1"/>
                    <a:pt x="12" y="0"/>
                    <a:pt x="16" y="0"/>
                  </a:cubicBezTo>
                  <a:cubicBezTo>
                    <a:pt x="22" y="0"/>
                    <a:pt x="25" y="4"/>
                    <a:pt x="25" y="9"/>
                  </a:cubicBezTo>
                  <a:cubicBezTo>
                    <a:pt x="25" y="24"/>
                    <a:pt x="25" y="24"/>
                    <a:pt x="25" y="24"/>
                  </a:cubicBezTo>
                  <a:cubicBezTo>
                    <a:pt x="17" y="24"/>
                    <a:pt x="17" y="24"/>
                    <a:pt x="17" y="24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7" y="8"/>
                    <a:pt x="15" y="7"/>
                    <a:pt x="13" y="7"/>
                  </a:cubicBezTo>
                  <a:cubicBezTo>
                    <a:pt x="10" y="7"/>
                    <a:pt x="8" y="9"/>
                    <a:pt x="8" y="14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0" y="24"/>
                    <a:pt x="0" y="24"/>
                    <a:pt x="0" y="2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1" name="Freeform 1433"/>
            <p:cNvSpPr>
              <a:spLocks/>
            </p:cNvSpPr>
            <p:nvPr userDrawn="1"/>
          </p:nvSpPr>
          <p:spPr bwMode="auto">
            <a:xfrm>
              <a:off x="1078" y="248"/>
              <a:ext cx="36" cy="64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4" y="7"/>
                </a:cxn>
                <a:cxn ang="0">
                  <a:pos x="4" y="2"/>
                </a:cxn>
                <a:cxn ang="0">
                  <a:pos x="13" y="0"/>
                </a:cxn>
                <a:cxn ang="0">
                  <a:pos x="13" y="7"/>
                </a:cxn>
                <a:cxn ang="0">
                  <a:pos x="18" y="7"/>
                </a:cxn>
                <a:cxn ang="0">
                  <a:pos x="18" y="13"/>
                </a:cxn>
                <a:cxn ang="0">
                  <a:pos x="13" y="13"/>
                </a:cxn>
                <a:cxn ang="0">
                  <a:pos x="13" y="22"/>
                </a:cxn>
                <a:cxn ang="0">
                  <a:pos x="16" y="26"/>
                </a:cxn>
                <a:cxn ang="0">
                  <a:pos x="18" y="26"/>
                </a:cxn>
                <a:cxn ang="0">
                  <a:pos x="19" y="31"/>
                </a:cxn>
                <a:cxn ang="0">
                  <a:pos x="13" y="32"/>
                </a:cxn>
                <a:cxn ang="0">
                  <a:pos x="4" y="23"/>
                </a:cxn>
                <a:cxn ang="0">
                  <a:pos x="4" y="13"/>
                </a:cxn>
                <a:cxn ang="0">
                  <a:pos x="0" y="13"/>
                </a:cxn>
                <a:cxn ang="0">
                  <a:pos x="0" y="7"/>
                </a:cxn>
              </a:cxnLst>
              <a:rect l="0" t="0" r="r" b="b"/>
              <a:pathLst>
                <a:path w="19" h="32">
                  <a:moveTo>
                    <a:pt x="0" y="7"/>
                  </a:moveTo>
                  <a:cubicBezTo>
                    <a:pt x="4" y="7"/>
                    <a:pt x="4" y="7"/>
                    <a:pt x="4" y="7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5"/>
                    <a:pt x="13" y="26"/>
                    <a:pt x="16" y="26"/>
                  </a:cubicBezTo>
                  <a:cubicBezTo>
                    <a:pt x="17" y="26"/>
                    <a:pt x="18" y="26"/>
                    <a:pt x="18" y="26"/>
                  </a:cubicBezTo>
                  <a:cubicBezTo>
                    <a:pt x="19" y="31"/>
                    <a:pt x="19" y="31"/>
                    <a:pt x="19" y="31"/>
                  </a:cubicBezTo>
                  <a:cubicBezTo>
                    <a:pt x="17" y="31"/>
                    <a:pt x="16" y="32"/>
                    <a:pt x="13" y="32"/>
                  </a:cubicBezTo>
                  <a:cubicBezTo>
                    <a:pt x="6" y="32"/>
                    <a:pt x="4" y="29"/>
                    <a:pt x="4" y="23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0" y="13"/>
                    <a:pt x="0" y="13"/>
                    <a:pt x="0" y="13"/>
                  </a:cubicBezTo>
                  <a:lnTo>
                    <a:pt x="0" y="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2" name="Freeform 1434"/>
            <p:cNvSpPr>
              <a:spLocks noEditPoints="1"/>
            </p:cNvSpPr>
            <p:nvPr userDrawn="1"/>
          </p:nvSpPr>
          <p:spPr bwMode="auto">
            <a:xfrm>
              <a:off x="1118" y="262"/>
              <a:ext cx="52" cy="50"/>
            </a:xfrm>
            <a:custGeom>
              <a:avLst/>
              <a:gdLst/>
              <a:ahLst/>
              <a:cxnLst>
                <a:cxn ang="0">
                  <a:pos x="9" y="15"/>
                </a:cxn>
                <a:cxn ang="0">
                  <a:pos x="16" y="19"/>
                </a:cxn>
                <a:cxn ang="0">
                  <a:pos x="23" y="17"/>
                </a:cxn>
                <a:cxn ang="0">
                  <a:pos x="23" y="23"/>
                </a:cxn>
                <a:cxn ang="0">
                  <a:pos x="14" y="25"/>
                </a:cxn>
                <a:cxn ang="0">
                  <a:pos x="0" y="12"/>
                </a:cxn>
                <a:cxn ang="0">
                  <a:pos x="13" y="0"/>
                </a:cxn>
                <a:cxn ang="0">
                  <a:pos x="25" y="13"/>
                </a:cxn>
                <a:cxn ang="0">
                  <a:pos x="25" y="15"/>
                </a:cxn>
                <a:cxn ang="0">
                  <a:pos x="9" y="15"/>
                </a:cxn>
                <a:cxn ang="0">
                  <a:pos x="18" y="10"/>
                </a:cxn>
                <a:cxn ang="0">
                  <a:pos x="13" y="5"/>
                </a:cxn>
                <a:cxn ang="0">
                  <a:pos x="9" y="10"/>
                </a:cxn>
                <a:cxn ang="0">
                  <a:pos x="18" y="10"/>
                </a:cxn>
              </a:cxnLst>
              <a:rect l="0" t="0" r="r" b="b"/>
              <a:pathLst>
                <a:path w="25" h="25">
                  <a:moveTo>
                    <a:pt x="9" y="15"/>
                  </a:moveTo>
                  <a:cubicBezTo>
                    <a:pt x="9" y="18"/>
                    <a:pt x="12" y="19"/>
                    <a:pt x="16" y="19"/>
                  </a:cubicBezTo>
                  <a:cubicBezTo>
                    <a:pt x="18" y="19"/>
                    <a:pt x="20" y="19"/>
                    <a:pt x="23" y="17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20" y="24"/>
                    <a:pt x="17" y="25"/>
                    <a:pt x="14" y="25"/>
                  </a:cubicBezTo>
                  <a:cubicBezTo>
                    <a:pt x="6" y="25"/>
                    <a:pt x="0" y="20"/>
                    <a:pt x="0" y="12"/>
                  </a:cubicBezTo>
                  <a:cubicBezTo>
                    <a:pt x="0" y="4"/>
                    <a:pt x="6" y="0"/>
                    <a:pt x="13" y="0"/>
                  </a:cubicBezTo>
                  <a:cubicBezTo>
                    <a:pt x="22" y="0"/>
                    <a:pt x="25" y="6"/>
                    <a:pt x="25" y="13"/>
                  </a:cubicBezTo>
                  <a:cubicBezTo>
                    <a:pt x="25" y="15"/>
                    <a:pt x="25" y="15"/>
                    <a:pt x="25" y="15"/>
                  </a:cubicBezTo>
                  <a:lnTo>
                    <a:pt x="9" y="15"/>
                  </a:lnTo>
                  <a:close/>
                  <a:moveTo>
                    <a:pt x="18" y="10"/>
                  </a:moveTo>
                  <a:cubicBezTo>
                    <a:pt x="18" y="7"/>
                    <a:pt x="16" y="5"/>
                    <a:pt x="13" y="5"/>
                  </a:cubicBezTo>
                  <a:cubicBezTo>
                    <a:pt x="10" y="5"/>
                    <a:pt x="9" y="7"/>
                    <a:pt x="9" y="10"/>
                  </a:cubicBezTo>
                  <a:lnTo>
                    <a:pt x="18" y="1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3" name="Freeform 1435"/>
            <p:cNvSpPr>
              <a:spLocks/>
            </p:cNvSpPr>
            <p:nvPr userDrawn="1"/>
          </p:nvSpPr>
          <p:spPr bwMode="auto">
            <a:xfrm>
              <a:off x="1176" y="262"/>
              <a:ext cx="34" cy="48"/>
            </a:xfrm>
            <a:custGeom>
              <a:avLst/>
              <a:gdLst/>
              <a:ahLst/>
              <a:cxnLst>
                <a:cxn ang="0">
                  <a:pos x="17" y="7"/>
                </a:cxn>
                <a:cxn ang="0">
                  <a:pos x="14" y="7"/>
                </a:cxn>
                <a:cxn ang="0">
                  <a:pos x="8" y="14"/>
                </a:cxn>
                <a:cxn ang="0">
                  <a:pos x="8" y="24"/>
                </a:cxn>
                <a:cxn ang="0">
                  <a:pos x="0" y="24"/>
                </a:cxn>
                <a:cxn ang="0">
                  <a:pos x="0" y="0"/>
                </a:cxn>
                <a:cxn ang="0">
                  <a:pos x="7" y="0"/>
                </a:cxn>
                <a:cxn ang="0">
                  <a:pos x="7" y="5"/>
                </a:cxn>
                <a:cxn ang="0">
                  <a:pos x="8" y="5"/>
                </a:cxn>
                <a:cxn ang="0">
                  <a:pos x="15" y="0"/>
                </a:cxn>
                <a:cxn ang="0">
                  <a:pos x="17" y="0"/>
                </a:cxn>
                <a:cxn ang="0">
                  <a:pos x="17" y="7"/>
                </a:cxn>
              </a:cxnLst>
              <a:rect l="0" t="0" r="r" b="b"/>
              <a:pathLst>
                <a:path w="17" h="24">
                  <a:moveTo>
                    <a:pt x="17" y="7"/>
                  </a:moveTo>
                  <a:cubicBezTo>
                    <a:pt x="16" y="7"/>
                    <a:pt x="15" y="7"/>
                    <a:pt x="14" y="7"/>
                  </a:cubicBezTo>
                  <a:cubicBezTo>
                    <a:pt x="10" y="7"/>
                    <a:pt x="8" y="10"/>
                    <a:pt x="8" y="14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9" y="2"/>
                    <a:pt x="11" y="0"/>
                    <a:pt x="15" y="0"/>
                  </a:cubicBezTo>
                  <a:cubicBezTo>
                    <a:pt x="16" y="0"/>
                    <a:pt x="17" y="0"/>
                    <a:pt x="17" y="0"/>
                  </a:cubicBezTo>
                  <a:lnTo>
                    <a:pt x="17" y="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4" name="Freeform 1436"/>
            <p:cNvSpPr>
              <a:spLocks/>
            </p:cNvSpPr>
            <p:nvPr userDrawn="1"/>
          </p:nvSpPr>
          <p:spPr bwMode="auto">
            <a:xfrm>
              <a:off x="1218" y="262"/>
              <a:ext cx="50" cy="4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0"/>
                </a:cxn>
                <a:cxn ang="0">
                  <a:pos x="7" y="5"/>
                </a:cxn>
                <a:cxn ang="0">
                  <a:pos x="7" y="5"/>
                </a:cxn>
                <a:cxn ang="0">
                  <a:pos x="16" y="0"/>
                </a:cxn>
                <a:cxn ang="0">
                  <a:pos x="25" y="9"/>
                </a:cxn>
                <a:cxn ang="0">
                  <a:pos x="25" y="24"/>
                </a:cxn>
                <a:cxn ang="0">
                  <a:pos x="17" y="24"/>
                </a:cxn>
                <a:cxn ang="0">
                  <a:pos x="17" y="13"/>
                </a:cxn>
                <a:cxn ang="0">
                  <a:pos x="13" y="7"/>
                </a:cxn>
                <a:cxn ang="0">
                  <a:pos x="8" y="14"/>
                </a:cxn>
                <a:cxn ang="0">
                  <a:pos x="8" y="24"/>
                </a:cxn>
                <a:cxn ang="0">
                  <a:pos x="0" y="24"/>
                </a:cxn>
                <a:cxn ang="0">
                  <a:pos x="0" y="0"/>
                </a:cxn>
              </a:cxnLst>
              <a:rect l="0" t="0" r="r" b="b"/>
              <a:pathLst>
                <a:path w="25" h="24">
                  <a:moveTo>
                    <a:pt x="0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9" y="1"/>
                    <a:pt x="12" y="0"/>
                    <a:pt x="16" y="0"/>
                  </a:cubicBezTo>
                  <a:cubicBezTo>
                    <a:pt x="22" y="0"/>
                    <a:pt x="25" y="4"/>
                    <a:pt x="25" y="9"/>
                  </a:cubicBezTo>
                  <a:cubicBezTo>
                    <a:pt x="25" y="24"/>
                    <a:pt x="25" y="24"/>
                    <a:pt x="25" y="24"/>
                  </a:cubicBezTo>
                  <a:cubicBezTo>
                    <a:pt x="17" y="24"/>
                    <a:pt x="17" y="24"/>
                    <a:pt x="17" y="24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7" y="8"/>
                    <a:pt x="15" y="7"/>
                    <a:pt x="13" y="7"/>
                  </a:cubicBezTo>
                  <a:cubicBezTo>
                    <a:pt x="10" y="7"/>
                    <a:pt x="8" y="9"/>
                    <a:pt x="8" y="14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0" y="24"/>
                    <a:pt x="0" y="24"/>
                    <a:pt x="0" y="2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5" name="Freeform 1437"/>
            <p:cNvSpPr>
              <a:spLocks noEditPoints="1"/>
            </p:cNvSpPr>
            <p:nvPr userDrawn="1"/>
          </p:nvSpPr>
          <p:spPr bwMode="auto">
            <a:xfrm>
              <a:off x="1274" y="262"/>
              <a:ext cx="50" cy="50"/>
            </a:xfrm>
            <a:custGeom>
              <a:avLst/>
              <a:gdLst/>
              <a:ahLst/>
              <a:cxnLst>
                <a:cxn ang="0">
                  <a:pos x="17" y="24"/>
                </a:cxn>
                <a:cxn ang="0">
                  <a:pos x="17" y="20"/>
                </a:cxn>
                <a:cxn ang="0">
                  <a:pos x="17" y="20"/>
                </a:cxn>
                <a:cxn ang="0">
                  <a:pos x="9" y="25"/>
                </a:cxn>
                <a:cxn ang="0">
                  <a:pos x="0" y="17"/>
                </a:cxn>
                <a:cxn ang="0">
                  <a:pos x="13" y="9"/>
                </a:cxn>
                <a:cxn ang="0">
                  <a:pos x="17" y="9"/>
                </a:cxn>
                <a:cxn ang="0">
                  <a:pos x="11" y="5"/>
                </a:cxn>
                <a:cxn ang="0">
                  <a:pos x="4" y="7"/>
                </a:cxn>
                <a:cxn ang="0">
                  <a:pos x="3" y="2"/>
                </a:cxn>
                <a:cxn ang="0">
                  <a:pos x="13" y="0"/>
                </a:cxn>
                <a:cxn ang="0">
                  <a:pos x="24" y="10"/>
                </a:cxn>
                <a:cxn ang="0">
                  <a:pos x="24" y="19"/>
                </a:cxn>
                <a:cxn ang="0">
                  <a:pos x="25" y="24"/>
                </a:cxn>
                <a:cxn ang="0">
                  <a:pos x="17" y="24"/>
                </a:cxn>
                <a:cxn ang="0">
                  <a:pos x="11" y="19"/>
                </a:cxn>
                <a:cxn ang="0">
                  <a:pos x="17" y="14"/>
                </a:cxn>
                <a:cxn ang="0">
                  <a:pos x="13" y="14"/>
                </a:cxn>
                <a:cxn ang="0">
                  <a:pos x="8" y="17"/>
                </a:cxn>
                <a:cxn ang="0">
                  <a:pos x="11" y="19"/>
                </a:cxn>
              </a:cxnLst>
              <a:rect l="0" t="0" r="r" b="b"/>
              <a:pathLst>
                <a:path w="25" h="25">
                  <a:moveTo>
                    <a:pt x="17" y="24"/>
                  </a:moveTo>
                  <a:cubicBezTo>
                    <a:pt x="17" y="23"/>
                    <a:pt x="17" y="22"/>
                    <a:pt x="17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5" y="23"/>
                    <a:pt x="13" y="25"/>
                    <a:pt x="9" y="25"/>
                  </a:cubicBezTo>
                  <a:cubicBezTo>
                    <a:pt x="5" y="25"/>
                    <a:pt x="0" y="22"/>
                    <a:pt x="0" y="17"/>
                  </a:cubicBezTo>
                  <a:cubicBezTo>
                    <a:pt x="0" y="10"/>
                    <a:pt x="8" y="9"/>
                    <a:pt x="13" y="9"/>
                  </a:cubicBezTo>
                  <a:cubicBezTo>
                    <a:pt x="14" y="9"/>
                    <a:pt x="16" y="9"/>
                    <a:pt x="17" y="9"/>
                  </a:cubicBezTo>
                  <a:cubicBezTo>
                    <a:pt x="17" y="6"/>
                    <a:pt x="14" y="5"/>
                    <a:pt x="11" y="5"/>
                  </a:cubicBezTo>
                  <a:cubicBezTo>
                    <a:pt x="8" y="5"/>
                    <a:pt x="6" y="6"/>
                    <a:pt x="4" y="7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6" y="0"/>
                    <a:pt x="9" y="0"/>
                    <a:pt x="13" y="0"/>
                  </a:cubicBezTo>
                  <a:cubicBezTo>
                    <a:pt x="19" y="0"/>
                    <a:pt x="24" y="2"/>
                    <a:pt x="24" y="10"/>
                  </a:cubicBezTo>
                  <a:cubicBezTo>
                    <a:pt x="24" y="19"/>
                    <a:pt x="24" y="19"/>
                    <a:pt x="24" y="19"/>
                  </a:cubicBezTo>
                  <a:cubicBezTo>
                    <a:pt x="24" y="20"/>
                    <a:pt x="24" y="22"/>
                    <a:pt x="25" y="24"/>
                  </a:cubicBezTo>
                  <a:lnTo>
                    <a:pt x="17" y="24"/>
                  </a:lnTo>
                  <a:close/>
                  <a:moveTo>
                    <a:pt x="11" y="19"/>
                  </a:moveTo>
                  <a:cubicBezTo>
                    <a:pt x="15" y="19"/>
                    <a:pt x="17" y="16"/>
                    <a:pt x="17" y="14"/>
                  </a:cubicBezTo>
                  <a:cubicBezTo>
                    <a:pt x="16" y="14"/>
                    <a:pt x="14" y="14"/>
                    <a:pt x="13" y="14"/>
                  </a:cubicBezTo>
                  <a:cubicBezTo>
                    <a:pt x="10" y="14"/>
                    <a:pt x="8" y="14"/>
                    <a:pt x="8" y="17"/>
                  </a:cubicBezTo>
                  <a:cubicBezTo>
                    <a:pt x="8" y="18"/>
                    <a:pt x="10" y="19"/>
                    <a:pt x="11" y="19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6" name="Freeform 1438"/>
            <p:cNvSpPr>
              <a:spLocks/>
            </p:cNvSpPr>
            <p:nvPr userDrawn="1"/>
          </p:nvSpPr>
          <p:spPr bwMode="auto">
            <a:xfrm>
              <a:off x="1328" y="248"/>
              <a:ext cx="36" cy="64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5" y="7"/>
                </a:cxn>
                <a:cxn ang="0">
                  <a:pos x="5" y="2"/>
                </a:cxn>
                <a:cxn ang="0">
                  <a:pos x="13" y="0"/>
                </a:cxn>
                <a:cxn ang="0">
                  <a:pos x="13" y="7"/>
                </a:cxn>
                <a:cxn ang="0">
                  <a:pos x="19" y="7"/>
                </a:cxn>
                <a:cxn ang="0">
                  <a:pos x="19" y="13"/>
                </a:cxn>
                <a:cxn ang="0">
                  <a:pos x="13" y="13"/>
                </a:cxn>
                <a:cxn ang="0">
                  <a:pos x="13" y="22"/>
                </a:cxn>
                <a:cxn ang="0">
                  <a:pos x="16" y="26"/>
                </a:cxn>
                <a:cxn ang="0">
                  <a:pos x="19" y="26"/>
                </a:cxn>
                <a:cxn ang="0">
                  <a:pos x="19" y="31"/>
                </a:cxn>
                <a:cxn ang="0">
                  <a:pos x="14" y="32"/>
                </a:cxn>
                <a:cxn ang="0">
                  <a:pos x="5" y="23"/>
                </a:cxn>
                <a:cxn ang="0">
                  <a:pos x="5" y="13"/>
                </a:cxn>
                <a:cxn ang="0">
                  <a:pos x="0" y="13"/>
                </a:cxn>
                <a:cxn ang="0">
                  <a:pos x="0" y="7"/>
                </a:cxn>
              </a:cxnLst>
              <a:rect l="0" t="0" r="r" b="b"/>
              <a:pathLst>
                <a:path w="19" h="32">
                  <a:moveTo>
                    <a:pt x="0" y="7"/>
                  </a:moveTo>
                  <a:cubicBezTo>
                    <a:pt x="5" y="7"/>
                    <a:pt x="5" y="7"/>
                    <a:pt x="5" y="7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9" y="13"/>
                    <a:pt x="19" y="13"/>
                    <a:pt x="19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5"/>
                    <a:pt x="14" y="26"/>
                    <a:pt x="16" y="26"/>
                  </a:cubicBezTo>
                  <a:cubicBezTo>
                    <a:pt x="17" y="26"/>
                    <a:pt x="18" y="26"/>
                    <a:pt x="19" y="26"/>
                  </a:cubicBezTo>
                  <a:cubicBezTo>
                    <a:pt x="19" y="31"/>
                    <a:pt x="19" y="31"/>
                    <a:pt x="19" y="31"/>
                  </a:cubicBezTo>
                  <a:cubicBezTo>
                    <a:pt x="17" y="31"/>
                    <a:pt x="16" y="32"/>
                    <a:pt x="14" y="32"/>
                  </a:cubicBezTo>
                  <a:cubicBezTo>
                    <a:pt x="6" y="32"/>
                    <a:pt x="5" y="29"/>
                    <a:pt x="5" y="2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0" y="13"/>
                    <a:pt x="0" y="13"/>
                    <a:pt x="0" y="13"/>
                  </a:cubicBezTo>
                  <a:lnTo>
                    <a:pt x="0" y="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7" name="Freeform 1439"/>
            <p:cNvSpPr>
              <a:spLocks noEditPoints="1"/>
            </p:cNvSpPr>
            <p:nvPr userDrawn="1"/>
          </p:nvSpPr>
          <p:spPr bwMode="auto">
            <a:xfrm>
              <a:off x="1374" y="244"/>
              <a:ext cx="16" cy="68"/>
            </a:xfrm>
            <a:custGeom>
              <a:avLst/>
              <a:gdLst/>
              <a:ahLst/>
              <a:cxnLst>
                <a:cxn ang="0">
                  <a:pos x="16" y="12"/>
                </a:cxn>
                <a:cxn ang="0">
                  <a:pos x="0" y="12"/>
                </a:cxn>
                <a:cxn ang="0">
                  <a:pos x="0" y="0"/>
                </a:cxn>
                <a:cxn ang="0">
                  <a:pos x="16" y="0"/>
                </a:cxn>
                <a:cxn ang="0">
                  <a:pos x="16" y="12"/>
                </a:cxn>
                <a:cxn ang="0">
                  <a:pos x="0" y="18"/>
                </a:cxn>
                <a:cxn ang="0">
                  <a:pos x="16" y="18"/>
                </a:cxn>
                <a:cxn ang="0">
                  <a:pos x="16" y="66"/>
                </a:cxn>
                <a:cxn ang="0">
                  <a:pos x="0" y="66"/>
                </a:cxn>
                <a:cxn ang="0">
                  <a:pos x="0" y="18"/>
                </a:cxn>
              </a:cxnLst>
              <a:rect l="0" t="0" r="r" b="b"/>
              <a:pathLst>
                <a:path w="16" h="66">
                  <a:moveTo>
                    <a:pt x="16" y="12"/>
                  </a:moveTo>
                  <a:lnTo>
                    <a:pt x="0" y="12"/>
                  </a:lnTo>
                  <a:lnTo>
                    <a:pt x="0" y="0"/>
                  </a:lnTo>
                  <a:lnTo>
                    <a:pt x="16" y="0"/>
                  </a:lnTo>
                  <a:lnTo>
                    <a:pt x="16" y="12"/>
                  </a:lnTo>
                  <a:close/>
                  <a:moveTo>
                    <a:pt x="0" y="18"/>
                  </a:moveTo>
                  <a:lnTo>
                    <a:pt x="16" y="18"/>
                  </a:lnTo>
                  <a:lnTo>
                    <a:pt x="16" y="66"/>
                  </a:lnTo>
                  <a:lnTo>
                    <a:pt x="0" y="66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8" name="Freeform 1440"/>
            <p:cNvSpPr>
              <a:spLocks noEditPoints="1"/>
            </p:cNvSpPr>
            <p:nvPr userDrawn="1"/>
          </p:nvSpPr>
          <p:spPr bwMode="auto">
            <a:xfrm>
              <a:off x="1398" y="262"/>
              <a:ext cx="60" cy="50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14" y="0"/>
                </a:cxn>
                <a:cxn ang="0">
                  <a:pos x="28" y="12"/>
                </a:cxn>
                <a:cxn ang="0">
                  <a:pos x="14" y="25"/>
                </a:cxn>
                <a:cxn ang="0">
                  <a:pos x="0" y="12"/>
                </a:cxn>
                <a:cxn ang="0">
                  <a:pos x="20" y="12"/>
                </a:cxn>
                <a:cxn ang="0">
                  <a:pos x="14" y="6"/>
                </a:cxn>
                <a:cxn ang="0">
                  <a:pos x="9" y="12"/>
                </a:cxn>
                <a:cxn ang="0">
                  <a:pos x="14" y="19"/>
                </a:cxn>
                <a:cxn ang="0">
                  <a:pos x="20" y="12"/>
                </a:cxn>
              </a:cxnLst>
              <a:rect l="0" t="0" r="r" b="b"/>
              <a:pathLst>
                <a:path w="28" h="25">
                  <a:moveTo>
                    <a:pt x="0" y="12"/>
                  </a:moveTo>
                  <a:cubicBezTo>
                    <a:pt x="0" y="4"/>
                    <a:pt x="6" y="0"/>
                    <a:pt x="14" y="0"/>
                  </a:cubicBezTo>
                  <a:cubicBezTo>
                    <a:pt x="22" y="0"/>
                    <a:pt x="28" y="4"/>
                    <a:pt x="28" y="12"/>
                  </a:cubicBezTo>
                  <a:cubicBezTo>
                    <a:pt x="28" y="20"/>
                    <a:pt x="22" y="25"/>
                    <a:pt x="14" y="25"/>
                  </a:cubicBezTo>
                  <a:cubicBezTo>
                    <a:pt x="6" y="25"/>
                    <a:pt x="0" y="20"/>
                    <a:pt x="0" y="12"/>
                  </a:cubicBezTo>
                  <a:close/>
                  <a:moveTo>
                    <a:pt x="20" y="12"/>
                  </a:moveTo>
                  <a:cubicBezTo>
                    <a:pt x="20" y="9"/>
                    <a:pt x="18" y="6"/>
                    <a:pt x="14" y="6"/>
                  </a:cubicBezTo>
                  <a:cubicBezTo>
                    <a:pt x="11" y="6"/>
                    <a:pt x="9" y="9"/>
                    <a:pt x="9" y="12"/>
                  </a:cubicBezTo>
                  <a:cubicBezTo>
                    <a:pt x="9" y="16"/>
                    <a:pt x="11" y="19"/>
                    <a:pt x="14" y="19"/>
                  </a:cubicBezTo>
                  <a:cubicBezTo>
                    <a:pt x="18" y="19"/>
                    <a:pt x="20" y="16"/>
                    <a:pt x="20" y="12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9" name="Freeform 1441"/>
            <p:cNvSpPr>
              <a:spLocks/>
            </p:cNvSpPr>
            <p:nvPr userDrawn="1"/>
          </p:nvSpPr>
          <p:spPr bwMode="auto">
            <a:xfrm>
              <a:off x="1463" y="262"/>
              <a:ext cx="50" cy="4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0"/>
                </a:cxn>
                <a:cxn ang="0">
                  <a:pos x="7" y="5"/>
                </a:cxn>
                <a:cxn ang="0">
                  <a:pos x="7" y="5"/>
                </a:cxn>
                <a:cxn ang="0">
                  <a:pos x="16" y="0"/>
                </a:cxn>
                <a:cxn ang="0">
                  <a:pos x="25" y="9"/>
                </a:cxn>
                <a:cxn ang="0">
                  <a:pos x="25" y="24"/>
                </a:cxn>
                <a:cxn ang="0">
                  <a:pos x="17" y="24"/>
                </a:cxn>
                <a:cxn ang="0">
                  <a:pos x="17" y="13"/>
                </a:cxn>
                <a:cxn ang="0">
                  <a:pos x="13" y="7"/>
                </a:cxn>
                <a:cxn ang="0">
                  <a:pos x="8" y="14"/>
                </a:cxn>
                <a:cxn ang="0">
                  <a:pos x="8" y="24"/>
                </a:cxn>
                <a:cxn ang="0">
                  <a:pos x="0" y="24"/>
                </a:cxn>
                <a:cxn ang="0">
                  <a:pos x="0" y="0"/>
                </a:cxn>
              </a:cxnLst>
              <a:rect l="0" t="0" r="r" b="b"/>
              <a:pathLst>
                <a:path w="25" h="24">
                  <a:moveTo>
                    <a:pt x="0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9" y="1"/>
                    <a:pt x="12" y="0"/>
                    <a:pt x="16" y="0"/>
                  </a:cubicBezTo>
                  <a:cubicBezTo>
                    <a:pt x="22" y="0"/>
                    <a:pt x="25" y="4"/>
                    <a:pt x="25" y="9"/>
                  </a:cubicBezTo>
                  <a:cubicBezTo>
                    <a:pt x="25" y="24"/>
                    <a:pt x="25" y="24"/>
                    <a:pt x="25" y="24"/>
                  </a:cubicBezTo>
                  <a:cubicBezTo>
                    <a:pt x="17" y="24"/>
                    <a:pt x="17" y="24"/>
                    <a:pt x="17" y="24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7" y="8"/>
                    <a:pt x="15" y="7"/>
                    <a:pt x="13" y="7"/>
                  </a:cubicBezTo>
                  <a:cubicBezTo>
                    <a:pt x="10" y="7"/>
                    <a:pt x="8" y="9"/>
                    <a:pt x="8" y="14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0" y="24"/>
                    <a:pt x="0" y="24"/>
                    <a:pt x="0" y="2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20" name="Freeform 1442"/>
            <p:cNvSpPr>
              <a:spLocks noEditPoints="1"/>
            </p:cNvSpPr>
            <p:nvPr userDrawn="1"/>
          </p:nvSpPr>
          <p:spPr bwMode="auto">
            <a:xfrm>
              <a:off x="1519" y="262"/>
              <a:ext cx="50" cy="50"/>
            </a:xfrm>
            <a:custGeom>
              <a:avLst/>
              <a:gdLst/>
              <a:ahLst/>
              <a:cxnLst>
                <a:cxn ang="0">
                  <a:pos x="17" y="24"/>
                </a:cxn>
                <a:cxn ang="0">
                  <a:pos x="17" y="20"/>
                </a:cxn>
                <a:cxn ang="0">
                  <a:pos x="17" y="20"/>
                </a:cxn>
                <a:cxn ang="0">
                  <a:pos x="9" y="25"/>
                </a:cxn>
                <a:cxn ang="0">
                  <a:pos x="0" y="17"/>
                </a:cxn>
                <a:cxn ang="0">
                  <a:pos x="13" y="9"/>
                </a:cxn>
                <a:cxn ang="0">
                  <a:pos x="17" y="9"/>
                </a:cxn>
                <a:cxn ang="0">
                  <a:pos x="11" y="5"/>
                </a:cxn>
                <a:cxn ang="0">
                  <a:pos x="4" y="7"/>
                </a:cxn>
                <a:cxn ang="0">
                  <a:pos x="3" y="2"/>
                </a:cxn>
                <a:cxn ang="0">
                  <a:pos x="13" y="0"/>
                </a:cxn>
                <a:cxn ang="0">
                  <a:pos x="24" y="10"/>
                </a:cxn>
                <a:cxn ang="0">
                  <a:pos x="24" y="19"/>
                </a:cxn>
                <a:cxn ang="0">
                  <a:pos x="25" y="24"/>
                </a:cxn>
                <a:cxn ang="0">
                  <a:pos x="17" y="24"/>
                </a:cxn>
                <a:cxn ang="0">
                  <a:pos x="12" y="19"/>
                </a:cxn>
                <a:cxn ang="0">
                  <a:pos x="17" y="14"/>
                </a:cxn>
                <a:cxn ang="0">
                  <a:pos x="13" y="14"/>
                </a:cxn>
                <a:cxn ang="0">
                  <a:pos x="8" y="17"/>
                </a:cxn>
                <a:cxn ang="0">
                  <a:pos x="12" y="19"/>
                </a:cxn>
              </a:cxnLst>
              <a:rect l="0" t="0" r="r" b="b"/>
              <a:pathLst>
                <a:path w="25" h="25">
                  <a:moveTo>
                    <a:pt x="17" y="24"/>
                  </a:moveTo>
                  <a:cubicBezTo>
                    <a:pt x="17" y="23"/>
                    <a:pt x="17" y="22"/>
                    <a:pt x="17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5" y="23"/>
                    <a:pt x="13" y="25"/>
                    <a:pt x="9" y="25"/>
                  </a:cubicBezTo>
                  <a:cubicBezTo>
                    <a:pt x="5" y="25"/>
                    <a:pt x="0" y="22"/>
                    <a:pt x="0" y="17"/>
                  </a:cubicBezTo>
                  <a:cubicBezTo>
                    <a:pt x="0" y="10"/>
                    <a:pt x="8" y="9"/>
                    <a:pt x="13" y="9"/>
                  </a:cubicBezTo>
                  <a:cubicBezTo>
                    <a:pt x="14" y="9"/>
                    <a:pt x="16" y="9"/>
                    <a:pt x="17" y="9"/>
                  </a:cubicBezTo>
                  <a:cubicBezTo>
                    <a:pt x="17" y="6"/>
                    <a:pt x="14" y="5"/>
                    <a:pt x="11" y="5"/>
                  </a:cubicBezTo>
                  <a:cubicBezTo>
                    <a:pt x="9" y="5"/>
                    <a:pt x="6" y="6"/>
                    <a:pt x="4" y="7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6" y="0"/>
                    <a:pt x="9" y="0"/>
                    <a:pt x="13" y="0"/>
                  </a:cubicBezTo>
                  <a:cubicBezTo>
                    <a:pt x="19" y="0"/>
                    <a:pt x="24" y="2"/>
                    <a:pt x="24" y="10"/>
                  </a:cubicBezTo>
                  <a:cubicBezTo>
                    <a:pt x="24" y="19"/>
                    <a:pt x="24" y="19"/>
                    <a:pt x="24" y="19"/>
                  </a:cubicBezTo>
                  <a:cubicBezTo>
                    <a:pt x="24" y="20"/>
                    <a:pt x="24" y="22"/>
                    <a:pt x="25" y="24"/>
                  </a:cubicBezTo>
                  <a:lnTo>
                    <a:pt x="17" y="24"/>
                  </a:lnTo>
                  <a:close/>
                  <a:moveTo>
                    <a:pt x="12" y="19"/>
                  </a:moveTo>
                  <a:cubicBezTo>
                    <a:pt x="15" y="19"/>
                    <a:pt x="17" y="16"/>
                    <a:pt x="17" y="14"/>
                  </a:cubicBezTo>
                  <a:cubicBezTo>
                    <a:pt x="16" y="14"/>
                    <a:pt x="14" y="14"/>
                    <a:pt x="13" y="14"/>
                  </a:cubicBezTo>
                  <a:cubicBezTo>
                    <a:pt x="10" y="14"/>
                    <a:pt x="8" y="14"/>
                    <a:pt x="8" y="17"/>
                  </a:cubicBezTo>
                  <a:cubicBezTo>
                    <a:pt x="8" y="18"/>
                    <a:pt x="10" y="19"/>
                    <a:pt x="12" y="19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21" name="Rectangle 1443"/>
            <p:cNvSpPr>
              <a:spLocks noChangeArrowheads="1"/>
            </p:cNvSpPr>
            <p:nvPr userDrawn="1"/>
          </p:nvSpPr>
          <p:spPr bwMode="auto">
            <a:xfrm>
              <a:off x="1579" y="242"/>
              <a:ext cx="16" cy="6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22" name="Freeform 1444"/>
            <p:cNvSpPr>
              <a:spLocks/>
            </p:cNvSpPr>
            <p:nvPr userDrawn="1"/>
          </p:nvSpPr>
          <p:spPr bwMode="auto">
            <a:xfrm>
              <a:off x="994" y="334"/>
              <a:ext cx="42" cy="6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2" y="0"/>
                </a:cxn>
                <a:cxn ang="0">
                  <a:pos x="42" y="13"/>
                </a:cxn>
                <a:cxn ang="0">
                  <a:pos x="16" y="13"/>
                </a:cxn>
                <a:cxn ang="0">
                  <a:pos x="16" y="27"/>
                </a:cxn>
                <a:cxn ang="0">
                  <a:pos x="42" y="27"/>
                </a:cxn>
                <a:cxn ang="0">
                  <a:pos x="42" y="39"/>
                </a:cxn>
                <a:cxn ang="0">
                  <a:pos x="16" y="39"/>
                </a:cxn>
                <a:cxn ang="0">
                  <a:pos x="16" y="65"/>
                </a:cxn>
                <a:cxn ang="0">
                  <a:pos x="0" y="65"/>
                </a:cxn>
                <a:cxn ang="0">
                  <a:pos x="0" y="0"/>
                </a:cxn>
              </a:cxnLst>
              <a:rect l="0" t="0" r="r" b="b"/>
              <a:pathLst>
                <a:path w="42" h="65">
                  <a:moveTo>
                    <a:pt x="0" y="0"/>
                  </a:moveTo>
                  <a:lnTo>
                    <a:pt x="42" y="0"/>
                  </a:lnTo>
                  <a:lnTo>
                    <a:pt x="42" y="13"/>
                  </a:lnTo>
                  <a:lnTo>
                    <a:pt x="16" y="13"/>
                  </a:lnTo>
                  <a:lnTo>
                    <a:pt x="16" y="27"/>
                  </a:lnTo>
                  <a:lnTo>
                    <a:pt x="42" y="27"/>
                  </a:lnTo>
                  <a:lnTo>
                    <a:pt x="42" y="39"/>
                  </a:lnTo>
                  <a:lnTo>
                    <a:pt x="16" y="39"/>
                  </a:lnTo>
                  <a:lnTo>
                    <a:pt x="16" y="65"/>
                  </a:lnTo>
                  <a:lnTo>
                    <a:pt x="0" y="6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23" name="Freeform 1445"/>
            <p:cNvSpPr>
              <a:spLocks noEditPoints="1"/>
            </p:cNvSpPr>
            <p:nvPr userDrawn="1"/>
          </p:nvSpPr>
          <p:spPr bwMode="auto">
            <a:xfrm>
              <a:off x="1046" y="330"/>
              <a:ext cx="16" cy="69"/>
            </a:xfrm>
            <a:custGeom>
              <a:avLst/>
              <a:gdLst/>
              <a:ahLst/>
              <a:cxnLst>
                <a:cxn ang="0">
                  <a:pos x="16" y="13"/>
                </a:cxn>
                <a:cxn ang="0">
                  <a:pos x="0" y="13"/>
                </a:cxn>
                <a:cxn ang="0">
                  <a:pos x="0" y="0"/>
                </a:cxn>
                <a:cxn ang="0">
                  <a:pos x="16" y="0"/>
                </a:cxn>
                <a:cxn ang="0">
                  <a:pos x="16" y="13"/>
                </a:cxn>
                <a:cxn ang="0">
                  <a:pos x="0" y="21"/>
                </a:cxn>
                <a:cxn ang="0">
                  <a:pos x="16" y="21"/>
                </a:cxn>
                <a:cxn ang="0">
                  <a:pos x="16" y="69"/>
                </a:cxn>
                <a:cxn ang="0">
                  <a:pos x="0" y="69"/>
                </a:cxn>
                <a:cxn ang="0">
                  <a:pos x="0" y="21"/>
                </a:cxn>
              </a:cxnLst>
              <a:rect l="0" t="0" r="r" b="b"/>
              <a:pathLst>
                <a:path w="16" h="69">
                  <a:moveTo>
                    <a:pt x="16" y="13"/>
                  </a:moveTo>
                  <a:lnTo>
                    <a:pt x="0" y="13"/>
                  </a:lnTo>
                  <a:lnTo>
                    <a:pt x="0" y="0"/>
                  </a:lnTo>
                  <a:lnTo>
                    <a:pt x="16" y="0"/>
                  </a:lnTo>
                  <a:lnTo>
                    <a:pt x="16" y="13"/>
                  </a:lnTo>
                  <a:close/>
                  <a:moveTo>
                    <a:pt x="0" y="21"/>
                  </a:moveTo>
                  <a:lnTo>
                    <a:pt x="16" y="21"/>
                  </a:lnTo>
                  <a:lnTo>
                    <a:pt x="16" y="69"/>
                  </a:lnTo>
                  <a:lnTo>
                    <a:pt x="0" y="69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24" name="Freeform 1446"/>
            <p:cNvSpPr>
              <a:spLocks/>
            </p:cNvSpPr>
            <p:nvPr userDrawn="1"/>
          </p:nvSpPr>
          <p:spPr bwMode="auto">
            <a:xfrm>
              <a:off x="1072" y="349"/>
              <a:ext cx="52" cy="52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8" y="1"/>
                </a:cxn>
                <a:cxn ang="0">
                  <a:pos x="8" y="5"/>
                </a:cxn>
                <a:cxn ang="0">
                  <a:pos x="8" y="5"/>
                </a:cxn>
                <a:cxn ang="0">
                  <a:pos x="17" y="0"/>
                </a:cxn>
                <a:cxn ang="0">
                  <a:pos x="26" y="10"/>
                </a:cxn>
                <a:cxn ang="0">
                  <a:pos x="26" y="25"/>
                </a:cxn>
                <a:cxn ang="0">
                  <a:pos x="17" y="25"/>
                </a:cxn>
                <a:cxn ang="0">
                  <a:pos x="17" y="13"/>
                </a:cxn>
                <a:cxn ang="0">
                  <a:pos x="14" y="7"/>
                </a:cxn>
                <a:cxn ang="0">
                  <a:pos x="9" y="14"/>
                </a:cxn>
                <a:cxn ang="0">
                  <a:pos x="9" y="25"/>
                </a:cxn>
                <a:cxn ang="0">
                  <a:pos x="0" y="25"/>
                </a:cxn>
                <a:cxn ang="0">
                  <a:pos x="0" y="1"/>
                </a:cxn>
              </a:cxnLst>
              <a:rect l="0" t="0" r="r" b="b"/>
              <a:pathLst>
                <a:path w="26" h="25">
                  <a:moveTo>
                    <a:pt x="0" y="1"/>
                  </a:moveTo>
                  <a:cubicBezTo>
                    <a:pt x="8" y="1"/>
                    <a:pt x="8" y="1"/>
                    <a:pt x="8" y="1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10" y="2"/>
                    <a:pt x="13" y="0"/>
                    <a:pt x="17" y="0"/>
                  </a:cubicBezTo>
                  <a:cubicBezTo>
                    <a:pt x="23" y="0"/>
                    <a:pt x="26" y="5"/>
                    <a:pt x="26" y="10"/>
                  </a:cubicBezTo>
                  <a:cubicBezTo>
                    <a:pt x="26" y="25"/>
                    <a:pt x="26" y="25"/>
                    <a:pt x="26" y="25"/>
                  </a:cubicBezTo>
                  <a:cubicBezTo>
                    <a:pt x="17" y="25"/>
                    <a:pt x="17" y="25"/>
                    <a:pt x="17" y="25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7" y="9"/>
                    <a:pt x="16" y="7"/>
                    <a:pt x="14" y="7"/>
                  </a:cubicBezTo>
                  <a:cubicBezTo>
                    <a:pt x="10" y="7"/>
                    <a:pt x="9" y="9"/>
                    <a:pt x="9" y="14"/>
                  </a:cubicBezTo>
                  <a:cubicBezTo>
                    <a:pt x="9" y="25"/>
                    <a:pt x="9" y="25"/>
                    <a:pt x="9" y="25"/>
                  </a:cubicBezTo>
                  <a:cubicBezTo>
                    <a:pt x="0" y="25"/>
                    <a:pt x="0" y="25"/>
                    <a:pt x="0" y="25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25" name="Freeform 1447"/>
            <p:cNvSpPr>
              <a:spLocks noEditPoints="1"/>
            </p:cNvSpPr>
            <p:nvPr userDrawn="1"/>
          </p:nvSpPr>
          <p:spPr bwMode="auto">
            <a:xfrm>
              <a:off x="1130" y="349"/>
              <a:ext cx="48" cy="52"/>
            </a:xfrm>
            <a:custGeom>
              <a:avLst/>
              <a:gdLst/>
              <a:ahLst/>
              <a:cxnLst>
                <a:cxn ang="0">
                  <a:pos x="17" y="25"/>
                </a:cxn>
                <a:cxn ang="0">
                  <a:pos x="17" y="21"/>
                </a:cxn>
                <a:cxn ang="0">
                  <a:pos x="17" y="21"/>
                </a:cxn>
                <a:cxn ang="0">
                  <a:pos x="9" y="25"/>
                </a:cxn>
                <a:cxn ang="0">
                  <a:pos x="0" y="18"/>
                </a:cxn>
                <a:cxn ang="0">
                  <a:pos x="12" y="9"/>
                </a:cxn>
                <a:cxn ang="0">
                  <a:pos x="16" y="10"/>
                </a:cxn>
                <a:cxn ang="0">
                  <a:pos x="11" y="6"/>
                </a:cxn>
                <a:cxn ang="0">
                  <a:pos x="3" y="7"/>
                </a:cxn>
                <a:cxn ang="0">
                  <a:pos x="3" y="2"/>
                </a:cxn>
                <a:cxn ang="0">
                  <a:pos x="13" y="0"/>
                </a:cxn>
                <a:cxn ang="0">
                  <a:pos x="24" y="10"/>
                </a:cxn>
                <a:cxn ang="0">
                  <a:pos x="24" y="19"/>
                </a:cxn>
                <a:cxn ang="0">
                  <a:pos x="24" y="25"/>
                </a:cxn>
                <a:cxn ang="0">
                  <a:pos x="17" y="25"/>
                </a:cxn>
                <a:cxn ang="0">
                  <a:pos x="11" y="20"/>
                </a:cxn>
                <a:cxn ang="0">
                  <a:pos x="16" y="14"/>
                </a:cxn>
                <a:cxn ang="0">
                  <a:pos x="13" y="14"/>
                </a:cxn>
                <a:cxn ang="0">
                  <a:pos x="8" y="17"/>
                </a:cxn>
                <a:cxn ang="0">
                  <a:pos x="11" y="20"/>
                </a:cxn>
              </a:cxnLst>
              <a:rect l="0" t="0" r="r" b="b"/>
              <a:pathLst>
                <a:path w="24" h="25">
                  <a:moveTo>
                    <a:pt x="17" y="25"/>
                  </a:moveTo>
                  <a:cubicBezTo>
                    <a:pt x="17" y="23"/>
                    <a:pt x="17" y="22"/>
                    <a:pt x="17" y="21"/>
                  </a:cubicBezTo>
                  <a:cubicBezTo>
                    <a:pt x="17" y="21"/>
                    <a:pt x="17" y="21"/>
                    <a:pt x="17" y="21"/>
                  </a:cubicBezTo>
                  <a:cubicBezTo>
                    <a:pt x="15" y="24"/>
                    <a:pt x="12" y="25"/>
                    <a:pt x="9" y="25"/>
                  </a:cubicBezTo>
                  <a:cubicBezTo>
                    <a:pt x="4" y="25"/>
                    <a:pt x="0" y="23"/>
                    <a:pt x="0" y="18"/>
                  </a:cubicBezTo>
                  <a:cubicBezTo>
                    <a:pt x="0" y="10"/>
                    <a:pt x="8" y="9"/>
                    <a:pt x="12" y="9"/>
                  </a:cubicBezTo>
                  <a:cubicBezTo>
                    <a:pt x="14" y="9"/>
                    <a:pt x="15" y="10"/>
                    <a:pt x="16" y="10"/>
                  </a:cubicBezTo>
                  <a:cubicBezTo>
                    <a:pt x="16" y="7"/>
                    <a:pt x="14" y="6"/>
                    <a:pt x="11" y="6"/>
                  </a:cubicBezTo>
                  <a:cubicBezTo>
                    <a:pt x="8" y="6"/>
                    <a:pt x="6" y="6"/>
                    <a:pt x="3" y="7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6" y="1"/>
                    <a:pt x="9" y="0"/>
                    <a:pt x="13" y="0"/>
                  </a:cubicBezTo>
                  <a:cubicBezTo>
                    <a:pt x="19" y="0"/>
                    <a:pt x="24" y="3"/>
                    <a:pt x="24" y="10"/>
                  </a:cubicBezTo>
                  <a:cubicBezTo>
                    <a:pt x="24" y="19"/>
                    <a:pt x="24" y="19"/>
                    <a:pt x="24" y="19"/>
                  </a:cubicBezTo>
                  <a:cubicBezTo>
                    <a:pt x="24" y="21"/>
                    <a:pt x="24" y="23"/>
                    <a:pt x="24" y="25"/>
                  </a:cubicBezTo>
                  <a:lnTo>
                    <a:pt x="17" y="25"/>
                  </a:lnTo>
                  <a:close/>
                  <a:moveTo>
                    <a:pt x="11" y="20"/>
                  </a:moveTo>
                  <a:cubicBezTo>
                    <a:pt x="14" y="20"/>
                    <a:pt x="16" y="17"/>
                    <a:pt x="16" y="14"/>
                  </a:cubicBezTo>
                  <a:cubicBezTo>
                    <a:pt x="15" y="14"/>
                    <a:pt x="14" y="14"/>
                    <a:pt x="13" y="14"/>
                  </a:cubicBezTo>
                  <a:cubicBezTo>
                    <a:pt x="10" y="14"/>
                    <a:pt x="8" y="15"/>
                    <a:pt x="8" y="17"/>
                  </a:cubicBezTo>
                  <a:cubicBezTo>
                    <a:pt x="8" y="19"/>
                    <a:pt x="9" y="20"/>
                    <a:pt x="11" y="2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26" name="Freeform 1448"/>
            <p:cNvSpPr>
              <a:spLocks/>
            </p:cNvSpPr>
            <p:nvPr userDrawn="1"/>
          </p:nvSpPr>
          <p:spPr bwMode="auto">
            <a:xfrm>
              <a:off x="1188" y="349"/>
              <a:ext cx="50" cy="52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7" y="1"/>
                </a:cxn>
                <a:cxn ang="0">
                  <a:pos x="7" y="5"/>
                </a:cxn>
                <a:cxn ang="0">
                  <a:pos x="7" y="5"/>
                </a:cxn>
                <a:cxn ang="0">
                  <a:pos x="16" y="0"/>
                </a:cxn>
                <a:cxn ang="0">
                  <a:pos x="25" y="10"/>
                </a:cxn>
                <a:cxn ang="0">
                  <a:pos x="25" y="25"/>
                </a:cxn>
                <a:cxn ang="0">
                  <a:pos x="17" y="25"/>
                </a:cxn>
                <a:cxn ang="0">
                  <a:pos x="17" y="13"/>
                </a:cxn>
                <a:cxn ang="0">
                  <a:pos x="13" y="7"/>
                </a:cxn>
                <a:cxn ang="0">
                  <a:pos x="8" y="14"/>
                </a:cxn>
                <a:cxn ang="0">
                  <a:pos x="8" y="25"/>
                </a:cxn>
                <a:cxn ang="0">
                  <a:pos x="0" y="25"/>
                </a:cxn>
                <a:cxn ang="0">
                  <a:pos x="0" y="1"/>
                </a:cxn>
              </a:cxnLst>
              <a:rect l="0" t="0" r="r" b="b"/>
              <a:pathLst>
                <a:path w="25" h="25">
                  <a:moveTo>
                    <a:pt x="0" y="1"/>
                  </a:moveTo>
                  <a:cubicBezTo>
                    <a:pt x="7" y="1"/>
                    <a:pt x="7" y="1"/>
                    <a:pt x="7" y="1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9" y="2"/>
                    <a:pt x="12" y="0"/>
                    <a:pt x="16" y="0"/>
                  </a:cubicBezTo>
                  <a:cubicBezTo>
                    <a:pt x="23" y="0"/>
                    <a:pt x="25" y="5"/>
                    <a:pt x="25" y="10"/>
                  </a:cubicBezTo>
                  <a:cubicBezTo>
                    <a:pt x="25" y="25"/>
                    <a:pt x="25" y="25"/>
                    <a:pt x="25" y="25"/>
                  </a:cubicBezTo>
                  <a:cubicBezTo>
                    <a:pt x="17" y="25"/>
                    <a:pt x="17" y="25"/>
                    <a:pt x="17" y="25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7" y="9"/>
                    <a:pt x="15" y="7"/>
                    <a:pt x="13" y="7"/>
                  </a:cubicBezTo>
                  <a:cubicBezTo>
                    <a:pt x="10" y="7"/>
                    <a:pt x="8" y="9"/>
                    <a:pt x="8" y="14"/>
                  </a:cubicBezTo>
                  <a:cubicBezTo>
                    <a:pt x="8" y="25"/>
                    <a:pt x="8" y="25"/>
                    <a:pt x="8" y="25"/>
                  </a:cubicBezTo>
                  <a:cubicBezTo>
                    <a:pt x="0" y="25"/>
                    <a:pt x="0" y="25"/>
                    <a:pt x="0" y="25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27" name="Freeform 1449"/>
            <p:cNvSpPr>
              <a:spLocks/>
            </p:cNvSpPr>
            <p:nvPr userDrawn="1"/>
          </p:nvSpPr>
          <p:spPr bwMode="auto">
            <a:xfrm>
              <a:off x="1246" y="349"/>
              <a:ext cx="40" cy="52"/>
            </a:xfrm>
            <a:custGeom>
              <a:avLst/>
              <a:gdLst/>
              <a:ahLst/>
              <a:cxnLst>
                <a:cxn ang="0">
                  <a:pos x="19" y="8"/>
                </a:cxn>
                <a:cxn ang="0">
                  <a:pos x="14" y="6"/>
                </a:cxn>
                <a:cxn ang="0">
                  <a:pos x="8" y="13"/>
                </a:cxn>
                <a:cxn ang="0">
                  <a:pos x="15" y="19"/>
                </a:cxn>
                <a:cxn ang="0">
                  <a:pos x="20" y="18"/>
                </a:cxn>
                <a:cxn ang="0">
                  <a:pos x="20" y="24"/>
                </a:cxn>
                <a:cxn ang="0">
                  <a:pos x="13" y="25"/>
                </a:cxn>
                <a:cxn ang="0">
                  <a:pos x="0" y="13"/>
                </a:cxn>
                <a:cxn ang="0">
                  <a:pos x="13" y="0"/>
                </a:cxn>
                <a:cxn ang="0">
                  <a:pos x="20" y="1"/>
                </a:cxn>
                <a:cxn ang="0">
                  <a:pos x="19" y="8"/>
                </a:cxn>
              </a:cxnLst>
              <a:rect l="0" t="0" r="r" b="b"/>
              <a:pathLst>
                <a:path w="20" h="25">
                  <a:moveTo>
                    <a:pt x="19" y="8"/>
                  </a:moveTo>
                  <a:cubicBezTo>
                    <a:pt x="18" y="7"/>
                    <a:pt x="16" y="6"/>
                    <a:pt x="14" y="6"/>
                  </a:cubicBezTo>
                  <a:cubicBezTo>
                    <a:pt x="11" y="6"/>
                    <a:pt x="8" y="9"/>
                    <a:pt x="8" y="13"/>
                  </a:cubicBezTo>
                  <a:cubicBezTo>
                    <a:pt x="8" y="17"/>
                    <a:pt x="11" y="19"/>
                    <a:pt x="15" y="19"/>
                  </a:cubicBezTo>
                  <a:cubicBezTo>
                    <a:pt x="17" y="19"/>
                    <a:pt x="19" y="19"/>
                    <a:pt x="20" y="18"/>
                  </a:cubicBezTo>
                  <a:cubicBezTo>
                    <a:pt x="20" y="24"/>
                    <a:pt x="20" y="24"/>
                    <a:pt x="20" y="24"/>
                  </a:cubicBezTo>
                  <a:cubicBezTo>
                    <a:pt x="18" y="25"/>
                    <a:pt x="16" y="25"/>
                    <a:pt x="13" y="25"/>
                  </a:cubicBezTo>
                  <a:cubicBezTo>
                    <a:pt x="6" y="25"/>
                    <a:pt x="0" y="20"/>
                    <a:pt x="0" y="13"/>
                  </a:cubicBezTo>
                  <a:cubicBezTo>
                    <a:pt x="0" y="5"/>
                    <a:pt x="6" y="0"/>
                    <a:pt x="13" y="0"/>
                  </a:cubicBezTo>
                  <a:cubicBezTo>
                    <a:pt x="16" y="0"/>
                    <a:pt x="18" y="1"/>
                    <a:pt x="20" y="1"/>
                  </a:cubicBezTo>
                  <a:lnTo>
                    <a:pt x="19" y="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28" name="Freeform 1450"/>
            <p:cNvSpPr>
              <a:spLocks noEditPoints="1"/>
            </p:cNvSpPr>
            <p:nvPr userDrawn="1"/>
          </p:nvSpPr>
          <p:spPr bwMode="auto">
            <a:xfrm>
              <a:off x="1290" y="349"/>
              <a:ext cx="50" cy="52"/>
            </a:xfrm>
            <a:custGeom>
              <a:avLst/>
              <a:gdLst/>
              <a:ahLst/>
              <a:cxnLst>
                <a:cxn ang="0">
                  <a:pos x="8" y="15"/>
                </a:cxn>
                <a:cxn ang="0">
                  <a:pos x="15" y="20"/>
                </a:cxn>
                <a:cxn ang="0">
                  <a:pos x="23" y="18"/>
                </a:cxn>
                <a:cxn ang="0">
                  <a:pos x="23" y="24"/>
                </a:cxn>
                <a:cxn ang="0">
                  <a:pos x="14" y="25"/>
                </a:cxn>
                <a:cxn ang="0">
                  <a:pos x="0" y="13"/>
                </a:cxn>
                <a:cxn ang="0">
                  <a:pos x="13" y="0"/>
                </a:cxn>
                <a:cxn ang="0">
                  <a:pos x="25" y="14"/>
                </a:cxn>
                <a:cxn ang="0">
                  <a:pos x="25" y="15"/>
                </a:cxn>
                <a:cxn ang="0">
                  <a:pos x="8" y="15"/>
                </a:cxn>
                <a:cxn ang="0">
                  <a:pos x="17" y="10"/>
                </a:cxn>
                <a:cxn ang="0">
                  <a:pos x="13" y="5"/>
                </a:cxn>
                <a:cxn ang="0">
                  <a:pos x="8" y="10"/>
                </a:cxn>
                <a:cxn ang="0">
                  <a:pos x="17" y="10"/>
                </a:cxn>
              </a:cxnLst>
              <a:rect l="0" t="0" r="r" b="b"/>
              <a:pathLst>
                <a:path w="25" h="25">
                  <a:moveTo>
                    <a:pt x="8" y="15"/>
                  </a:moveTo>
                  <a:cubicBezTo>
                    <a:pt x="9" y="18"/>
                    <a:pt x="11" y="20"/>
                    <a:pt x="15" y="20"/>
                  </a:cubicBezTo>
                  <a:cubicBezTo>
                    <a:pt x="18" y="20"/>
                    <a:pt x="20" y="19"/>
                    <a:pt x="23" y="18"/>
                  </a:cubicBezTo>
                  <a:cubicBezTo>
                    <a:pt x="23" y="24"/>
                    <a:pt x="23" y="24"/>
                    <a:pt x="23" y="24"/>
                  </a:cubicBezTo>
                  <a:cubicBezTo>
                    <a:pt x="20" y="25"/>
                    <a:pt x="17" y="25"/>
                    <a:pt x="14" y="25"/>
                  </a:cubicBezTo>
                  <a:cubicBezTo>
                    <a:pt x="6" y="25"/>
                    <a:pt x="0" y="20"/>
                    <a:pt x="0" y="13"/>
                  </a:cubicBezTo>
                  <a:cubicBezTo>
                    <a:pt x="0" y="5"/>
                    <a:pt x="5" y="0"/>
                    <a:pt x="13" y="0"/>
                  </a:cubicBezTo>
                  <a:cubicBezTo>
                    <a:pt x="22" y="0"/>
                    <a:pt x="25" y="6"/>
                    <a:pt x="25" y="14"/>
                  </a:cubicBezTo>
                  <a:cubicBezTo>
                    <a:pt x="25" y="15"/>
                    <a:pt x="25" y="15"/>
                    <a:pt x="25" y="15"/>
                  </a:cubicBezTo>
                  <a:lnTo>
                    <a:pt x="8" y="15"/>
                  </a:lnTo>
                  <a:close/>
                  <a:moveTo>
                    <a:pt x="17" y="10"/>
                  </a:moveTo>
                  <a:cubicBezTo>
                    <a:pt x="17" y="8"/>
                    <a:pt x="16" y="5"/>
                    <a:pt x="13" y="5"/>
                  </a:cubicBezTo>
                  <a:cubicBezTo>
                    <a:pt x="10" y="5"/>
                    <a:pt x="8" y="8"/>
                    <a:pt x="8" y="10"/>
                  </a:cubicBezTo>
                  <a:lnTo>
                    <a:pt x="17" y="1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29" name="Freeform 1451"/>
            <p:cNvSpPr>
              <a:spLocks/>
            </p:cNvSpPr>
            <p:nvPr userDrawn="1"/>
          </p:nvSpPr>
          <p:spPr bwMode="auto">
            <a:xfrm>
              <a:off x="1372" y="332"/>
              <a:ext cx="56" cy="68"/>
            </a:xfrm>
            <a:custGeom>
              <a:avLst/>
              <a:gdLst/>
              <a:ahLst/>
              <a:cxnLst>
                <a:cxn ang="0">
                  <a:pos x="28" y="32"/>
                </a:cxn>
                <a:cxn ang="0">
                  <a:pos x="19" y="33"/>
                </a:cxn>
                <a:cxn ang="0">
                  <a:pos x="0" y="17"/>
                </a:cxn>
                <a:cxn ang="0">
                  <a:pos x="19" y="0"/>
                </a:cxn>
                <a:cxn ang="0">
                  <a:pos x="28" y="2"/>
                </a:cxn>
                <a:cxn ang="0">
                  <a:pos x="27" y="9"/>
                </a:cxn>
                <a:cxn ang="0">
                  <a:pos x="19" y="6"/>
                </a:cxn>
                <a:cxn ang="0">
                  <a:pos x="9" y="17"/>
                </a:cxn>
                <a:cxn ang="0">
                  <a:pos x="20" y="27"/>
                </a:cxn>
                <a:cxn ang="0">
                  <a:pos x="28" y="25"/>
                </a:cxn>
                <a:cxn ang="0">
                  <a:pos x="28" y="32"/>
                </a:cxn>
              </a:cxnLst>
              <a:rect l="0" t="0" r="r" b="b"/>
              <a:pathLst>
                <a:path w="28" h="33">
                  <a:moveTo>
                    <a:pt x="28" y="32"/>
                  </a:moveTo>
                  <a:cubicBezTo>
                    <a:pt x="26" y="32"/>
                    <a:pt x="23" y="33"/>
                    <a:pt x="19" y="33"/>
                  </a:cubicBezTo>
                  <a:cubicBezTo>
                    <a:pt x="10" y="33"/>
                    <a:pt x="0" y="29"/>
                    <a:pt x="0" y="17"/>
                  </a:cubicBezTo>
                  <a:cubicBezTo>
                    <a:pt x="0" y="6"/>
                    <a:pt x="8" y="0"/>
                    <a:pt x="19" y="0"/>
                  </a:cubicBezTo>
                  <a:cubicBezTo>
                    <a:pt x="22" y="0"/>
                    <a:pt x="25" y="1"/>
                    <a:pt x="28" y="2"/>
                  </a:cubicBezTo>
                  <a:cubicBezTo>
                    <a:pt x="27" y="9"/>
                    <a:pt x="27" y="9"/>
                    <a:pt x="27" y="9"/>
                  </a:cubicBezTo>
                  <a:cubicBezTo>
                    <a:pt x="25" y="7"/>
                    <a:pt x="22" y="6"/>
                    <a:pt x="19" y="6"/>
                  </a:cubicBezTo>
                  <a:cubicBezTo>
                    <a:pt x="13" y="6"/>
                    <a:pt x="9" y="11"/>
                    <a:pt x="9" y="17"/>
                  </a:cubicBezTo>
                  <a:cubicBezTo>
                    <a:pt x="9" y="23"/>
                    <a:pt x="13" y="27"/>
                    <a:pt x="20" y="27"/>
                  </a:cubicBezTo>
                  <a:cubicBezTo>
                    <a:pt x="22" y="27"/>
                    <a:pt x="25" y="26"/>
                    <a:pt x="28" y="25"/>
                  </a:cubicBezTo>
                  <a:lnTo>
                    <a:pt x="28" y="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30" name="Freeform 1452"/>
            <p:cNvSpPr>
              <a:spLocks noEditPoints="1"/>
            </p:cNvSpPr>
            <p:nvPr userDrawn="1"/>
          </p:nvSpPr>
          <p:spPr bwMode="auto">
            <a:xfrm>
              <a:off x="1432" y="349"/>
              <a:ext cx="57" cy="52"/>
            </a:xfrm>
            <a:custGeom>
              <a:avLst/>
              <a:gdLst/>
              <a:ahLst/>
              <a:cxnLst>
                <a:cxn ang="0">
                  <a:pos x="0" y="13"/>
                </a:cxn>
                <a:cxn ang="0">
                  <a:pos x="14" y="0"/>
                </a:cxn>
                <a:cxn ang="0">
                  <a:pos x="28" y="13"/>
                </a:cxn>
                <a:cxn ang="0">
                  <a:pos x="14" y="25"/>
                </a:cxn>
                <a:cxn ang="0">
                  <a:pos x="0" y="13"/>
                </a:cxn>
                <a:cxn ang="0">
                  <a:pos x="19" y="13"/>
                </a:cxn>
                <a:cxn ang="0">
                  <a:pos x="14" y="6"/>
                </a:cxn>
                <a:cxn ang="0">
                  <a:pos x="8" y="13"/>
                </a:cxn>
                <a:cxn ang="0">
                  <a:pos x="14" y="19"/>
                </a:cxn>
                <a:cxn ang="0">
                  <a:pos x="19" y="13"/>
                </a:cxn>
              </a:cxnLst>
              <a:rect l="0" t="0" r="r" b="b"/>
              <a:pathLst>
                <a:path w="28" h="25">
                  <a:moveTo>
                    <a:pt x="0" y="13"/>
                  </a:moveTo>
                  <a:cubicBezTo>
                    <a:pt x="0" y="5"/>
                    <a:pt x="6" y="0"/>
                    <a:pt x="14" y="0"/>
                  </a:cubicBezTo>
                  <a:cubicBezTo>
                    <a:pt x="22" y="0"/>
                    <a:pt x="28" y="5"/>
                    <a:pt x="28" y="13"/>
                  </a:cubicBezTo>
                  <a:cubicBezTo>
                    <a:pt x="28" y="20"/>
                    <a:pt x="22" y="25"/>
                    <a:pt x="14" y="25"/>
                  </a:cubicBezTo>
                  <a:cubicBezTo>
                    <a:pt x="6" y="25"/>
                    <a:pt x="0" y="20"/>
                    <a:pt x="0" y="13"/>
                  </a:cubicBezTo>
                  <a:close/>
                  <a:moveTo>
                    <a:pt x="19" y="13"/>
                  </a:moveTo>
                  <a:cubicBezTo>
                    <a:pt x="19" y="9"/>
                    <a:pt x="18" y="6"/>
                    <a:pt x="14" y="6"/>
                  </a:cubicBezTo>
                  <a:cubicBezTo>
                    <a:pt x="10" y="6"/>
                    <a:pt x="8" y="9"/>
                    <a:pt x="8" y="13"/>
                  </a:cubicBezTo>
                  <a:cubicBezTo>
                    <a:pt x="8" y="16"/>
                    <a:pt x="10" y="19"/>
                    <a:pt x="14" y="19"/>
                  </a:cubicBezTo>
                  <a:cubicBezTo>
                    <a:pt x="18" y="19"/>
                    <a:pt x="19" y="16"/>
                    <a:pt x="19" y="1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31" name="Freeform 1453"/>
            <p:cNvSpPr>
              <a:spLocks/>
            </p:cNvSpPr>
            <p:nvPr userDrawn="1"/>
          </p:nvSpPr>
          <p:spPr bwMode="auto">
            <a:xfrm>
              <a:off x="1495" y="349"/>
              <a:ext cx="34" cy="52"/>
            </a:xfrm>
            <a:custGeom>
              <a:avLst/>
              <a:gdLst/>
              <a:ahLst/>
              <a:cxnLst>
                <a:cxn ang="0">
                  <a:pos x="17" y="7"/>
                </a:cxn>
                <a:cxn ang="0">
                  <a:pos x="14" y="7"/>
                </a:cxn>
                <a:cxn ang="0">
                  <a:pos x="8" y="14"/>
                </a:cxn>
                <a:cxn ang="0">
                  <a:pos x="8" y="25"/>
                </a:cxn>
                <a:cxn ang="0">
                  <a:pos x="0" y="25"/>
                </a:cxn>
                <a:cxn ang="0">
                  <a:pos x="0" y="1"/>
                </a:cxn>
                <a:cxn ang="0">
                  <a:pos x="8" y="1"/>
                </a:cxn>
                <a:cxn ang="0">
                  <a:pos x="8" y="5"/>
                </a:cxn>
                <a:cxn ang="0">
                  <a:pos x="8" y="5"/>
                </a:cxn>
                <a:cxn ang="0">
                  <a:pos x="15" y="0"/>
                </a:cxn>
                <a:cxn ang="0">
                  <a:pos x="17" y="0"/>
                </a:cxn>
                <a:cxn ang="0">
                  <a:pos x="17" y="7"/>
                </a:cxn>
              </a:cxnLst>
              <a:rect l="0" t="0" r="r" b="b"/>
              <a:pathLst>
                <a:path w="17" h="25">
                  <a:moveTo>
                    <a:pt x="17" y="7"/>
                  </a:moveTo>
                  <a:cubicBezTo>
                    <a:pt x="16" y="7"/>
                    <a:pt x="15" y="7"/>
                    <a:pt x="14" y="7"/>
                  </a:cubicBezTo>
                  <a:cubicBezTo>
                    <a:pt x="10" y="7"/>
                    <a:pt x="8" y="10"/>
                    <a:pt x="8" y="14"/>
                  </a:cubicBezTo>
                  <a:cubicBezTo>
                    <a:pt x="8" y="25"/>
                    <a:pt x="8" y="25"/>
                    <a:pt x="8" y="2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9" y="2"/>
                    <a:pt x="11" y="0"/>
                    <a:pt x="15" y="0"/>
                  </a:cubicBezTo>
                  <a:cubicBezTo>
                    <a:pt x="16" y="0"/>
                    <a:pt x="17" y="0"/>
                    <a:pt x="17" y="0"/>
                  </a:cubicBezTo>
                  <a:lnTo>
                    <a:pt x="17" y="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32" name="Freeform 1454"/>
            <p:cNvSpPr>
              <a:spLocks noEditPoints="1"/>
            </p:cNvSpPr>
            <p:nvPr userDrawn="1"/>
          </p:nvSpPr>
          <p:spPr bwMode="auto">
            <a:xfrm>
              <a:off x="1535" y="349"/>
              <a:ext cx="52" cy="68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8" y="1"/>
                </a:cxn>
                <a:cxn ang="0">
                  <a:pos x="8" y="5"/>
                </a:cxn>
                <a:cxn ang="0">
                  <a:pos x="8" y="5"/>
                </a:cxn>
                <a:cxn ang="0">
                  <a:pos x="17" y="0"/>
                </a:cxn>
                <a:cxn ang="0">
                  <a:pos x="27" y="12"/>
                </a:cxn>
                <a:cxn ang="0">
                  <a:pos x="16" y="25"/>
                </a:cxn>
                <a:cxn ang="0">
                  <a:pos x="8" y="21"/>
                </a:cxn>
                <a:cxn ang="0">
                  <a:pos x="8" y="21"/>
                </a:cxn>
                <a:cxn ang="0">
                  <a:pos x="8" y="34"/>
                </a:cxn>
                <a:cxn ang="0">
                  <a:pos x="0" y="34"/>
                </a:cxn>
                <a:cxn ang="0">
                  <a:pos x="0" y="1"/>
                </a:cxn>
                <a:cxn ang="0">
                  <a:pos x="13" y="6"/>
                </a:cxn>
                <a:cxn ang="0">
                  <a:pos x="8" y="13"/>
                </a:cxn>
                <a:cxn ang="0">
                  <a:pos x="13" y="19"/>
                </a:cxn>
                <a:cxn ang="0">
                  <a:pos x="18" y="12"/>
                </a:cxn>
                <a:cxn ang="0">
                  <a:pos x="13" y="6"/>
                </a:cxn>
              </a:cxnLst>
              <a:rect l="0" t="0" r="r" b="b"/>
              <a:pathLst>
                <a:path w="27" h="34">
                  <a:moveTo>
                    <a:pt x="0" y="1"/>
                  </a:moveTo>
                  <a:cubicBezTo>
                    <a:pt x="8" y="1"/>
                    <a:pt x="8" y="1"/>
                    <a:pt x="8" y="1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9" y="2"/>
                    <a:pt x="13" y="0"/>
                    <a:pt x="17" y="0"/>
                  </a:cubicBezTo>
                  <a:cubicBezTo>
                    <a:pt x="23" y="0"/>
                    <a:pt x="27" y="6"/>
                    <a:pt x="27" y="12"/>
                  </a:cubicBezTo>
                  <a:cubicBezTo>
                    <a:pt x="27" y="19"/>
                    <a:pt x="23" y="25"/>
                    <a:pt x="16" y="25"/>
                  </a:cubicBezTo>
                  <a:cubicBezTo>
                    <a:pt x="13" y="25"/>
                    <a:pt x="10" y="24"/>
                    <a:pt x="8" y="21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8" y="34"/>
                    <a:pt x="8" y="34"/>
                    <a:pt x="8" y="34"/>
                  </a:cubicBezTo>
                  <a:cubicBezTo>
                    <a:pt x="0" y="34"/>
                    <a:pt x="0" y="34"/>
                    <a:pt x="0" y="34"/>
                  </a:cubicBezTo>
                  <a:lnTo>
                    <a:pt x="0" y="1"/>
                  </a:lnTo>
                  <a:close/>
                  <a:moveTo>
                    <a:pt x="13" y="6"/>
                  </a:moveTo>
                  <a:cubicBezTo>
                    <a:pt x="10" y="6"/>
                    <a:pt x="8" y="9"/>
                    <a:pt x="8" y="13"/>
                  </a:cubicBezTo>
                  <a:cubicBezTo>
                    <a:pt x="8" y="16"/>
                    <a:pt x="11" y="19"/>
                    <a:pt x="13" y="19"/>
                  </a:cubicBezTo>
                  <a:cubicBezTo>
                    <a:pt x="16" y="19"/>
                    <a:pt x="18" y="16"/>
                    <a:pt x="18" y="12"/>
                  </a:cubicBezTo>
                  <a:cubicBezTo>
                    <a:pt x="18" y="9"/>
                    <a:pt x="17" y="6"/>
                    <a:pt x="13" y="6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33" name="Freeform 1455"/>
            <p:cNvSpPr>
              <a:spLocks noEditPoints="1"/>
            </p:cNvSpPr>
            <p:nvPr userDrawn="1"/>
          </p:nvSpPr>
          <p:spPr bwMode="auto">
            <a:xfrm>
              <a:off x="1593" y="349"/>
              <a:ext cx="56" cy="52"/>
            </a:xfrm>
            <a:custGeom>
              <a:avLst/>
              <a:gdLst/>
              <a:ahLst/>
              <a:cxnLst>
                <a:cxn ang="0">
                  <a:pos x="0" y="13"/>
                </a:cxn>
                <a:cxn ang="0">
                  <a:pos x="14" y="0"/>
                </a:cxn>
                <a:cxn ang="0">
                  <a:pos x="28" y="13"/>
                </a:cxn>
                <a:cxn ang="0">
                  <a:pos x="14" y="25"/>
                </a:cxn>
                <a:cxn ang="0">
                  <a:pos x="0" y="13"/>
                </a:cxn>
                <a:cxn ang="0">
                  <a:pos x="19" y="13"/>
                </a:cxn>
                <a:cxn ang="0">
                  <a:pos x="14" y="6"/>
                </a:cxn>
                <a:cxn ang="0">
                  <a:pos x="9" y="13"/>
                </a:cxn>
                <a:cxn ang="0">
                  <a:pos x="14" y="19"/>
                </a:cxn>
                <a:cxn ang="0">
                  <a:pos x="19" y="13"/>
                </a:cxn>
              </a:cxnLst>
              <a:rect l="0" t="0" r="r" b="b"/>
              <a:pathLst>
                <a:path w="28" h="25">
                  <a:moveTo>
                    <a:pt x="0" y="13"/>
                  </a:moveTo>
                  <a:cubicBezTo>
                    <a:pt x="0" y="5"/>
                    <a:pt x="6" y="0"/>
                    <a:pt x="14" y="0"/>
                  </a:cubicBezTo>
                  <a:cubicBezTo>
                    <a:pt x="22" y="0"/>
                    <a:pt x="28" y="5"/>
                    <a:pt x="28" y="13"/>
                  </a:cubicBezTo>
                  <a:cubicBezTo>
                    <a:pt x="28" y="20"/>
                    <a:pt x="22" y="25"/>
                    <a:pt x="14" y="25"/>
                  </a:cubicBezTo>
                  <a:cubicBezTo>
                    <a:pt x="6" y="25"/>
                    <a:pt x="0" y="20"/>
                    <a:pt x="0" y="13"/>
                  </a:cubicBezTo>
                  <a:close/>
                  <a:moveTo>
                    <a:pt x="19" y="13"/>
                  </a:moveTo>
                  <a:cubicBezTo>
                    <a:pt x="19" y="9"/>
                    <a:pt x="18" y="6"/>
                    <a:pt x="14" y="6"/>
                  </a:cubicBezTo>
                  <a:cubicBezTo>
                    <a:pt x="10" y="6"/>
                    <a:pt x="9" y="9"/>
                    <a:pt x="9" y="13"/>
                  </a:cubicBezTo>
                  <a:cubicBezTo>
                    <a:pt x="9" y="16"/>
                    <a:pt x="10" y="19"/>
                    <a:pt x="14" y="19"/>
                  </a:cubicBezTo>
                  <a:cubicBezTo>
                    <a:pt x="18" y="19"/>
                    <a:pt x="19" y="16"/>
                    <a:pt x="19" y="1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34" name="Freeform 1456"/>
            <p:cNvSpPr>
              <a:spLocks/>
            </p:cNvSpPr>
            <p:nvPr userDrawn="1"/>
          </p:nvSpPr>
          <p:spPr bwMode="auto">
            <a:xfrm>
              <a:off x="1655" y="349"/>
              <a:ext cx="36" cy="52"/>
            </a:xfrm>
            <a:custGeom>
              <a:avLst/>
              <a:gdLst/>
              <a:ahLst/>
              <a:cxnLst>
                <a:cxn ang="0">
                  <a:pos x="17" y="7"/>
                </a:cxn>
                <a:cxn ang="0">
                  <a:pos x="15" y="7"/>
                </a:cxn>
                <a:cxn ang="0">
                  <a:pos x="9" y="14"/>
                </a:cxn>
                <a:cxn ang="0">
                  <a:pos x="9" y="25"/>
                </a:cxn>
                <a:cxn ang="0">
                  <a:pos x="0" y="25"/>
                </a:cxn>
                <a:cxn ang="0">
                  <a:pos x="0" y="1"/>
                </a:cxn>
                <a:cxn ang="0">
                  <a:pos x="8" y="1"/>
                </a:cxn>
                <a:cxn ang="0">
                  <a:pos x="8" y="5"/>
                </a:cxn>
                <a:cxn ang="0">
                  <a:pos x="8" y="5"/>
                </a:cxn>
                <a:cxn ang="0">
                  <a:pos x="15" y="0"/>
                </a:cxn>
                <a:cxn ang="0">
                  <a:pos x="18" y="0"/>
                </a:cxn>
                <a:cxn ang="0">
                  <a:pos x="17" y="7"/>
                </a:cxn>
              </a:cxnLst>
              <a:rect l="0" t="0" r="r" b="b"/>
              <a:pathLst>
                <a:path w="18" h="25">
                  <a:moveTo>
                    <a:pt x="17" y="7"/>
                  </a:moveTo>
                  <a:cubicBezTo>
                    <a:pt x="16" y="7"/>
                    <a:pt x="16" y="7"/>
                    <a:pt x="15" y="7"/>
                  </a:cubicBezTo>
                  <a:cubicBezTo>
                    <a:pt x="11" y="7"/>
                    <a:pt x="9" y="10"/>
                    <a:pt x="9" y="14"/>
                  </a:cubicBezTo>
                  <a:cubicBezTo>
                    <a:pt x="9" y="25"/>
                    <a:pt x="9" y="25"/>
                    <a:pt x="9" y="2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9" y="2"/>
                    <a:pt x="11" y="0"/>
                    <a:pt x="15" y="0"/>
                  </a:cubicBezTo>
                  <a:cubicBezTo>
                    <a:pt x="16" y="0"/>
                    <a:pt x="17" y="0"/>
                    <a:pt x="18" y="0"/>
                  </a:cubicBezTo>
                  <a:lnTo>
                    <a:pt x="17" y="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35" name="Freeform 1457"/>
            <p:cNvSpPr>
              <a:spLocks noEditPoints="1"/>
            </p:cNvSpPr>
            <p:nvPr userDrawn="1"/>
          </p:nvSpPr>
          <p:spPr bwMode="auto">
            <a:xfrm>
              <a:off x="1693" y="349"/>
              <a:ext cx="48" cy="52"/>
            </a:xfrm>
            <a:custGeom>
              <a:avLst/>
              <a:gdLst/>
              <a:ahLst/>
              <a:cxnLst>
                <a:cxn ang="0">
                  <a:pos x="17" y="25"/>
                </a:cxn>
                <a:cxn ang="0">
                  <a:pos x="17" y="21"/>
                </a:cxn>
                <a:cxn ang="0">
                  <a:pos x="16" y="21"/>
                </a:cxn>
                <a:cxn ang="0">
                  <a:pos x="9" y="25"/>
                </a:cxn>
                <a:cxn ang="0">
                  <a:pos x="0" y="18"/>
                </a:cxn>
                <a:cxn ang="0">
                  <a:pos x="12" y="9"/>
                </a:cxn>
                <a:cxn ang="0">
                  <a:pos x="16" y="10"/>
                </a:cxn>
                <a:cxn ang="0">
                  <a:pos x="11" y="6"/>
                </a:cxn>
                <a:cxn ang="0">
                  <a:pos x="3" y="7"/>
                </a:cxn>
                <a:cxn ang="0">
                  <a:pos x="3" y="2"/>
                </a:cxn>
                <a:cxn ang="0">
                  <a:pos x="13" y="0"/>
                </a:cxn>
                <a:cxn ang="0">
                  <a:pos x="24" y="10"/>
                </a:cxn>
                <a:cxn ang="0">
                  <a:pos x="24" y="19"/>
                </a:cxn>
                <a:cxn ang="0">
                  <a:pos x="24" y="25"/>
                </a:cxn>
                <a:cxn ang="0">
                  <a:pos x="17" y="25"/>
                </a:cxn>
                <a:cxn ang="0">
                  <a:pos x="11" y="20"/>
                </a:cxn>
                <a:cxn ang="0">
                  <a:pos x="16" y="14"/>
                </a:cxn>
                <a:cxn ang="0">
                  <a:pos x="13" y="14"/>
                </a:cxn>
                <a:cxn ang="0">
                  <a:pos x="8" y="17"/>
                </a:cxn>
                <a:cxn ang="0">
                  <a:pos x="11" y="20"/>
                </a:cxn>
              </a:cxnLst>
              <a:rect l="0" t="0" r="r" b="b"/>
              <a:pathLst>
                <a:path w="24" h="25">
                  <a:moveTo>
                    <a:pt x="17" y="25"/>
                  </a:moveTo>
                  <a:cubicBezTo>
                    <a:pt x="17" y="23"/>
                    <a:pt x="17" y="22"/>
                    <a:pt x="17" y="21"/>
                  </a:cubicBezTo>
                  <a:cubicBezTo>
                    <a:pt x="16" y="21"/>
                    <a:pt x="16" y="21"/>
                    <a:pt x="16" y="21"/>
                  </a:cubicBezTo>
                  <a:cubicBezTo>
                    <a:pt x="15" y="24"/>
                    <a:pt x="12" y="25"/>
                    <a:pt x="9" y="25"/>
                  </a:cubicBezTo>
                  <a:cubicBezTo>
                    <a:pt x="4" y="25"/>
                    <a:pt x="0" y="23"/>
                    <a:pt x="0" y="18"/>
                  </a:cubicBezTo>
                  <a:cubicBezTo>
                    <a:pt x="0" y="10"/>
                    <a:pt x="8" y="9"/>
                    <a:pt x="12" y="9"/>
                  </a:cubicBezTo>
                  <a:cubicBezTo>
                    <a:pt x="14" y="9"/>
                    <a:pt x="15" y="10"/>
                    <a:pt x="16" y="10"/>
                  </a:cubicBezTo>
                  <a:cubicBezTo>
                    <a:pt x="16" y="7"/>
                    <a:pt x="14" y="6"/>
                    <a:pt x="11" y="6"/>
                  </a:cubicBezTo>
                  <a:cubicBezTo>
                    <a:pt x="8" y="6"/>
                    <a:pt x="5" y="6"/>
                    <a:pt x="3" y="7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6" y="1"/>
                    <a:pt x="9" y="0"/>
                    <a:pt x="13" y="0"/>
                  </a:cubicBezTo>
                  <a:cubicBezTo>
                    <a:pt x="19" y="0"/>
                    <a:pt x="24" y="3"/>
                    <a:pt x="24" y="10"/>
                  </a:cubicBezTo>
                  <a:cubicBezTo>
                    <a:pt x="24" y="19"/>
                    <a:pt x="24" y="19"/>
                    <a:pt x="24" y="19"/>
                  </a:cubicBezTo>
                  <a:cubicBezTo>
                    <a:pt x="24" y="21"/>
                    <a:pt x="24" y="23"/>
                    <a:pt x="24" y="25"/>
                  </a:cubicBezTo>
                  <a:lnTo>
                    <a:pt x="17" y="25"/>
                  </a:lnTo>
                  <a:close/>
                  <a:moveTo>
                    <a:pt x="11" y="20"/>
                  </a:moveTo>
                  <a:cubicBezTo>
                    <a:pt x="14" y="20"/>
                    <a:pt x="16" y="17"/>
                    <a:pt x="16" y="14"/>
                  </a:cubicBezTo>
                  <a:cubicBezTo>
                    <a:pt x="15" y="14"/>
                    <a:pt x="14" y="14"/>
                    <a:pt x="13" y="14"/>
                  </a:cubicBezTo>
                  <a:cubicBezTo>
                    <a:pt x="10" y="14"/>
                    <a:pt x="8" y="15"/>
                    <a:pt x="8" y="17"/>
                  </a:cubicBezTo>
                  <a:cubicBezTo>
                    <a:pt x="8" y="19"/>
                    <a:pt x="9" y="20"/>
                    <a:pt x="11" y="2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36" name="Freeform 1458"/>
            <p:cNvSpPr>
              <a:spLocks/>
            </p:cNvSpPr>
            <p:nvPr userDrawn="1"/>
          </p:nvSpPr>
          <p:spPr bwMode="auto">
            <a:xfrm>
              <a:off x="1747" y="334"/>
              <a:ext cx="38" cy="65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4" y="8"/>
                </a:cxn>
                <a:cxn ang="0">
                  <a:pos x="4" y="2"/>
                </a:cxn>
                <a:cxn ang="0">
                  <a:pos x="12" y="0"/>
                </a:cxn>
                <a:cxn ang="0">
                  <a:pos x="12" y="8"/>
                </a:cxn>
                <a:cxn ang="0">
                  <a:pos x="18" y="8"/>
                </a:cxn>
                <a:cxn ang="0">
                  <a:pos x="18" y="13"/>
                </a:cxn>
                <a:cxn ang="0">
                  <a:pos x="12" y="13"/>
                </a:cxn>
                <a:cxn ang="0">
                  <a:pos x="12" y="22"/>
                </a:cxn>
                <a:cxn ang="0">
                  <a:pos x="16" y="27"/>
                </a:cxn>
                <a:cxn ang="0">
                  <a:pos x="18" y="26"/>
                </a:cxn>
                <a:cxn ang="0">
                  <a:pos x="19" y="32"/>
                </a:cxn>
                <a:cxn ang="0">
                  <a:pos x="13" y="32"/>
                </a:cxn>
                <a:cxn ang="0">
                  <a:pos x="4" y="23"/>
                </a:cxn>
                <a:cxn ang="0">
                  <a:pos x="4" y="13"/>
                </a:cxn>
                <a:cxn ang="0">
                  <a:pos x="0" y="13"/>
                </a:cxn>
                <a:cxn ang="0">
                  <a:pos x="0" y="8"/>
                </a:cxn>
              </a:cxnLst>
              <a:rect l="0" t="0" r="r" b="b"/>
              <a:pathLst>
                <a:path w="19" h="32">
                  <a:moveTo>
                    <a:pt x="0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5"/>
                    <a:pt x="13" y="27"/>
                    <a:pt x="16" y="27"/>
                  </a:cubicBezTo>
                  <a:cubicBezTo>
                    <a:pt x="17" y="27"/>
                    <a:pt x="17" y="26"/>
                    <a:pt x="18" y="26"/>
                  </a:cubicBezTo>
                  <a:cubicBezTo>
                    <a:pt x="19" y="32"/>
                    <a:pt x="19" y="32"/>
                    <a:pt x="19" y="32"/>
                  </a:cubicBezTo>
                  <a:cubicBezTo>
                    <a:pt x="17" y="32"/>
                    <a:pt x="15" y="32"/>
                    <a:pt x="13" y="32"/>
                  </a:cubicBezTo>
                  <a:cubicBezTo>
                    <a:pt x="6" y="32"/>
                    <a:pt x="4" y="29"/>
                    <a:pt x="4" y="23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0" y="13"/>
                    <a:pt x="0" y="13"/>
                    <a:pt x="0" y="13"/>
                  </a:cubicBezTo>
                  <a:lnTo>
                    <a:pt x="0" y="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37" name="Freeform 1459"/>
            <p:cNvSpPr>
              <a:spLocks noEditPoints="1"/>
            </p:cNvSpPr>
            <p:nvPr userDrawn="1"/>
          </p:nvSpPr>
          <p:spPr bwMode="auto">
            <a:xfrm>
              <a:off x="1791" y="330"/>
              <a:ext cx="18" cy="69"/>
            </a:xfrm>
            <a:custGeom>
              <a:avLst/>
              <a:gdLst/>
              <a:ahLst/>
              <a:cxnLst>
                <a:cxn ang="0">
                  <a:pos x="18" y="13"/>
                </a:cxn>
                <a:cxn ang="0">
                  <a:pos x="0" y="13"/>
                </a:cxn>
                <a:cxn ang="0">
                  <a:pos x="0" y="0"/>
                </a:cxn>
                <a:cxn ang="0">
                  <a:pos x="18" y="0"/>
                </a:cxn>
                <a:cxn ang="0">
                  <a:pos x="18" y="13"/>
                </a:cxn>
                <a:cxn ang="0">
                  <a:pos x="0" y="21"/>
                </a:cxn>
                <a:cxn ang="0">
                  <a:pos x="18" y="21"/>
                </a:cxn>
                <a:cxn ang="0">
                  <a:pos x="18" y="69"/>
                </a:cxn>
                <a:cxn ang="0">
                  <a:pos x="0" y="69"/>
                </a:cxn>
                <a:cxn ang="0">
                  <a:pos x="0" y="21"/>
                </a:cxn>
              </a:cxnLst>
              <a:rect l="0" t="0" r="r" b="b"/>
              <a:pathLst>
                <a:path w="18" h="69">
                  <a:moveTo>
                    <a:pt x="18" y="13"/>
                  </a:moveTo>
                  <a:lnTo>
                    <a:pt x="0" y="13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13"/>
                  </a:lnTo>
                  <a:close/>
                  <a:moveTo>
                    <a:pt x="0" y="21"/>
                  </a:moveTo>
                  <a:lnTo>
                    <a:pt x="18" y="21"/>
                  </a:lnTo>
                  <a:lnTo>
                    <a:pt x="18" y="69"/>
                  </a:lnTo>
                  <a:lnTo>
                    <a:pt x="0" y="69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38" name="Freeform 1460"/>
            <p:cNvSpPr>
              <a:spLocks noEditPoints="1"/>
            </p:cNvSpPr>
            <p:nvPr userDrawn="1"/>
          </p:nvSpPr>
          <p:spPr bwMode="auto">
            <a:xfrm>
              <a:off x="1817" y="349"/>
              <a:ext cx="56" cy="52"/>
            </a:xfrm>
            <a:custGeom>
              <a:avLst/>
              <a:gdLst/>
              <a:ahLst/>
              <a:cxnLst>
                <a:cxn ang="0">
                  <a:pos x="0" y="13"/>
                </a:cxn>
                <a:cxn ang="0">
                  <a:pos x="14" y="0"/>
                </a:cxn>
                <a:cxn ang="0">
                  <a:pos x="28" y="13"/>
                </a:cxn>
                <a:cxn ang="0">
                  <a:pos x="14" y="25"/>
                </a:cxn>
                <a:cxn ang="0">
                  <a:pos x="0" y="13"/>
                </a:cxn>
                <a:cxn ang="0">
                  <a:pos x="19" y="13"/>
                </a:cxn>
                <a:cxn ang="0">
                  <a:pos x="14" y="6"/>
                </a:cxn>
                <a:cxn ang="0">
                  <a:pos x="9" y="13"/>
                </a:cxn>
                <a:cxn ang="0">
                  <a:pos x="14" y="19"/>
                </a:cxn>
                <a:cxn ang="0">
                  <a:pos x="19" y="13"/>
                </a:cxn>
              </a:cxnLst>
              <a:rect l="0" t="0" r="r" b="b"/>
              <a:pathLst>
                <a:path w="28" h="25">
                  <a:moveTo>
                    <a:pt x="0" y="13"/>
                  </a:moveTo>
                  <a:cubicBezTo>
                    <a:pt x="0" y="5"/>
                    <a:pt x="6" y="0"/>
                    <a:pt x="14" y="0"/>
                  </a:cubicBezTo>
                  <a:cubicBezTo>
                    <a:pt x="22" y="0"/>
                    <a:pt x="28" y="5"/>
                    <a:pt x="28" y="13"/>
                  </a:cubicBezTo>
                  <a:cubicBezTo>
                    <a:pt x="28" y="20"/>
                    <a:pt x="22" y="25"/>
                    <a:pt x="14" y="25"/>
                  </a:cubicBezTo>
                  <a:cubicBezTo>
                    <a:pt x="6" y="25"/>
                    <a:pt x="0" y="20"/>
                    <a:pt x="0" y="13"/>
                  </a:cubicBezTo>
                  <a:close/>
                  <a:moveTo>
                    <a:pt x="19" y="13"/>
                  </a:moveTo>
                  <a:cubicBezTo>
                    <a:pt x="19" y="9"/>
                    <a:pt x="18" y="6"/>
                    <a:pt x="14" y="6"/>
                  </a:cubicBezTo>
                  <a:cubicBezTo>
                    <a:pt x="10" y="6"/>
                    <a:pt x="9" y="9"/>
                    <a:pt x="9" y="13"/>
                  </a:cubicBezTo>
                  <a:cubicBezTo>
                    <a:pt x="9" y="16"/>
                    <a:pt x="10" y="19"/>
                    <a:pt x="14" y="19"/>
                  </a:cubicBezTo>
                  <a:cubicBezTo>
                    <a:pt x="18" y="19"/>
                    <a:pt x="19" y="16"/>
                    <a:pt x="19" y="1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39" name="Freeform 1461"/>
            <p:cNvSpPr>
              <a:spLocks/>
            </p:cNvSpPr>
            <p:nvPr userDrawn="1"/>
          </p:nvSpPr>
          <p:spPr bwMode="auto">
            <a:xfrm>
              <a:off x="1879" y="349"/>
              <a:ext cx="52" cy="52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8" y="1"/>
                </a:cxn>
                <a:cxn ang="0">
                  <a:pos x="8" y="5"/>
                </a:cxn>
                <a:cxn ang="0">
                  <a:pos x="8" y="5"/>
                </a:cxn>
                <a:cxn ang="0">
                  <a:pos x="16" y="0"/>
                </a:cxn>
                <a:cxn ang="0">
                  <a:pos x="26" y="10"/>
                </a:cxn>
                <a:cxn ang="0">
                  <a:pos x="26" y="25"/>
                </a:cxn>
                <a:cxn ang="0">
                  <a:pos x="17" y="25"/>
                </a:cxn>
                <a:cxn ang="0">
                  <a:pos x="17" y="13"/>
                </a:cxn>
                <a:cxn ang="0">
                  <a:pos x="14" y="7"/>
                </a:cxn>
                <a:cxn ang="0">
                  <a:pos x="8" y="14"/>
                </a:cxn>
                <a:cxn ang="0">
                  <a:pos x="8" y="25"/>
                </a:cxn>
                <a:cxn ang="0">
                  <a:pos x="0" y="25"/>
                </a:cxn>
                <a:cxn ang="0">
                  <a:pos x="0" y="1"/>
                </a:cxn>
              </a:cxnLst>
              <a:rect l="0" t="0" r="r" b="b"/>
              <a:pathLst>
                <a:path w="26" h="25">
                  <a:moveTo>
                    <a:pt x="0" y="1"/>
                  </a:moveTo>
                  <a:cubicBezTo>
                    <a:pt x="8" y="1"/>
                    <a:pt x="8" y="1"/>
                    <a:pt x="8" y="1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9" y="2"/>
                    <a:pt x="13" y="0"/>
                    <a:pt x="16" y="0"/>
                  </a:cubicBezTo>
                  <a:cubicBezTo>
                    <a:pt x="23" y="0"/>
                    <a:pt x="26" y="5"/>
                    <a:pt x="26" y="10"/>
                  </a:cubicBezTo>
                  <a:cubicBezTo>
                    <a:pt x="26" y="25"/>
                    <a:pt x="26" y="25"/>
                    <a:pt x="26" y="25"/>
                  </a:cubicBezTo>
                  <a:cubicBezTo>
                    <a:pt x="17" y="25"/>
                    <a:pt x="17" y="25"/>
                    <a:pt x="17" y="25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7" y="9"/>
                    <a:pt x="16" y="7"/>
                    <a:pt x="14" y="7"/>
                  </a:cubicBezTo>
                  <a:cubicBezTo>
                    <a:pt x="10" y="7"/>
                    <a:pt x="8" y="9"/>
                    <a:pt x="8" y="14"/>
                  </a:cubicBezTo>
                  <a:cubicBezTo>
                    <a:pt x="8" y="25"/>
                    <a:pt x="8" y="25"/>
                    <a:pt x="8" y="25"/>
                  </a:cubicBezTo>
                  <a:cubicBezTo>
                    <a:pt x="0" y="25"/>
                    <a:pt x="0" y="25"/>
                    <a:pt x="0" y="25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40" name="Freeform 1462"/>
            <p:cNvSpPr>
              <a:spLocks/>
            </p:cNvSpPr>
            <p:nvPr userDrawn="1"/>
          </p:nvSpPr>
          <p:spPr bwMode="auto">
            <a:xfrm>
              <a:off x="990" y="425"/>
              <a:ext cx="48" cy="38"/>
            </a:xfrm>
            <a:custGeom>
              <a:avLst/>
              <a:gdLst/>
              <a:ahLst/>
              <a:cxnLst>
                <a:cxn ang="0">
                  <a:pos x="38" y="38"/>
                </a:cxn>
                <a:cxn ang="0">
                  <a:pos x="34" y="38"/>
                </a:cxn>
                <a:cxn ang="0">
                  <a:pos x="24" y="4"/>
                </a:cxn>
                <a:cxn ang="0">
                  <a:pos x="24" y="4"/>
                </a:cxn>
                <a:cxn ang="0">
                  <a:pos x="16" y="38"/>
                </a:cxn>
                <a:cxn ang="0">
                  <a:pos x="10" y="38"/>
                </a:cxn>
                <a:cxn ang="0">
                  <a:pos x="0" y="0"/>
                </a:cxn>
                <a:cxn ang="0">
                  <a:pos x="4" y="0"/>
                </a:cxn>
                <a:cxn ang="0">
                  <a:pos x="14" y="34"/>
                </a:cxn>
                <a:cxn ang="0">
                  <a:pos x="14" y="34"/>
                </a:cxn>
                <a:cxn ang="0">
                  <a:pos x="22" y="0"/>
                </a:cxn>
                <a:cxn ang="0">
                  <a:pos x="26" y="0"/>
                </a:cxn>
                <a:cxn ang="0">
                  <a:pos x="36" y="34"/>
                </a:cxn>
                <a:cxn ang="0">
                  <a:pos x="36" y="34"/>
                </a:cxn>
                <a:cxn ang="0">
                  <a:pos x="46" y="0"/>
                </a:cxn>
                <a:cxn ang="0">
                  <a:pos x="48" y="0"/>
                </a:cxn>
                <a:cxn ang="0">
                  <a:pos x="38" y="38"/>
                </a:cxn>
              </a:cxnLst>
              <a:rect l="0" t="0" r="r" b="b"/>
              <a:pathLst>
                <a:path w="48" h="38">
                  <a:moveTo>
                    <a:pt x="38" y="38"/>
                  </a:moveTo>
                  <a:lnTo>
                    <a:pt x="34" y="38"/>
                  </a:lnTo>
                  <a:lnTo>
                    <a:pt x="24" y="4"/>
                  </a:lnTo>
                  <a:lnTo>
                    <a:pt x="24" y="4"/>
                  </a:lnTo>
                  <a:lnTo>
                    <a:pt x="16" y="38"/>
                  </a:lnTo>
                  <a:lnTo>
                    <a:pt x="10" y="38"/>
                  </a:lnTo>
                  <a:lnTo>
                    <a:pt x="0" y="0"/>
                  </a:lnTo>
                  <a:lnTo>
                    <a:pt x="4" y="0"/>
                  </a:lnTo>
                  <a:lnTo>
                    <a:pt x="14" y="34"/>
                  </a:lnTo>
                  <a:lnTo>
                    <a:pt x="14" y="34"/>
                  </a:lnTo>
                  <a:lnTo>
                    <a:pt x="22" y="0"/>
                  </a:lnTo>
                  <a:lnTo>
                    <a:pt x="26" y="0"/>
                  </a:lnTo>
                  <a:lnTo>
                    <a:pt x="36" y="34"/>
                  </a:lnTo>
                  <a:lnTo>
                    <a:pt x="36" y="34"/>
                  </a:lnTo>
                  <a:lnTo>
                    <a:pt x="46" y="0"/>
                  </a:lnTo>
                  <a:lnTo>
                    <a:pt x="48" y="0"/>
                  </a:lnTo>
                  <a:lnTo>
                    <a:pt x="38" y="3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41" name="Freeform 1463"/>
            <p:cNvSpPr>
              <a:spLocks noEditPoints="1"/>
            </p:cNvSpPr>
            <p:nvPr userDrawn="1"/>
          </p:nvSpPr>
          <p:spPr bwMode="auto">
            <a:xfrm>
              <a:off x="1040" y="435"/>
              <a:ext cx="24" cy="28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2" y="7"/>
                </a:cxn>
                <a:cxn ang="0">
                  <a:pos x="6" y="14"/>
                </a:cxn>
                <a:cxn ang="0">
                  <a:pos x="0" y="7"/>
                </a:cxn>
                <a:cxn ang="0">
                  <a:pos x="6" y="0"/>
                </a:cxn>
                <a:cxn ang="0">
                  <a:pos x="6" y="13"/>
                </a:cxn>
                <a:cxn ang="0">
                  <a:pos x="11" y="7"/>
                </a:cxn>
                <a:cxn ang="0">
                  <a:pos x="6" y="1"/>
                </a:cxn>
                <a:cxn ang="0">
                  <a:pos x="2" y="7"/>
                </a:cxn>
                <a:cxn ang="0">
                  <a:pos x="6" y="13"/>
                </a:cxn>
              </a:cxnLst>
              <a:rect l="0" t="0" r="r" b="b"/>
              <a:pathLst>
                <a:path w="12" h="14">
                  <a:moveTo>
                    <a:pt x="6" y="0"/>
                  </a:moveTo>
                  <a:cubicBezTo>
                    <a:pt x="10" y="0"/>
                    <a:pt x="12" y="3"/>
                    <a:pt x="12" y="7"/>
                  </a:cubicBezTo>
                  <a:cubicBezTo>
                    <a:pt x="12" y="11"/>
                    <a:pt x="10" y="14"/>
                    <a:pt x="6" y="14"/>
                  </a:cubicBezTo>
                  <a:cubicBezTo>
                    <a:pt x="2" y="14"/>
                    <a:pt x="0" y="11"/>
                    <a:pt x="0" y="7"/>
                  </a:cubicBezTo>
                  <a:cubicBezTo>
                    <a:pt x="0" y="3"/>
                    <a:pt x="2" y="0"/>
                    <a:pt x="6" y="0"/>
                  </a:cubicBezTo>
                  <a:close/>
                  <a:moveTo>
                    <a:pt x="6" y="13"/>
                  </a:moveTo>
                  <a:cubicBezTo>
                    <a:pt x="9" y="13"/>
                    <a:pt x="11" y="10"/>
                    <a:pt x="11" y="7"/>
                  </a:cubicBezTo>
                  <a:cubicBezTo>
                    <a:pt x="11" y="4"/>
                    <a:pt x="9" y="1"/>
                    <a:pt x="6" y="1"/>
                  </a:cubicBezTo>
                  <a:cubicBezTo>
                    <a:pt x="3" y="1"/>
                    <a:pt x="2" y="4"/>
                    <a:pt x="2" y="7"/>
                  </a:cubicBezTo>
                  <a:cubicBezTo>
                    <a:pt x="2" y="10"/>
                    <a:pt x="3" y="13"/>
                    <a:pt x="6" y="1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42" name="Freeform 1464"/>
            <p:cNvSpPr>
              <a:spLocks/>
            </p:cNvSpPr>
            <p:nvPr userDrawn="1"/>
          </p:nvSpPr>
          <p:spPr bwMode="auto">
            <a:xfrm>
              <a:off x="1070" y="435"/>
              <a:ext cx="12" cy="28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5" y="0"/>
                </a:cxn>
                <a:cxn ang="0">
                  <a:pos x="6" y="0"/>
                </a:cxn>
                <a:cxn ang="0">
                  <a:pos x="6" y="2"/>
                </a:cxn>
                <a:cxn ang="0">
                  <a:pos x="5" y="2"/>
                </a:cxn>
                <a:cxn ang="0">
                  <a:pos x="2" y="7"/>
                </a:cxn>
                <a:cxn ang="0">
                  <a:pos x="2" y="14"/>
                </a:cxn>
                <a:cxn ang="0">
                  <a:pos x="0" y="14"/>
                </a:cxn>
                <a:cxn ang="0">
                  <a:pos x="0" y="3"/>
                </a:cxn>
              </a:cxnLst>
              <a:rect l="0" t="0" r="r" b="b"/>
              <a:pathLst>
                <a:path w="6" h="14">
                  <a:moveTo>
                    <a:pt x="0" y="3"/>
                  </a:moveTo>
                  <a:cubicBezTo>
                    <a:pt x="0" y="2"/>
                    <a:pt x="0" y="1"/>
                    <a:pt x="0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1"/>
                    <a:pt x="3" y="0"/>
                    <a:pt x="5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5" y="2"/>
                  </a:cubicBezTo>
                  <a:cubicBezTo>
                    <a:pt x="3" y="2"/>
                    <a:pt x="2" y="5"/>
                    <a:pt x="2" y="7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0" y="14"/>
                    <a:pt x="0" y="14"/>
                    <a:pt x="0" y="14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43" name="Rectangle 1465"/>
            <p:cNvSpPr>
              <a:spLocks noChangeArrowheads="1"/>
            </p:cNvSpPr>
            <p:nvPr userDrawn="1"/>
          </p:nvSpPr>
          <p:spPr bwMode="auto">
            <a:xfrm>
              <a:off x="1088" y="423"/>
              <a:ext cx="2" cy="4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44" name="Freeform 1466"/>
            <p:cNvSpPr>
              <a:spLocks noEditPoints="1"/>
            </p:cNvSpPr>
            <p:nvPr userDrawn="1"/>
          </p:nvSpPr>
          <p:spPr bwMode="auto">
            <a:xfrm>
              <a:off x="1096" y="423"/>
              <a:ext cx="24" cy="40"/>
            </a:xfrm>
            <a:custGeom>
              <a:avLst/>
              <a:gdLst/>
              <a:ahLst/>
              <a:cxnLst>
                <a:cxn ang="0">
                  <a:pos x="12" y="20"/>
                </a:cxn>
                <a:cxn ang="0">
                  <a:pos x="10" y="20"/>
                </a:cxn>
                <a:cxn ang="0">
                  <a:pos x="10" y="17"/>
                </a:cxn>
                <a:cxn ang="0">
                  <a:pos x="10" y="17"/>
                </a:cxn>
                <a:cxn ang="0">
                  <a:pos x="6" y="20"/>
                </a:cxn>
                <a:cxn ang="0">
                  <a:pos x="0" y="13"/>
                </a:cxn>
                <a:cxn ang="0">
                  <a:pos x="6" y="6"/>
                </a:cxn>
                <a:cxn ang="0">
                  <a:pos x="10" y="9"/>
                </a:cxn>
                <a:cxn ang="0">
                  <a:pos x="10" y="9"/>
                </a:cxn>
                <a:cxn ang="0">
                  <a:pos x="10" y="0"/>
                </a:cxn>
                <a:cxn ang="0">
                  <a:pos x="12" y="0"/>
                </a:cxn>
                <a:cxn ang="0">
                  <a:pos x="12" y="20"/>
                </a:cxn>
                <a:cxn ang="0">
                  <a:pos x="6" y="19"/>
                </a:cxn>
                <a:cxn ang="0">
                  <a:pos x="10" y="13"/>
                </a:cxn>
                <a:cxn ang="0">
                  <a:pos x="6" y="7"/>
                </a:cxn>
                <a:cxn ang="0">
                  <a:pos x="2" y="13"/>
                </a:cxn>
                <a:cxn ang="0">
                  <a:pos x="6" y="19"/>
                </a:cxn>
              </a:cxnLst>
              <a:rect l="0" t="0" r="r" b="b"/>
              <a:pathLst>
                <a:path w="12" h="20">
                  <a:moveTo>
                    <a:pt x="12" y="20"/>
                  </a:moveTo>
                  <a:cubicBezTo>
                    <a:pt x="10" y="20"/>
                    <a:pt x="10" y="20"/>
                    <a:pt x="10" y="20"/>
                  </a:cubicBezTo>
                  <a:cubicBezTo>
                    <a:pt x="10" y="17"/>
                    <a:pt x="10" y="17"/>
                    <a:pt x="10" y="17"/>
                  </a:cubicBezTo>
                  <a:cubicBezTo>
                    <a:pt x="10" y="17"/>
                    <a:pt x="10" y="17"/>
                    <a:pt x="10" y="17"/>
                  </a:cubicBezTo>
                  <a:cubicBezTo>
                    <a:pt x="9" y="19"/>
                    <a:pt x="8" y="20"/>
                    <a:pt x="6" y="20"/>
                  </a:cubicBezTo>
                  <a:cubicBezTo>
                    <a:pt x="2" y="20"/>
                    <a:pt x="0" y="17"/>
                    <a:pt x="0" y="13"/>
                  </a:cubicBezTo>
                  <a:cubicBezTo>
                    <a:pt x="0" y="9"/>
                    <a:pt x="2" y="6"/>
                    <a:pt x="6" y="6"/>
                  </a:cubicBezTo>
                  <a:cubicBezTo>
                    <a:pt x="8" y="6"/>
                    <a:pt x="10" y="8"/>
                    <a:pt x="10" y="9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2" y="0"/>
                    <a:pt x="12" y="0"/>
                    <a:pt x="12" y="0"/>
                  </a:cubicBezTo>
                  <a:lnTo>
                    <a:pt x="12" y="20"/>
                  </a:lnTo>
                  <a:close/>
                  <a:moveTo>
                    <a:pt x="6" y="19"/>
                  </a:moveTo>
                  <a:cubicBezTo>
                    <a:pt x="9" y="19"/>
                    <a:pt x="10" y="15"/>
                    <a:pt x="10" y="13"/>
                  </a:cubicBezTo>
                  <a:cubicBezTo>
                    <a:pt x="10" y="11"/>
                    <a:pt x="9" y="7"/>
                    <a:pt x="6" y="7"/>
                  </a:cubicBezTo>
                  <a:cubicBezTo>
                    <a:pt x="3" y="7"/>
                    <a:pt x="2" y="10"/>
                    <a:pt x="2" y="13"/>
                  </a:cubicBezTo>
                  <a:cubicBezTo>
                    <a:pt x="2" y="16"/>
                    <a:pt x="3" y="19"/>
                    <a:pt x="6" y="19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45" name="Freeform 1467"/>
            <p:cNvSpPr>
              <a:spLocks noEditPoints="1"/>
            </p:cNvSpPr>
            <p:nvPr userDrawn="1"/>
          </p:nvSpPr>
          <p:spPr bwMode="auto">
            <a:xfrm>
              <a:off x="1140" y="425"/>
              <a:ext cx="22" cy="3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0"/>
                </a:cxn>
                <a:cxn ang="0">
                  <a:pos x="10" y="5"/>
                </a:cxn>
                <a:cxn ang="0">
                  <a:pos x="7" y="9"/>
                </a:cxn>
                <a:cxn ang="0">
                  <a:pos x="7" y="9"/>
                </a:cxn>
                <a:cxn ang="0">
                  <a:pos x="11" y="13"/>
                </a:cxn>
                <a:cxn ang="0">
                  <a:pos x="4" y="19"/>
                </a:cxn>
                <a:cxn ang="0">
                  <a:pos x="0" y="19"/>
                </a:cxn>
                <a:cxn ang="0">
                  <a:pos x="0" y="0"/>
                </a:cxn>
                <a:cxn ang="0">
                  <a:pos x="2" y="17"/>
                </a:cxn>
                <a:cxn ang="0">
                  <a:pos x="4" y="17"/>
                </a:cxn>
                <a:cxn ang="0">
                  <a:pos x="9" y="13"/>
                </a:cxn>
                <a:cxn ang="0">
                  <a:pos x="4" y="10"/>
                </a:cxn>
                <a:cxn ang="0">
                  <a:pos x="2" y="10"/>
                </a:cxn>
                <a:cxn ang="0">
                  <a:pos x="2" y="17"/>
                </a:cxn>
                <a:cxn ang="0">
                  <a:pos x="2" y="8"/>
                </a:cxn>
                <a:cxn ang="0">
                  <a:pos x="4" y="8"/>
                </a:cxn>
                <a:cxn ang="0">
                  <a:pos x="9" y="5"/>
                </a:cxn>
                <a:cxn ang="0">
                  <a:pos x="5" y="2"/>
                </a:cxn>
                <a:cxn ang="0">
                  <a:pos x="2" y="2"/>
                </a:cxn>
                <a:cxn ang="0">
                  <a:pos x="2" y="8"/>
                </a:cxn>
              </a:cxnLst>
              <a:rect l="0" t="0" r="r" b="b"/>
              <a:pathLst>
                <a:path w="11" h="19">
                  <a:moveTo>
                    <a:pt x="0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8" y="0"/>
                    <a:pt x="10" y="1"/>
                    <a:pt x="10" y="5"/>
                  </a:cubicBezTo>
                  <a:cubicBezTo>
                    <a:pt x="10" y="7"/>
                    <a:pt x="9" y="9"/>
                    <a:pt x="7" y="9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9" y="9"/>
                    <a:pt x="11" y="11"/>
                    <a:pt x="11" y="13"/>
                  </a:cubicBezTo>
                  <a:cubicBezTo>
                    <a:pt x="11" y="17"/>
                    <a:pt x="8" y="19"/>
                    <a:pt x="4" y="19"/>
                  </a:cubicBezTo>
                  <a:cubicBezTo>
                    <a:pt x="0" y="19"/>
                    <a:pt x="0" y="19"/>
                    <a:pt x="0" y="19"/>
                  </a:cubicBezTo>
                  <a:lnTo>
                    <a:pt x="0" y="0"/>
                  </a:lnTo>
                  <a:close/>
                  <a:moveTo>
                    <a:pt x="2" y="17"/>
                  </a:moveTo>
                  <a:cubicBezTo>
                    <a:pt x="4" y="17"/>
                    <a:pt x="4" y="17"/>
                    <a:pt x="4" y="17"/>
                  </a:cubicBezTo>
                  <a:cubicBezTo>
                    <a:pt x="6" y="17"/>
                    <a:pt x="9" y="16"/>
                    <a:pt x="9" y="13"/>
                  </a:cubicBezTo>
                  <a:cubicBezTo>
                    <a:pt x="9" y="10"/>
                    <a:pt x="6" y="10"/>
                    <a:pt x="4" y="10"/>
                  </a:cubicBezTo>
                  <a:cubicBezTo>
                    <a:pt x="2" y="10"/>
                    <a:pt x="2" y="10"/>
                    <a:pt x="2" y="10"/>
                  </a:cubicBezTo>
                  <a:lnTo>
                    <a:pt x="2" y="17"/>
                  </a:lnTo>
                  <a:close/>
                  <a:moveTo>
                    <a:pt x="2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6" y="8"/>
                    <a:pt x="9" y="8"/>
                    <a:pt x="9" y="5"/>
                  </a:cubicBezTo>
                  <a:cubicBezTo>
                    <a:pt x="9" y="2"/>
                    <a:pt x="6" y="2"/>
                    <a:pt x="5" y="2"/>
                  </a:cubicBezTo>
                  <a:cubicBezTo>
                    <a:pt x="2" y="2"/>
                    <a:pt x="2" y="2"/>
                    <a:pt x="2" y="2"/>
                  </a:cubicBezTo>
                  <a:lnTo>
                    <a:pt x="2" y="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46" name="Freeform 1468"/>
            <p:cNvSpPr>
              <a:spLocks noEditPoints="1"/>
            </p:cNvSpPr>
            <p:nvPr userDrawn="1"/>
          </p:nvSpPr>
          <p:spPr bwMode="auto">
            <a:xfrm>
              <a:off x="1168" y="435"/>
              <a:ext cx="20" cy="28"/>
            </a:xfrm>
            <a:custGeom>
              <a:avLst/>
              <a:gdLst/>
              <a:ahLst/>
              <a:cxnLst>
                <a:cxn ang="0">
                  <a:pos x="8" y="11"/>
                </a:cxn>
                <a:cxn ang="0">
                  <a:pos x="8" y="11"/>
                </a:cxn>
                <a:cxn ang="0">
                  <a:pos x="4" y="14"/>
                </a:cxn>
                <a:cxn ang="0">
                  <a:pos x="0" y="10"/>
                </a:cxn>
                <a:cxn ang="0">
                  <a:pos x="8" y="5"/>
                </a:cxn>
                <a:cxn ang="0">
                  <a:pos x="8" y="5"/>
                </a:cxn>
                <a:cxn ang="0">
                  <a:pos x="8" y="5"/>
                </a:cxn>
                <a:cxn ang="0">
                  <a:pos x="5" y="1"/>
                </a:cxn>
                <a:cxn ang="0">
                  <a:pos x="1" y="2"/>
                </a:cxn>
                <a:cxn ang="0">
                  <a:pos x="1" y="1"/>
                </a:cxn>
                <a:cxn ang="0">
                  <a:pos x="5" y="0"/>
                </a:cxn>
                <a:cxn ang="0">
                  <a:pos x="10" y="5"/>
                </a:cxn>
                <a:cxn ang="0">
                  <a:pos x="10" y="11"/>
                </a:cxn>
                <a:cxn ang="0">
                  <a:pos x="10" y="14"/>
                </a:cxn>
                <a:cxn ang="0">
                  <a:pos x="8" y="14"/>
                </a:cxn>
                <a:cxn ang="0">
                  <a:pos x="8" y="11"/>
                </a:cxn>
                <a:cxn ang="0">
                  <a:pos x="8" y="7"/>
                </a:cxn>
                <a:cxn ang="0">
                  <a:pos x="8" y="7"/>
                </a:cxn>
                <a:cxn ang="0">
                  <a:pos x="1" y="10"/>
                </a:cxn>
                <a:cxn ang="0">
                  <a:pos x="4" y="13"/>
                </a:cxn>
                <a:cxn ang="0">
                  <a:pos x="8" y="8"/>
                </a:cxn>
                <a:cxn ang="0">
                  <a:pos x="8" y="7"/>
                </a:cxn>
              </a:cxnLst>
              <a:rect l="0" t="0" r="r" b="b"/>
              <a:pathLst>
                <a:path w="10" h="14">
                  <a:moveTo>
                    <a:pt x="8" y="11"/>
                  </a:moveTo>
                  <a:cubicBezTo>
                    <a:pt x="8" y="11"/>
                    <a:pt x="8" y="11"/>
                    <a:pt x="8" y="11"/>
                  </a:cubicBezTo>
                  <a:cubicBezTo>
                    <a:pt x="7" y="13"/>
                    <a:pt x="6" y="14"/>
                    <a:pt x="4" y="14"/>
                  </a:cubicBezTo>
                  <a:cubicBezTo>
                    <a:pt x="0" y="14"/>
                    <a:pt x="0" y="11"/>
                    <a:pt x="0" y="10"/>
                  </a:cubicBezTo>
                  <a:cubicBezTo>
                    <a:pt x="0" y="6"/>
                    <a:pt x="4" y="5"/>
                    <a:pt x="8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3"/>
                    <a:pt x="7" y="1"/>
                    <a:pt x="5" y="1"/>
                  </a:cubicBezTo>
                  <a:cubicBezTo>
                    <a:pt x="4" y="1"/>
                    <a:pt x="2" y="2"/>
                    <a:pt x="1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0"/>
                    <a:pt x="4" y="0"/>
                    <a:pt x="5" y="0"/>
                  </a:cubicBezTo>
                  <a:cubicBezTo>
                    <a:pt x="8" y="0"/>
                    <a:pt x="10" y="1"/>
                    <a:pt x="10" y="5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0" y="12"/>
                    <a:pt x="10" y="13"/>
                    <a:pt x="10" y="14"/>
                  </a:cubicBezTo>
                  <a:cubicBezTo>
                    <a:pt x="8" y="14"/>
                    <a:pt x="8" y="14"/>
                    <a:pt x="8" y="14"/>
                  </a:cubicBezTo>
                  <a:lnTo>
                    <a:pt x="8" y="11"/>
                  </a:lnTo>
                  <a:close/>
                  <a:moveTo>
                    <a:pt x="8" y="7"/>
                  </a:moveTo>
                  <a:cubicBezTo>
                    <a:pt x="8" y="7"/>
                    <a:pt x="8" y="7"/>
                    <a:pt x="8" y="7"/>
                  </a:cubicBezTo>
                  <a:cubicBezTo>
                    <a:pt x="5" y="7"/>
                    <a:pt x="1" y="7"/>
                    <a:pt x="1" y="10"/>
                  </a:cubicBezTo>
                  <a:cubicBezTo>
                    <a:pt x="1" y="12"/>
                    <a:pt x="3" y="13"/>
                    <a:pt x="4" y="13"/>
                  </a:cubicBezTo>
                  <a:cubicBezTo>
                    <a:pt x="8" y="13"/>
                    <a:pt x="8" y="9"/>
                    <a:pt x="8" y="8"/>
                  </a:cubicBezTo>
                  <a:lnTo>
                    <a:pt x="8" y="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47" name="Freeform 1469"/>
            <p:cNvSpPr>
              <a:spLocks/>
            </p:cNvSpPr>
            <p:nvPr userDrawn="1"/>
          </p:nvSpPr>
          <p:spPr bwMode="auto">
            <a:xfrm>
              <a:off x="1194" y="435"/>
              <a:ext cx="22" cy="28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6" y="0"/>
                </a:cxn>
                <a:cxn ang="0">
                  <a:pos x="11" y="5"/>
                </a:cxn>
                <a:cxn ang="0">
                  <a:pos x="11" y="14"/>
                </a:cxn>
                <a:cxn ang="0">
                  <a:pos x="9" y="14"/>
                </a:cxn>
                <a:cxn ang="0">
                  <a:pos x="9" y="6"/>
                </a:cxn>
                <a:cxn ang="0">
                  <a:pos x="6" y="1"/>
                </a:cxn>
                <a:cxn ang="0">
                  <a:pos x="2" y="6"/>
                </a:cxn>
                <a:cxn ang="0">
                  <a:pos x="2" y="14"/>
                </a:cxn>
                <a:cxn ang="0">
                  <a:pos x="0" y="14"/>
                </a:cxn>
                <a:cxn ang="0">
                  <a:pos x="0" y="3"/>
                </a:cxn>
              </a:cxnLst>
              <a:rect l="0" t="0" r="r" b="b"/>
              <a:pathLst>
                <a:path w="11" h="14">
                  <a:moveTo>
                    <a:pt x="0" y="3"/>
                  </a:moveTo>
                  <a:cubicBezTo>
                    <a:pt x="0" y="2"/>
                    <a:pt x="0" y="1"/>
                    <a:pt x="0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1"/>
                    <a:pt x="3" y="0"/>
                    <a:pt x="6" y="0"/>
                  </a:cubicBezTo>
                  <a:cubicBezTo>
                    <a:pt x="9" y="0"/>
                    <a:pt x="11" y="2"/>
                    <a:pt x="11" y="5"/>
                  </a:cubicBezTo>
                  <a:cubicBezTo>
                    <a:pt x="11" y="14"/>
                    <a:pt x="11" y="14"/>
                    <a:pt x="11" y="14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9" y="3"/>
                    <a:pt x="8" y="1"/>
                    <a:pt x="6" y="1"/>
                  </a:cubicBezTo>
                  <a:cubicBezTo>
                    <a:pt x="3" y="1"/>
                    <a:pt x="2" y="4"/>
                    <a:pt x="2" y="6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0" y="14"/>
                    <a:pt x="0" y="14"/>
                    <a:pt x="0" y="14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48" name="Freeform 1470"/>
            <p:cNvSpPr>
              <a:spLocks/>
            </p:cNvSpPr>
            <p:nvPr userDrawn="1"/>
          </p:nvSpPr>
          <p:spPr bwMode="auto">
            <a:xfrm>
              <a:off x="1224" y="423"/>
              <a:ext cx="20" cy="4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0"/>
                </a:cxn>
                <a:cxn ang="0">
                  <a:pos x="2" y="24"/>
                </a:cxn>
                <a:cxn ang="0">
                  <a:pos x="14" y="12"/>
                </a:cxn>
                <a:cxn ang="0">
                  <a:pos x="18" y="12"/>
                </a:cxn>
                <a:cxn ang="0">
                  <a:pos x="6" y="24"/>
                </a:cxn>
                <a:cxn ang="0">
                  <a:pos x="20" y="40"/>
                </a:cxn>
                <a:cxn ang="0">
                  <a:pos x="16" y="40"/>
                </a:cxn>
                <a:cxn ang="0">
                  <a:pos x="2" y="26"/>
                </a:cxn>
                <a:cxn ang="0">
                  <a:pos x="2" y="40"/>
                </a:cxn>
                <a:cxn ang="0">
                  <a:pos x="0" y="40"/>
                </a:cxn>
                <a:cxn ang="0">
                  <a:pos x="0" y="0"/>
                </a:cxn>
              </a:cxnLst>
              <a:rect l="0" t="0" r="r" b="b"/>
              <a:pathLst>
                <a:path w="20" h="40">
                  <a:moveTo>
                    <a:pt x="0" y="0"/>
                  </a:moveTo>
                  <a:lnTo>
                    <a:pt x="2" y="0"/>
                  </a:lnTo>
                  <a:lnTo>
                    <a:pt x="2" y="24"/>
                  </a:lnTo>
                  <a:lnTo>
                    <a:pt x="14" y="12"/>
                  </a:lnTo>
                  <a:lnTo>
                    <a:pt x="18" y="12"/>
                  </a:lnTo>
                  <a:lnTo>
                    <a:pt x="6" y="24"/>
                  </a:lnTo>
                  <a:lnTo>
                    <a:pt x="20" y="40"/>
                  </a:lnTo>
                  <a:lnTo>
                    <a:pt x="16" y="40"/>
                  </a:lnTo>
                  <a:lnTo>
                    <a:pt x="2" y="26"/>
                  </a:lnTo>
                  <a:lnTo>
                    <a:pt x="2" y="40"/>
                  </a:lnTo>
                  <a:lnTo>
                    <a:pt x="0" y="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49" name="Freeform 1471"/>
            <p:cNvSpPr>
              <a:spLocks/>
            </p:cNvSpPr>
            <p:nvPr userDrawn="1"/>
          </p:nvSpPr>
          <p:spPr bwMode="auto">
            <a:xfrm>
              <a:off x="1262" y="425"/>
              <a:ext cx="30" cy="38"/>
            </a:xfrm>
            <a:custGeom>
              <a:avLst/>
              <a:gdLst/>
              <a:ahLst/>
              <a:cxnLst>
                <a:cxn ang="0">
                  <a:pos x="13" y="10"/>
                </a:cxn>
                <a:cxn ang="0">
                  <a:pos x="9" y="10"/>
                </a:cxn>
                <a:cxn ang="0">
                  <a:pos x="9" y="9"/>
                </a:cxn>
                <a:cxn ang="0">
                  <a:pos x="15" y="9"/>
                </a:cxn>
                <a:cxn ang="0">
                  <a:pos x="15" y="18"/>
                </a:cxn>
                <a:cxn ang="0">
                  <a:pos x="9" y="19"/>
                </a:cxn>
                <a:cxn ang="0">
                  <a:pos x="0" y="9"/>
                </a:cxn>
                <a:cxn ang="0">
                  <a:pos x="9" y="0"/>
                </a:cxn>
                <a:cxn ang="0">
                  <a:pos x="14" y="1"/>
                </a:cxn>
                <a:cxn ang="0">
                  <a:pos x="14" y="3"/>
                </a:cxn>
                <a:cxn ang="0">
                  <a:pos x="9" y="2"/>
                </a:cxn>
                <a:cxn ang="0">
                  <a:pos x="2" y="9"/>
                </a:cxn>
                <a:cxn ang="0">
                  <a:pos x="9" y="17"/>
                </a:cxn>
                <a:cxn ang="0">
                  <a:pos x="13" y="17"/>
                </a:cxn>
                <a:cxn ang="0">
                  <a:pos x="13" y="10"/>
                </a:cxn>
              </a:cxnLst>
              <a:rect l="0" t="0" r="r" b="b"/>
              <a:pathLst>
                <a:path w="15" h="19">
                  <a:moveTo>
                    <a:pt x="13" y="10"/>
                  </a:moveTo>
                  <a:cubicBezTo>
                    <a:pt x="9" y="10"/>
                    <a:pt x="9" y="10"/>
                    <a:pt x="9" y="10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3" y="19"/>
                    <a:pt x="11" y="19"/>
                    <a:pt x="9" y="19"/>
                  </a:cubicBezTo>
                  <a:cubicBezTo>
                    <a:pt x="3" y="19"/>
                    <a:pt x="0" y="15"/>
                    <a:pt x="0" y="9"/>
                  </a:cubicBezTo>
                  <a:cubicBezTo>
                    <a:pt x="0" y="4"/>
                    <a:pt x="4" y="0"/>
                    <a:pt x="9" y="0"/>
                  </a:cubicBezTo>
                  <a:cubicBezTo>
                    <a:pt x="11" y="0"/>
                    <a:pt x="13" y="0"/>
                    <a:pt x="14" y="1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2" y="2"/>
                    <a:pt x="11" y="2"/>
                    <a:pt x="9" y="2"/>
                  </a:cubicBezTo>
                  <a:cubicBezTo>
                    <a:pt x="4" y="2"/>
                    <a:pt x="2" y="5"/>
                    <a:pt x="2" y="9"/>
                  </a:cubicBezTo>
                  <a:cubicBezTo>
                    <a:pt x="2" y="14"/>
                    <a:pt x="4" y="17"/>
                    <a:pt x="9" y="17"/>
                  </a:cubicBezTo>
                  <a:cubicBezTo>
                    <a:pt x="10" y="17"/>
                    <a:pt x="12" y="17"/>
                    <a:pt x="13" y="17"/>
                  </a:cubicBezTo>
                  <a:lnTo>
                    <a:pt x="13" y="1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50" name="Freeform 1472"/>
            <p:cNvSpPr>
              <a:spLocks/>
            </p:cNvSpPr>
            <p:nvPr userDrawn="1"/>
          </p:nvSpPr>
          <p:spPr bwMode="auto">
            <a:xfrm>
              <a:off x="1300" y="435"/>
              <a:ext cx="12" cy="28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1" y="3"/>
                </a:cxn>
                <a:cxn ang="0">
                  <a:pos x="2" y="3"/>
                </a:cxn>
                <a:cxn ang="0">
                  <a:pos x="5" y="0"/>
                </a:cxn>
                <a:cxn ang="0">
                  <a:pos x="6" y="0"/>
                </a:cxn>
                <a:cxn ang="0">
                  <a:pos x="6" y="2"/>
                </a:cxn>
                <a:cxn ang="0">
                  <a:pos x="5" y="2"/>
                </a:cxn>
                <a:cxn ang="0">
                  <a:pos x="2" y="7"/>
                </a:cxn>
                <a:cxn ang="0">
                  <a:pos x="2" y="14"/>
                </a:cxn>
                <a:cxn ang="0">
                  <a:pos x="0" y="14"/>
                </a:cxn>
                <a:cxn ang="0">
                  <a:pos x="0" y="3"/>
                </a:cxn>
              </a:cxnLst>
              <a:rect l="0" t="0" r="r" b="b"/>
              <a:pathLst>
                <a:path w="6" h="14">
                  <a:moveTo>
                    <a:pt x="0" y="3"/>
                  </a:moveTo>
                  <a:cubicBezTo>
                    <a:pt x="0" y="2"/>
                    <a:pt x="0" y="1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1"/>
                    <a:pt x="3" y="0"/>
                    <a:pt x="5" y="0"/>
                  </a:cubicBezTo>
                  <a:cubicBezTo>
                    <a:pt x="5" y="0"/>
                    <a:pt x="6" y="0"/>
                    <a:pt x="6" y="0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5" y="2"/>
                    <a:pt x="5" y="2"/>
                  </a:cubicBezTo>
                  <a:cubicBezTo>
                    <a:pt x="2" y="2"/>
                    <a:pt x="2" y="5"/>
                    <a:pt x="2" y="7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0" y="14"/>
                    <a:pt x="0" y="14"/>
                    <a:pt x="0" y="14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51" name="Freeform 1473"/>
            <p:cNvSpPr>
              <a:spLocks noEditPoints="1"/>
            </p:cNvSpPr>
            <p:nvPr userDrawn="1"/>
          </p:nvSpPr>
          <p:spPr bwMode="auto">
            <a:xfrm>
              <a:off x="1314" y="435"/>
              <a:ext cx="24" cy="28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2" y="7"/>
                </a:cxn>
                <a:cxn ang="0">
                  <a:pos x="6" y="14"/>
                </a:cxn>
                <a:cxn ang="0">
                  <a:pos x="0" y="7"/>
                </a:cxn>
                <a:cxn ang="0">
                  <a:pos x="6" y="0"/>
                </a:cxn>
                <a:cxn ang="0">
                  <a:pos x="6" y="13"/>
                </a:cxn>
                <a:cxn ang="0">
                  <a:pos x="10" y="7"/>
                </a:cxn>
                <a:cxn ang="0">
                  <a:pos x="6" y="1"/>
                </a:cxn>
                <a:cxn ang="0">
                  <a:pos x="2" y="7"/>
                </a:cxn>
                <a:cxn ang="0">
                  <a:pos x="6" y="13"/>
                </a:cxn>
              </a:cxnLst>
              <a:rect l="0" t="0" r="r" b="b"/>
              <a:pathLst>
                <a:path w="12" h="14">
                  <a:moveTo>
                    <a:pt x="6" y="0"/>
                  </a:moveTo>
                  <a:cubicBezTo>
                    <a:pt x="10" y="0"/>
                    <a:pt x="12" y="3"/>
                    <a:pt x="12" y="7"/>
                  </a:cubicBezTo>
                  <a:cubicBezTo>
                    <a:pt x="12" y="11"/>
                    <a:pt x="10" y="14"/>
                    <a:pt x="6" y="14"/>
                  </a:cubicBezTo>
                  <a:cubicBezTo>
                    <a:pt x="2" y="14"/>
                    <a:pt x="0" y="11"/>
                    <a:pt x="0" y="7"/>
                  </a:cubicBezTo>
                  <a:cubicBezTo>
                    <a:pt x="0" y="3"/>
                    <a:pt x="2" y="0"/>
                    <a:pt x="6" y="0"/>
                  </a:cubicBezTo>
                  <a:close/>
                  <a:moveTo>
                    <a:pt x="6" y="13"/>
                  </a:moveTo>
                  <a:cubicBezTo>
                    <a:pt x="9" y="13"/>
                    <a:pt x="10" y="10"/>
                    <a:pt x="10" y="7"/>
                  </a:cubicBezTo>
                  <a:cubicBezTo>
                    <a:pt x="10" y="4"/>
                    <a:pt x="9" y="1"/>
                    <a:pt x="6" y="1"/>
                  </a:cubicBezTo>
                  <a:cubicBezTo>
                    <a:pt x="3" y="1"/>
                    <a:pt x="2" y="4"/>
                    <a:pt x="2" y="7"/>
                  </a:cubicBezTo>
                  <a:cubicBezTo>
                    <a:pt x="2" y="10"/>
                    <a:pt x="3" y="13"/>
                    <a:pt x="6" y="1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52" name="Freeform 1474"/>
            <p:cNvSpPr>
              <a:spLocks/>
            </p:cNvSpPr>
            <p:nvPr userDrawn="1"/>
          </p:nvSpPr>
          <p:spPr bwMode="auto">
            <a:xfrm>
              <a:off x="1344" y="435"/>
              <a:ext cx="20" cy="28"/>
            </a:xfrm>
            <a:custGeom>
              <a:avLst/>
              <a:gdLst/>
              <a:ahLst/>
              <a:cxnLst>
                <a:cxn ang="0">
                  <a:pos x="11" y="10"/>
                </a:cxn>
                <a:cxn ang="0">
                  <a:pos x="11" y="14"/>
                </a:cxn>
                <a:cxn ang="0">
                  <a:pos x="9" y="14"/>
                </a:cxn>
                <a:cxn ang="0">
                  <a:pos x="9" y="11"/>
                </a:cxn>
                <a:cxn ang="0">
                  <a:pos x="9" y="11"/>
                </a:cxn>
                <a:cxn ang="0">
                  <a:pos x="5" y="14"/>
                </a:cxn>
                <a:cxn ang="0">
                  <a:pos x="0" y="9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8"/>
                </a:cxn>
                <a:cxn ang="0">
                  <a:pos x="5" y="13"/>
                </a:cxn>
                <a:cxn ang="0">
                  <a:pos x="9" y="8"/>
                </a:cxn>
                <a:cxn ang="0">
                  <a:pos x="9" y="0"/>
                </a:cxn>
                <a:cxn ang="0">
                  <a:pos x="11" y="0"/>
                </a:cxn>
                <a:cxn ang="0">
                  <a:pos x="11" y="10"/>
                </a:cxn>
              </a:cxnLst>
              <a:rect l="0" t="0" r="r" b="b"/>
              <a:pathLst>
                <a:path w="11" h="14">
                  <a:moveTo>
                    <a:pt x="11" y="10"/>
                  </a:moveTo>
                  <a:cubicBezTo>
                    <a:pt x="11" y="11"/>
                    <a:pt x="11" y="13"/>
                    <a:pt x="11" y="14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8" y="12"/>
                    <a:pt x="7" y="14"/>
                    <a:pt x="5" y="14"/>
                  </a:cubicBezTo>
                  <a:cubicBezTo>
                    <a:pt x="1" y="14"/>
                    <a:pt x="0" y="12"/>
                    <a:pt x="0" y="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11"/>
                    <a:pt x="3" y="13"/>
                    <a:pt x="5" y="13"/>
                  </a:cubicBezTo>
                  <a:cubicBezTo>
                    <a:pt x="8" y="13"/>
                    <a:pt x="9" y="10"/>
                    <a:pt x="9" y="8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11" y="0"/>
                    <a:pt x="11" y="0"/>
                    <a:pt x="11" y="0"/>
                  </a:cubicBezTo>
                  <a:lnTo>
                    <a:pt x="11" y="1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53" name="Freeform 1475"/>
            <p:cNvSpPr>
              <a:spLocks noEditPoints="1"/>
            </p:cNvSpPr>
            <p:nvPr userDrawn="1"/>
          </p:nvSpPr>
          <p:spPr bwMode="auto">
            <a:xfrm>
              <a:off x="1372" y="435"/>
              <a:ext cx="24" cy="3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0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6" y="0"/>
                </a:cxn>
                <a:cxn ang="0">
                  <a:pos x="12" y="7"/>
                </a:cxn>
                <a:cxn ang="0">
                  <a:pos x="6" y="14"/>
                </a:cxn>
                <a:cxn ang="0">
                  <a:pos x="2" y="11"/>
                </a:cxn>
                <a:cxn ang="0">
                  <a:pos x="2" y="11"/>
                </a:cxn>
                <a:cxn ang="0">
                  <a:pos x="2" y="19"/>
                </a:cxn>
                <a:cxn ang="0">
                  <a:pos x="0" y="19"/>
                </a:cxn>
                <a:cxn ang="0">
                  <a:pos x="0" y="0"/>
                </a:cxn>
                <a:cxn ang="0">
                  <a:pos x="6" y="1"/>
                </a:cxn>
                <a:cxn ang="0">
                  <a:pos x="2" y="7"/>
                </a:cxn>
                <a:cxn ang="0">
                  <a:pos x="6" y="13"/>
                </a:cxn>
                <a:cxn ang="0">
                  <a:pos x="10" y="7"/>
                </a:cxn>
                <a:cxn ang="0">
                  <a:pos x="6" y="1"/>
                </a:cxn>
              </a:cxnLst>
              <a:rect l="0" t="0" r="r" b="b"/>
              <a:pathLst>
                <a:path w="12" h="19">
                  <a:moveTo>
                    <a:pt x="0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3" y="0"/>
                    <a:pt x="6" y="0"/>
                  </a:cubicBezTo>
                  <a:cubicBezTo>
                    <a:pt x="10" y="0"/>
                    <a:pt x="12" y="3"/>
                    <a:pt x="12" y="7"/>
                  </a:cubicBezTo>
                  <a:cubicBezTo>
                    <a:pt x="12" y="11"/>
                    <a:pt x="10" y="14"/>
                    <a:pt x="6" y="14"/>
                  </a:cubicBezTo>
                  <a:cubicBezTo>
                    <a:pt x="4" y="14"/>
                    <a:pt x="3" y="13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9"/>
                    <a:pt x="2" y="19"/>
                    <a:pt x="2" y="19"/>
                  </a:cubicBezTo>
                  <a:cubicBezTo>
                    <a:pt x="0" y="19"/>
                    <a:pt x="0" y="19"/>
                    <a:pt x="0" y="19"/>
                  </a:cubicBezTo>
                  <a:lnTo>
                    <a:pt x="0" y="0"/>
                  </a:lnTo>
                  <a:close/>
                  <a:moveTo>
                    <a:pt x="6" y="1"/>
                  </a:moveTo>
                  <a:cubicBezTo>
                    <a:pt x="3" y="1"/>
                    <a:pt x="2" y="5"/>
                    <a:pt x="2" y="7"/>
                  </a:cubicBezTo>
                  <a:cubicBezTo>
                    <a:pt x="2" y="9"/>
                    <a:pt x="3" y="13"/>
                    <a:pt x="6" y="13"/>
                  </a:cubicBezTo>
                  <a:cubicBezTo>
                    <a:pt x="9" y="13"/>
                    <a:pt x="10" y="10"/>
                    <a:pt x="10" y="7"/>
                  </a:cubicBezTo>
                  <a:cubicBezTo>
                    <a:pt x="10" y="4"/>
                    <a:pt x="9" y="1"/>
                    <a:pt x="6" y="1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54" name="Freeform 1476"/>
            <p:cNvSpPr>
              <a:spLocks noEditPoints="1"/>
            </p:cNvSpPr>
            <p:nvPr userDrawn="1"/>
          </p:nvSpPr>
          <p:spPr bwMode="auto">
            <a:xfrm>
              <a:off x="257" y="248"/>
              <a:ext cx="212" cy="211"/>
            </a:xfrm>
            <a:custGeom>
              <a:avLst/>
              <a:gdLst/>
              <a:ahLst/>
              <a:cxnLst>
                <a:cxn ang="0">
                  <a:pos x="106" y="30"/>
                </a:cxn>
                <a:cxn ang="0">
                  <a:pos x="106" y="0"/>
                </a:cxn>
                <a:cxn ang="0">
                  <a:pos x="106" y="0"/>
                </a:cxn>
                <a:cxn ang="0">
                  <a:pos x="76" y="0"/>
                </a:cxn>
                <a:cxn ang="0">
                  <a:pos x="106" y="30"/>
                </a:cxn>
                <a:cxn ang="0">
                  <a:pos x="29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30"/>
                </a:cxn>
                <a:cxn ang="0">
                  <a:pos x="29" y="0"/>
                </a:cxn>
                <a:cxn ang="0">
                  <a:pos x="76" y="106"/>
                </a:cxn>
                <a:cxn ang="0">
                  <a:pos x="106" y="106"/>
                </a:cxn>
                <a:cxn ang="0">
                  <a:pos x="106" y="106"/>
                </a:cxn>
                <a:cxn ang="0">
                  <a:pos x="106" y="77"/>
                </a:cxn>
                <a:cxn ang="0">
                  <a:pos x="76" y="106"/>
                </a:cxn>
                <a:cxn ang="0">
                  <a:pos x="0" y="77"/>
                </a:cxn>
                <a:cxn ang="0">
                  <a:pos x="0" y="106"/>
                </a:cxn>
                <a:cxn ang="0">
                  <a:pos x="0" y="106"/>
                </a:cxn>
                <a:cxn ang="0">
                  <a:pos x="29" y="106"/>
                </a:cxn>
                <a:cxn ang="0">
                  <a:pos x="0" y="77"/>
                </a:cxn>
              </a:cxnLst>
              <a:rect l="0" t="0" r="r" b="b"/>
              <a:pathLst>
                <a:path w="106" h="106">
                  <a:moveTo>
                    <a:pt x="106" y="30"/>
                  </a:moveTo>
                  <a:cubicBezTo>
                    <a:pt x="106" y="0"/>
                    <a:pt x="106" y="0"/>
                    <a:pt x="106" y="0"/>
                  </a:cubicBezTo>
                  <a:cubicBezTo>
                    <a:pt x="106" y="0"/>
                    <a:pt x="106" y="0"/>
                    <a:pt x="106" y="0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90" y="6"/>
                    <a:pt x="100" y="16"/>
                    <a:pt x="106" y="30"/>
                  </a:cubicBezTo>
                  <a:close/>
                  <a:moveTo>
                    <a:pt x="29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6" y="16"/>
                    <a:pt x="16" y="6"/>
                    <a:pt x="29" y="0"/>
                  </a:cubicBezTo>
                  <a:close/>
                  <a:moveTo>
                    <a:pt x="76" y="106"/>
                  </a:moveTo>
                  <a:cubicBezTo>
                    <a:pt x="106" y="106"/>
                    <a:pt x="106" y="106"/>
                    <a:pt x="106" y="106"/>
                  </a:cubicBezTo>
                  <a:cubicBezTo>
                    <a:pt x="106" y="106"/>
                    <a:pt x="106" y="106"/>
                    <a:pt x="106" y="106"/>
                  </a:cubicBezTo>
                  <a:cubicBezTo>
                    <a:pt x="106" y="77"/>
                    <a:pt x="106" y="77"/>
                    <a:pt x="106" y="77"/>
                  </a:cubicBezTo>
                  <a:cubicBezTo>
                    <a:pt x="100" y="90"/>
                    <a:pt x="90" y="101"/>
                    <a:pt x="76" y="106"/>
                  </a:cubicBezTo>
                  <a:close/>
                  <a:moveTo>
                    <a:pt x="0" y="77"/>
                  </a:moveTo>
                  <a:cubicBezTo>
                    <a:pt x="0" y="106"/>
                    <a:pt x="0" y="106"/>
                    <a:pt x="0" y="106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29" y="106"/>
                    <a:pt x="29" y="106"/>
                    <a:pt x="29" y="106"/>
                  </a:cubicBezTo>
                  <a:cubicBezTo>
                    <a:pt x="16" y="101"/>
                    <a:pt x="6" y="90"/>
                    <a:pt x="0" y="7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55" name="Freeform 1477"/>
            <p:cNvSpPr>
              <a:spLocks/>
            </p:cNvSpPr>
            <p:nvPr userDrawn="1"/>
          </p:nvSpPr>
          <p:spPr bwMode="auto">
            <a:xfrm>
              <a:off x="295" y="395"/>
              <a:ext cx="56" cy="58"/>
            </a:xfrm>
            <a:custGeom>
              <a:avLst/>
              <a:gdLst/>
              <a:ahLst/>
              <a:cxnLst>
                <a:cxn ang="0">
                  <a:pos x="2" y="3"/>
                </a:cxn>
                <a:cxn ang="0">
                  <a:pos x="1" y="6"/>
                </a:cxn>
                <a:cxn ang="0">
                  <a:pos x="2" y="7"/>
                </a:cxn>
                <a:cxn ang="0">
                  <a:pos x="2" y="7"/>
                </a:cxn>
                <a:cxn ang="0">
                  <a:pos x="11" y="15"/>
                </a:cxn>
                <a:cxn ang="0">
                  <a:pos x="14" y="21"/>
                </a:cxn>
                <a:cxn ang="0">
                  <a:pos x="15" y="24"/>
                </a:cxn>
                <a:cxn ang="0">
                  <a:pos x="17" y="26"/>
                </a:cxn>
                <a:cxn ang="0">
                  <a:pos x="16" y="25"/>
                </a:cxn>
                <a:cxn ang="0">
                  <a:pos x="16" y="26"/>
                </a:cxn>
                <a:cxn ang="0">
                  <a:pos x="18" y="27"/>
                </a:cxn>
                <a:cxn ang="0">
                  <a:pos x="17" y="26"/>
                </a:cxn>
                <a:cxn ang="0">
                  <a:pos x="18" y="28"/>
                </a:cxn>
                <a:cxn ang="0">
                  <a:pos x="18" y="27"/>
                </a:cxn>
                <a:cxn ang="0">
                  <a:pos x="19" y="28"/>
                </a:cxn>
                <a:cxn ang="0">
                  <a:pos x="19" y="28"/>
                </a:cxn>
                <a:cxn ang="0">
                  <a:pos x="19" y="28"/>
                </a:cxn>
                <a:cxn ang="0">
                  <a:pos x="19" y="28"/>
                </a:cxn>
                <a:cxn ang="0">
                  <a:pos x="19" y="28"/>
                </a:cxn>
                <a:cxn ang="0">
                  <a:pos x="21" y="29"/>
                </a:cxn>
                <a:cxn ang="0">
                  <a:pos x="21" y="29"/>
                </a:cxn>
                <a:cxn ang="0">
                  <a:pos x="21" y="29"/>
                </a:cxn>
                <a:cxn ang="0">
                  <a:pos x="21" y="29"/>
                </a:cxn>
                <a:cxn ang="0">
                  <a:pos x="22" y="29"/>
                </a:cxn>
                <a:cxn ang="0">
                  <a:pos x="21" y="27"/>
                </a:cxn>
                <a:cxn ang="0">
                  <a:pos x="20" y="26"/>
                </a:cxn>
                <a:cxn ang="0">
                  <a:pos x="20" y="25"/>
                </a:cxn>
                <a:cxn ang="0">
                  <a:pos x="20" y="25"/>
                </a:cxn>
                <a:cxn ang="0">
                  <a:pos x="20" y="25"/>
                </a:cxn>
                <a:cxn ang="0">
                  <a:pos x="19" y="24"/>
                </a:cxn>
                <a:cxn ang="0">
                  <a:pos x="20" y="24"/>
                </a:cxn>
                <a:cxn ang="0">
                  <a:pos x="20" y="23"/>
                </a:cxn>
                <a:cxn ang="0">
                  <a:pos x="20" y="21"/>
                </a:cxn>
                <a:cxn ang="0">
                  <a:pos x="23" y="21"/>
                </a:cxn>
                <a:cxn ang="0">
                  <a:pos x="24" y="19"/>
                </a:cxn>
                <a:cxn ang="0">
                  <a:pos x="23" y="17"/>
                </a:cxn>
                <a:cxn ang="0">
                  <a:pos x="26" y="16"/>
                </a:cxn>
                <a:cxn ang="0">
                  <a:pos x="26" y="13"/>
                </a:cxn>
                <a:cxn ang="0">
                  <a:pos x="26" y="11"/>
                </a:cxn>
                <a:cxn ang="0">
                  <a:pos x="27" y="8"/>
                </a:cxn>
                <a:cxn ang="0">
                  <a:pos x="21" y="7"/>
                </a:cxn>
                <a:cxn ang="0">
                  <a:pos x="18" y="6"/>
                </a:cxn>
                <a:cxn ang="0">
                  <a:pos x="17" y="7"/>
                </a:cxn>
                <a:cxn ang="0">
                  <a:pos x="17" y="6"/>
                </a:cxn>
                <a:cxn ang="0">
                  <a:pos x="15" y="3"/>
                </a:cxn>
                <a:cxn ang="0">
                  <a:pos x="12" y="3"/>
                </a:cxn>
                <a:cxn ang="0">
                  <a:pos x="10" y="2"/>
                </a:cxn>
                <a:cxn ang="0">
                  <a:pos x="8" y="1"/>
                </a:cxn>
                <a:cxn ang="0">
                  <a:pos x="9" y="1"/>
                </a:cxn>
                <a:cxn ang="0">
                  <a:pos x="5" y="0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4" y="0"/>
                </a:cxn>
                <a:cxn ang="0">
                  <a:pos x="2" y="3"/>
                </a:cxn>
              </a:cxnLst>
              <a:rect l="0" t="0" r="r" b="b"/>
              <a:pathLst>
                <a:path w="28" h="29">
                  <a:moveTo>
                    <a:pt x="2" y="3"/>
                  </a:moveTo>
                  <a:cubicBezTo>
                    <a:pt x="2" y="5"/>
                    <a:pt x="2" y="5"/>
                    <a:pt x="1" y="6"/>
                  </a:cubicBezTo>
                  <a:cubicBezTo>
                    <a:pt x="1" y="6"/>
                    <a:pt x="1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0" y="9"/>
                    <a:pt x="9" y="13"/>
                    <a:pt x="11" y="15"/>
                  </a:cubicBezTo>
                  <a:cubicBezTo>
                    <a:pt x="12" y="16"/>
                    <a:pt x="13" y="19"/>
                    <a:pt x="14" y="21"/>
                  </a:cubicBezTo>
                  <a:cubicBezTo>
                    <a:pt x="14" y="22"/>
                    <a:pt x="14" y="23"/>
                    <a:pt x="15" y="24"/>
                  </a:cubicBezTo>
                  <a:cubicBezTo>
                    <a:pt x="16" y="24"/>
                    <a:pt x="16" y="24"/>
                    <a:pt x="17" y="26"/>
                  </a:cubicBezTo>
                  <a:cubicBezTo>
                    <a:pt x="16" y="25"/>
                    <a:pt x="16" y="25"/>
                    <a:pt x="16" y="25"/>
                  </a:cubicBezTo>
                  <a:cubicBezTo>
                    <a:pt x="16" y="25"/>
                    <a:pt x="16" y="26"/>
                    <a:pt x="16" y="26"/>
                  </a:cubicBezTo>
                  <a:cubicBezTo>
                    <a:pt x="17" y="26"/>
                    <a:pt x="17" y="26"/>
                    <a:pt x="18" y="27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7" y="27"/>
                    <a:pt x="18" y="27"/>
                    <a:pt x="18" y="28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9" y="28"/>
                    <a:pt x="19" y="28"/>
                    <a:pt x="19" y="28"/>
                  </a:cubicBezTo>
                  <a:cubicBezTo>
                    <a:pt x="18" y="27"/>
                    <a:pt x="19" y="28"/>
                    <a:pt x="19" y="28"/>
                  </a:cubicBezTo>
                  <a:cubicBezTo>
                    <a:pt x="19" y="28"/>
                    <a:pt x="19" y="28"/>
                    <a:pt x="19" y="28"/>
                  </a:cubicBezTo>
                  <a:cubicBezTo>
                    <a:pt x="19" y="28"/>
                    <a:pt x="19" y="28"/>
                    <a:pt x="19" y="28"/>
                  </a:cubicBezTo>
                  <a:cubicBezTo>
                    <a:pt x="19" y="28"/>
                    <a:pt x="19" y="28"/>
                    <a:pt x="19" y="28"/>
                  </a:cubicBezTo>
                  <a:cubicBezTo>
                    <a:pt x="20" y="28"/>
                    <a:pt x="20" y="29"/>
                    <a:pt x="21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2" y="29"/>
                    <a:pt x="22" y="29"/>
                    <a:pt x="22" y="29"/>
                  </a:cubicBezTo>
                  <a:cubicBezTo>
                    <a:pt x="20" y="28"/>
                    <a:pt x="22" y="28"/>
                    <a:pt x="21" y="27"/>
                  </a:cubicBezTo>
                  <a:cubicBezTo>
                    <a:pt x="21" y="26"/>
                    <a:pt x="19" y="26"/>
                    <a:pt x="20" y="26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4"/>
                    <a:pt x="19" y="24"/>
                  </a:cubicBezTo>
                  <a:cubicBezTo>
                    <a:pt x="19" y="24"/>
                    <a:pt x="20" y="24"/>
                    <a:pt x="20" y="24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23" y="24"/>
                    <a:pt x="22" y="22"/>
                    <a:pt x="20" y="21"/>
                  </a:cubicBezTo>
                  <a:cubicBezTo>
                    <a:pt x="22" y="22"/>
                    <a:pt x="22" y="21"/>
                    <a:pt x="23" y="21"/>
                  </a:cubicBezTo>
                  <a:cubicBezTo>
                    <a:pt x="23" y="20"/>
                    <a:pt x="23" y="20"/>
                    <a:pt x="24" y="19"/>
                  </a:cubicBezTo>
                  <a:cubicBezTo>
                    <a:pt x="24" y="18"/>
                    <a:pt x="23" y="18"/>
                    <a:pt x="23" y="17"/>
                  </a:cubicBezTo>
                  <a:cubicBezTo>
                    <a:pt x="24" y="16"/>
                    <a:pt x="25" y="17"/>
                    <a:pt x="26" y="16"/>
                  </a:cubicBezTo>
                  <a:cubicBezTo>
                    <a:pt x="26" y="15"/>
                    <a:pt x="27" y="15"/>
                    <a:pt x="26" y="13"/>
                  </a:cubicBezTo>
                  <a:cubicBezTo>
                    <a:pt x="26" y="12"/>
                    <a:pt x="26" y="12"/>
                    <a:pt x="26" y="11"/>
                  </a:cubicBezTo>
                  <a:cubicBezTo>
                    <a:pt x="27" y="10"/>
                    <a:pt x="28" y="9"/>
                    <a:pt x="27" y="8"/>
                  </a:cubicBezTo>
                  <a:cubicBezTo>
                    <a:pt x="26" y="7"/>
                    <a:pt x="22" y="6"/>
                    <a:pt x="21" y="7"/>
                  </a:cubicBezTo>
                  <a:cubicBezTo>
                    <a:pt x="20" y="6"/>
                    <a:pt x="19" y="6"/>
                    <a:pt x="18" y="6"/>
                  </a:cubicBezTo>
                  <a:cubicBezTo>
                    <a:pt x="18" y="6"/>
                    <a:pt x="17" y="6"/>
                    <a:pt x="17" y="7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7" y="5"/>
                    <a:pt x="16" y="4"/>
                    <a:pt x="15" y="3"/>
                  </a:cubicBezTo>
                  <a:cubicBezTo>
                    <a:pt x="14" y="3"/>
                    <a:pt x="13" y="3"/>
                    <a:pt x="12" y="3"/>
                  </a:cubicBezTo>
                  <a:cubicBezTo>
                    <a:pt x="11" y="3"/>
                    <a:pt x="11" y="2"/>
                    <a:pt x="10" y="2"/>
                  </a:cubicBezTo>
                  <a:cubicBezTo>
                    <a:pt x="9" y="2"/>
                    <a:pt x="9" y="1"/>
                    <a:pt x="8" y="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7" y="1"/>
                    <a:pt x="6" y="1"/>
                    <a:pt x="5" y="0"/>
                  </a:cubicBezTo>
                  <a:cubicBezTo>
                    <a:pt x="4" y="1"/>
                    <a:pt x="4" y="1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4" y="1"/>
                    <a:pt x="4" y="0"/>
                  </a:cubicBezTo>
                  <a:cubicBezTo>
                    <a:pt x="2" y="1"/>
                    <a:pt x="2" y="1"/>
                    <a:pt x="2" y="3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56" name="Freeform 1478"/>
            <p:cNvSpPr>
              <a:spLocks/>
            </p:cNvSpPr>
            <p:nvPr userDrawn="1"/>
          </p:nvSpPr>
          <p:spPr bwMode="auto">
            <a:xfrm>
              <a:off x="295" y="389"/>
              <a:ext cx="2" cy="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0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57" name="Freeform 1479"/>
            <p:cNvSpPr>
              <a:spLocks/>
            </p:cNvSpPr>
            <p:nvPr userDrawn="1"/>
          </p:nvSpPr>
          <p:spPr bwMode="auto">
            <a:xfrm>
              <a:off x="295" y="389"/>
              <a:ext cx="4" cy="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" h="1">
                  <a:moveTo>
                    <a:pt x="0" y="0"/>
                  </a:moveTo>
                  <a:cubicBezTo>
                    <a:pt x="1" y="0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58" name="Freeform 1480"/>
            <p:cNvSpPr>
              <a:spLocks/>
            </p:cNvSpPr>
            <p:nvPr userDrawn="1"/>
          </p:nvSpPr>
          <p:spPr bwMode="auto">
            <a:xfrm>
              <a:off x="289" y="383"/>
              <a:ext cx="10" cy="4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1" y="1"/>
                </a:cxn>
                <a:cxn ang="0">
                  <a:pos x="3" y="2"/>
                </a:cxn>
                <a:cxn ang="0">
                  <a:pos x="5" y="2"/>
                </a:cxn>
                <a:cxn ang="0">
                  <a:pos x="0" y="1"/>
                </a:cxn>
              </a:cxnLst>
              <a:rect l="0" t="0" r="r" b="b"/>
              <a:pathLst>
                <a:path w="5" h="2">
                  <a:moveTo>
                    <a:pt x="0" y="1"/>
                  </a:moveTo>
                  <a:cubicBezTo>
                    <a:pt x="0" y="1"/>
                    <a:pt x="1" y="1"/>
                    <a:pt x="1" y="1"/>
                  </a:cubicBezTo>
                  <a:cubicBezTo>
                    <a:pt x="1" y="1"/>
                    <a:pt x="4" y="1"/>
                    <a:pt x="3" y="2"/>
                  </a:cubicBezTo>
                  <a:cubicBezTo>
                    <a:pt x="4" y="2"/>
                    <a:pt x="5" y="2"/>
                    <a:pt x="5" y="2"/>
                  </a:cubicBezTo>
                  <a:cubicBezTo>
                    <a:pt x="4" y="2"/>
                    <a:pt x="1" y="0"/>
                    <a:pt x="0" y="1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59" name="Freeform 1481"/>
            <p:cNvSpPr>
              <a:spLocks/>
            </p:cNvSpPr>
            <p:nvPr userDrawn="1"/>
          </p:nvSpPr>
          <p:spPr bwMode="auto">
            <a:xfrm>
              <a:off x="289" y="383"/>
              <a:ext cx="10" cy="4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2" y="1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3" y="3"/>
                </a:cxn>
                <a:cxn ang="0">
                  <a:pos x="4" y="3"/>
                </a:cxn>
                <a:cxn ang="0">
                  <a:pos x="5" y="2"/>
                </a:cxn>
                <a:cxn ang="0">
                  <a:pos x="5" y="2"/>
                </a:cxn>
                <a:cxn ang="0">
                  <a:pos x="5" y="2"/>
                </a:cxn>
                <a:cxn ang="0">
                  <a:pos x="1" y="0"/>
                </a:cxn>
                <a:cxn ang="0">
                  <a:pos x="0" y="1"/>
                </a:cxn>
                <a:cxn ang="0">
                  <a:pos x="0" y="2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5" y="2"/>
                </a:cxn>
                <a:cxn ang="0">
                  <a:pos x="5" y="2"/>
                </a:cxn>
                <a:cxn ang="0">
                  <a:pos x="5" y="2"/>
                </a:cxn>
                <a:cxn ang="0">
                  <a:pos x="4" y="2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3" y="2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2"/>
                </a:cxn>
              </a:cxnLst>
              <a:rect l="0" t="0" r="r" b="b"/>
              <a:pathLst>
                <a:path w="5" h="3">
                  <a:moveTo>
                    <a:pt x="0" y="2"/>
                  </a:moveTo>
                  <a:cubicBezTo>
                    <a:pt x="0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5" y="3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3" y="0"/>
                    <a:pt x="1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1"/>
                    <a:pt x="1" y="1"/>
                  </a:cubicBezTo>
                  <a:cubicBezTo>
                    <a:pt x="2" y="1"/>
                    <a:pt x="4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4" y="2"/>
                    <a:pt x="4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1"/>
                    <a:pt x="3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60" name="Freeform 1482"/>
            <p:cNvSpPr>
              <a:spLocks/>
            </p:cNvSpPr>
            <p:nvPr userDrawn="1"/>
          </p:nvSpPr>
          <p:spPr bwMode="auto">
            <a:xfrm>
              <a:off x="299" y="387"/>
              <a:ext cx="6" cy="2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2" y="1"/>
                </a:cxn>
                <a:cxn ang="0">
                  <a:pos x="3" y="1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0" y="1"/>
                </a:cxn>
              </a:cxnLst>
              <a:rect l="0" t="0" r="r" b="b"/>
              <a:pathLst>
                <a:path w="3" h="1">
                  <a:moveTo>
                    <a:pt x="0" y="1"/>
                  </a:moveTo>
                  <a:cubicBezTo>
                    <a:pt x="1" y="1"/>
                    <a:pt x="1" y="1"/>
                    <a:pt x="2" y="1"/>
                  </a:cubicBezTo>
                  <a:cubicBezTo>
                    <a:pt x="2" y="1"/>
                    <a:pt x="2" y="1"/>
                    <a:pt x="3" y="1"/>
                  </a:cubicBezTo>
                  <a:cubicBezTo>
                    <a:pt x="3" y="0"/>
                    <a:pt x="2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61" name="Freeform 1483"/>
            <p:cNvSpPr>
              <a:spLocks/>
            </p:cNvSpPr>
            <p:nvPr userDrawn="1"/>
          </p:nvSpPr>
          <p:spPr bwMode="auto">
            <a:xfrm>
              <a:off x="299" y="387"/>
              <a:ext cx="6" cy="4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3" y="1"/>
                </a:cxn>
                <a:cxn ang="0">
                  <a:pos x="3" y="1"/>
                </a:cxn>
                <a:cxn ang="0">
                  <a:pos x="3" y="1"/>
                </a:cxn>
                <a:cxn ang="0">
                  <a:pos x="3" y="1"/>
                </a:cxn>
                <a:cxn ang="0">
                  <a:pos x="2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2" y="1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2" y="1"/>
                </a:cxn>
                <a:cxn ang="0">
                  <a:pos x="3" y="1"/>
                </a:cxn>
                <a:cxn ang="0">
                  <a:pos x="3" y="1"/>
                </a:cxn>
                <a:cxn ang="0">
                  <a:pos x="3" y="1"/>
                </a:cxn>
                <a:cxn ang="0">
                  <a:pos x="3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</a:cxnLst>
              <a:rect l="0" t="0" r="r" b="b"/>
              <a:pathLst>
                <a:path w="3" h="2">
                  <a:moveTo>
                    <a:pt x="0" y="1"/>
                  </a:moveTo>
                  <a:cubicBezTo>
                    <a:pt x="1" y="1"/>
                    <a:pt x="1" y="1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0"/>
                    <a:pt x="2" y="0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1"/>
                    <a:pt x="1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62" name="Freeform 1484"/>
            <p:cNvSpPr>
              <a:spLocks/>
            </p:cNvSpPr>
            <p:nvPr userDrawn="1"/>
          </p:nvSpPr>
          <p:spPr bwMode="auto">
            <a:xfrm>
              <a:off x="307" y="389"/>
              <a:ext cx="2" cy="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0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63" name="Freeform 1485"/>
            <p:cNvSpPr>
              <a:spLocks/>
            </p:cNvSpPr>
            <p:nvPr userDrawn="1"/>
          </p:nvSpPr>
          <p:spPr bwMode="auto">
            <a:xfrm>
              <a:off x="307" y="389"/>
              <a:ext cx="2" cy="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64" name="Freeform 1486"/>
            <p:cNvSpPr>
              <a:spLocks/>
            </p:cNvSpPr>
            <p:nvPr userDrawn="1"/>
          </p:nvSpPr>
          <p:spPr bwMode="auto">
            <a:xfrm>
              <a:off x="299" y="314"/>
              <a:ext cx="2" cy="6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1" h="3">
                  <a:moveTo>
                    <a:pt x="0" y="2"/>
                  </a:moveTo>
                  <a:cubicBezTo>
                    <a:pt x="0" y="3"/>
                    <a:pt x="1" y="0"/>
                    <a:pt x="0" y="2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65" name="Freeform 1487"/>
            <p:cNvSpPr>
              <a:spLocks/>
            </p:cNvSpPr>
            <p:nvPr userDrawn="1"/>
          </p:nvSpPr>
          <p:spPr bwMode="auto">
            <a:xfrm>
              <a:off x="299" y="316"/>
              <a:ext cx="2" cy="4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0" y="1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1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66" name="Freeform 1488"/>
            <p:cNvSpPr>
              <a:spLocks/>
            </p:cNvSpPr>
            <p:nvPr userDrawn="1"/>
          </p:nvSpPr>
          <p:spPr bwMode="auto">
            <a:xfrm>
              <a:off x="297" y="302"/>
              <a:ext cx="8" cy="8"/>
            </a:xfrm>
            <a:custGeom>
              <a:avLst/>
              <a:gdLst/>
              <a:ahLst/>
              <a:cxnLst>
                <a:cxn ang="0">
                  <a:pos x="2" y="1"/>
                </a:cxn>
                <a:cxn ang="0">
                  <a:pos x="2" y="1"/>
                </a:cxn>
              </a:cxnLst>
              <a:rect l="0" t="0" r="r" b="b"/>
              <a:pathLst>
                <a:path w="4" h="4">
                  <a:moveTo>
                    <a:pt x="2" y="1"/>
                  </a:moveTo>
                  <a:cubicBezTo>
                    <a:pt x="0" y="4"/>
                    <a:pt x="4" y="0"/>
                    <a:pt x="2" y="1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67" name="Freeform 1489"/>
            <p:cNvSpPr>
              <a:spLocks/>
            </p:cNvSpPr>
            <p:nvPr userDrawn="1"/>
          </p:nvSpPr>
          <p:spPr bwMode="auto">
            <a:xfrm>
              <a:off x="299" y="304"/>
              <a:ext cx="4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0" y="0"/>
                </a:cxn>
              </a:cxnLst>
              <a:rect l="0" t="0" r="r" b="b"/>
              <a:pathLst>
                <a:path w="2" h="1">
                  <a:moveTo>
                    <a:pt x="0" y="0"/>
                  </a:moveTo>
                  <a:cubicBezTo>
                    <a:pt x="0" y="0"/>
                    <a:pt x="0" y="0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68" name="Freeform 1490"/>
            <p:cNvSpPr>
              <a:spLocks/>
            </p:cNvSpPr>
            <p:nvPr userDrawn="1"/>
          </p:nvSpPr>
          <p:spPr bwMode="auto">
            <a:xfrm>
              <a:off x="293" y="300"/>
              <a:ext cx="4" cy="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0" y="0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69" name="Freeform 1491"/>
            <p:cNvSpPr>
              <a:spLocks/>
            </p:cNvSpPr>
            <p:nvPr userDrawn="1"/>
          </p:nvSpPr>
          <p:spPr bwMode="auto">
            <a:xfrm>
              <a:off x="293" y="298"/>
              <a:ext cx="4" cy="4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2"/>
                </a:cxn>
              </a:cxnLst>
              <a:rect l="0" t="0" r="r" b="b"/>
              <a:pathLst>
                <a:path w="1" h="2"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0" y="1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70" name="Freeform 1492"/>
            <p:cNvSpPr>
              <a:spLocks/>
            </p:cNvSpPr>
            <p:nvPr userDrawn="1"/>
          </p:nvSpPr>
          <p:spPr bwMode="auto">
            <a:xfrm>
              <a:off x="297" y="284"/>
              <a:ext cx="6" cy="12"/>
            </a:xfrm>
            <a:custGeom>
              <a:avLst/>
              <a:gdLst/>
              <a:ahLst/>
              <a:cxnLst>
                <a:cxn ang="0">
                  <a:pos x="1" y="2"/>
                </a:cxn>
                <a:cxn ang="0">
                  <a:pos x="2" y="3"/>
                </a:cxn>
                <a:cxn ang="0">
                  <a:pos x="3" y="0"/>
                </a:cxn>
                <a:cxn ang="0">
                  <a:pos x="1" y="2"/>
                </a:cxn>
              </a:cxnLst>
              <a:rect l="0" t="0" r="r" b="b"/>
              <a:pathLst>
                <a:path w="3" h="6">
                  <a:moveTo>
                    <a:pt x="1" y="2"/>
                  </a:moveTo>
                  <a:cubicBezTo>
                    <a:pt x="1" y="3"/>
                    <a:pt x="0" y="6"/>
                    <a:pt x="2" y="3"/>
                  </a:cubicBezTo>
                  <a:cubicBezTo>
                    <a:pt x="3" y="2"/>
                    <a:pt x="2" y="1"/>
                    <a:pt x="3" y="0"/>
                  </a:cubicBezTo>
                  <a:cubicBezTo>
                    <a:pt x="2" y="0"/>
                    <a:pt x="2" y="1"/>
                    <a:pt x="1" y="2"/>
                  </a:cubicBezTo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71" name="Freeform 1493"/>
            <p:cNvSpPr>
              <a:spLocks/>
            </p:cNvSpPr>
            <p:nvPr userDrawn="1"/>
          </p:nvSpPr>
          <p:spPr bwMode="auto">
            <a:xfrm>
              <a:off x="299" y="282"/>
              <a:ext cx="4" cy="10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1" y="5"/>
                </a:cxn>
                <a:cxn ang="0">
                  <a:pos x="1" y="4"/>
                </a:cxn>
                <a:cxn ang="0">
                  <a:pos x="2" y="3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1" y="3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2" y="3"/>
                </a:cxn>
                <a:cxn ang="0">
                  <a:pos x="1" y="4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1" y="3"/>
                </a:cxn>
                <a:cxn ang="0">
                  <a:pos x="0" y="2"/>
                </a:cxn>
                <a:cxn ang="0">
                  <a:pos x="0" y="3"/>
                </a:cxn>
              </a:cxnLst>
              <a:rect l="0" t="0" r="r" b="b"/>
              <a:pathLst>
                <a:path w="2" h="5">
                  <a:moveTo>
                    <a:pt x="0" y="3"/>
                  </a:moveTo>
                  <a:cubicBezTo>
                    <a:pt x="0" y="3"/>
                    <a:pt x="0" y="4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4"/>
                  </a:cubicBezTo>
                  <a:cubicBezTo>
                    <a:pt x="2" y="4"/>
                    <a:pt x="2" y="3"/>
                    <a:pt x="2" y="3"/>
                  </a:cubicBezTo>
                  <a:cubicBezTo>
                    <a:pt x="2" y="2"/>
                    <a:pt x="2" y="2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1"/>
                    <a:pt x="1" y="2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1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2" y="2"/>
                    <a:pt x="2" y="3"/>
                  </a:cubicBezTo>
                  <a:cubicBezTo>
                    <a:pt x="2" y="3"/>
                    <a:pt x="1" y="3"/>
                    <a:pt x="1" y="4"/>
                  </a:cubicBezTo>
                  <a:cubicBezTo>
                    <a:pt x="1" y="4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4"/>
                    <a:pt x="1" y="3"/>
                    <a:pt x="1" y="3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72" name="Freeform 1494"/>
            <p:cNvSpPr>
              <a:spLocks/>
            </p:cNvSpPr>
            <p:nvPr userDrawn="1"/>
          </p:nvSpPr>
          <p:spPr bwMode="auto">
            <a:xfrm>
              <a:off x="293" y="288"/>
              <a:ext cx="4" cy="6"/>
            </a:xfrm>
            <a:custGeom>
              <a:avLst/>
              <a:gdLst/>
              <a:ahLst/>
              <a:cxnLst>
                <a:cxn ang="0">
                  <a:pos x="1" y="1"/>
                </a:cxn>
                <a:cxn ang="0">
                  <a:pos x="1" y="3"/>
                </a:cxn>
                <a:cxn ang="0">
                  <a:pos x="2" y="1"/>
                </a:cxn>
                <a:cxn ang="0">
                  <a:pos x="1" y="2"/>
                </a:cxn>
                <a:cxn ang="0">
                  <a:pos x="1" y="1"/>
                </a:cxn>
              </a:cxnLst>
              <a:rect l="0" t="0" r="r" b="b"/>
              <a:pathLst>
                <a:path w="2" h="3">
                  <a:moveTo>
                    <a:pt x="1" y="1"/>
                  </a:moveTo>
                  <a:cubicBezTo>
                    <a:pt x="0" y="1"/>
                    <a:pt x="1" y="2"/>
                    <a:pt x="1" y="3"/>
                  </a:cubicBezTo>
                  <a:cubicBezTo>
                    <a:pt x="2" y="3"/>
                    <a:pt x="2" y="2"/>
                    <a:pt x="2" y="1"/>
                  </a:cubicBezTo>
                  <a:cubicBezTo>
                    <a:pt x="2" y="2"/>
                    <a:pt x="2" y="2"/>
                    <a:pt x="1" y="2"/>
                  </a:cubicBezTo>
                  <a:cubicBezTo>
                    <a:pt x="2" y="2"/>
                    <a:pt x="2" y="0"/>
                    <a:pt x="1" y="1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73" name="Freeform 1495"/>
            <p:cNvSpPr>
              <a:spLocks/>
            </p:cNvSpPr>
            <p:nvPr userDrawn="1"/>
          </p:nvSpPr>
          <p:spPr bwMode="auto">
            <a:xfrm>
              <a:off x="293" y="288"/>
              <a:ext cx="4" cy="6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0" y="1"/>
                </a:cxn>
                <a:cxn ang="0">
                  <a:pos x="1" y="3"/>
                </a:cxn>
                <a:cxn ang="0">
                  <a:pos x="1" y="3"/>
                </a:cxn>
                <a:cxn ang="0">
                  <a:pos x="2" y="2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2" y="2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2"/>
                </a:cxn>
                <a:cxn ang="0">
                  <a:pos x="1" y="3"/>
                </a:cxn>
                <a:cxn ang="0">
                  <a:pos x="2" y="2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2"/>
                </a:cxn>
                <a:cxn ang="0">
                  <a:pos x="1" y="3"/>
                </a:cxn>
                <a:cxn ang="0">
                  <a:pos x="1" y="3"/>
                </a:cxn>
                <a:cxn ang="0">
                  <a:pos x="1" y="3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0" y="1"/>
                </a:cxn>
              </a:cxnLst>
              <a:rect l="0" t="0" r="r" b="b"/>
              <a:pathLst>
                <a:path w="2" h="3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1" y="2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1" y="2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74" name="Freeform 1496"/>
            <p:cNvSpPr>
              <a:spLocks/>
            </p:cNvSpPr>
            <p:nvPr userDrawn="1"/>
          </p:nvSpPr>
          <p:spPr bwMode="auto">
            <a:xfrm>
              <a:off x="295" y="294"/>
              <a:ext cx="2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0" y="0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1" y="0"/>
                    <a:pt x="1" y="1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75" name="Freeform 1497"/>
            <p:cNvSpPr>
              <a:spLocks/>
            </p:cNvSpPr>
            <p:nvPr userDrawn="1"/>
          </p:nvSpPr>
          <p:spPr bwMode="auto">
            <a:xfrm>
              <a:off x="295" y="292"/>
              <a:ext cx="4" cy="4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1" y="2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1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0" y="1"/>
                </a:cxn>
              </a:cxnLst>
              <a:rect l="0" t="0" r="r" b="b"/>
              <a:pathLst>
                <a:path w="2" h="2">
                  <a:moveTo>
                    <a:pt x="0" y="1"/>
                  </a:moveTo>
                  <a:cubicBezTo>
                    <a:pt x="1" y="1"/>
                    <a:pt x="1" y="1"/>
                    <a:pt x="1" y="2"/>
                  </a:cubicBezTo>
                  <a:cubicBezTo>
                    <a:pt x="1" y="2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76" name="Freeform 1498"/>
            <p:cNvSpPr>
              <a:spLocks/>
            </p:cNvSpPr>
            <p:nvPr userDrawn="1"/>
          </p:nvSpPr>
          <p:spPr bwMode="auto">
            <a:xfrm>
              <a:off x="291" y="290"/>
              <a:ext cx="4" cy="16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4"/>
                </a:cxn>
                <a:cxn ang="0">
                  <a:pos x="0" y="3"/>
                </a:cxn>
              </a:cxnLst>
              <a:rect l="0" t="0" r="r" b="b"/>
              <a:pathLst>
                <a:path w="2" h="8">
                  <a:moveTo>
                    <a:pt x="0" y="3"/>
                  </a:moveTo>
                  <a:cubicBezTo>
                    <a:pt x="0" y="4"/>
                    <a:pt x="0" y="4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8"/>
                    <a:pt x="2" y="0"/>
                    <a:pt x="0" y="4"/>
                  </a:cubicBezTo>
                  <a:cubicBezTo>
                    <a:pt x="1" y="4"/>
                    <a:pt x="0" y="3"/>
                    <a:pt x="0" y="3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77" name="Freeform 1499"/>
            <p:cNvSpPr>
              <a:spLocks/>
            </p:cNvSpPr>
            <p:nvPr userDrawn="1"/>
          </p:nvSpPr>
          <p:spPr bwMode="auto">
            <a:xfrm>
              <a:off x="291" y="296"/>
              <a:ext cx="2" cy="6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1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0" y="1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cubicBezTo>
                    <a:pt x="0" y="1"/>
                    <a:pt x="0" y="1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1"/>
                    <a:pt x="1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78" name="Freeform 1500"/>
            <p:cNvSpPr>
              <a:spLocks/>
            </p:cNvSpPr>
            <p:nvPr userDrawn="1"/>
          </p:nvSpPr>
          <p:spPr bwMode="auto">
            <a:xfrm>
              <a:off x="289" y="298"/>
              <a:ext cx="2" cy="2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1" y="1"/>
                </a:cxn>
                <a:cxn ang="0">
                  <a:pos x="0" y="1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0" y="1"/>
                    <a:pt x="0" y="1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79" name="Freeform 1501"/>
            <p:cNvSpPr>
              <a:spLocks/>
            </p:cNvSpPr>
            <p:nvPr userDrawn="1"/>
          </p:nvSpPr>
          <p:spPr bwMode="auto">
            <a:xfrm>
              <a:off x="289" y="298"/>
              <a:ext cx="2" cy="2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2" h="2">
                  <a:moveTo>
                    <a:pt x="0" y="2"/>
                  </a:move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80" name="Freeform 1502"/>
            <p:cNvSpPr>
              <a:spLocks/>
            </p:cNvSpPr>
            <p:nvPr userDrawn="1"/>
          </p:nvSpPr>
          <p:spPr bwMode="auto">
            <a:xfrm>
              <a:off x="291" y="290"/>
              <a:ext cx="2" cy="2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1" y="1"/>
                </a:cxn>
                <a:cxn ang="0">
                  <a:pos x="0" y="1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0" y="1"/>
                    <a:pt x="0" y="1"/>
                    <a:pt x="1" y="1"/>
                  </a:cubicBezTo>
                  <a:cubicBezTo>
                    <a:pt x="0" y="0"/>
                    <a:pt x="0" y="1"/>
                    <a:pt x="0" y="1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81" name="Freeform 1503"/>
            <p:cNvSpPr>
              <a:spLocks/>
            </p:cNvSpPr>
            <p:nvPr userDrawn="1"/>
          </p:nvSpPr>
          <p:spPr bwMode="auto">
            <a:xfrm>
              <a:off x="289" y="290"/>
              <a:ext cx="4" cy="2"/>
            </a:xfrm>
            <a:custGeom>
              <a:avLst/>
              <a:gdLst/>
              <a:ahLst/>
              <a:cxnLst>
                <a:cxn ang="0">
                  <a:pos x="1" y="1"/>
                </a:cxn>
                <a:cxn ang="0">
                  <a:pos x="1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2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0" y="1"/>
                </a:cxn>
                <a:cxn ang="0">
                  <a:pos x="1" y="1"/>
                </a:cxn>
              </a:cxnLst>
              <a:rect l="0" t="0" r="r" b="b"/>
              <a:pathLst>
                <a:path w="2" h="1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82" name="Freeform 1504"/>
            <p:cNvSpPr>
              <a:spLocks/>
            </p:cNvSpPr>
            <p:nvPr userDrawn="1"/>
          </p:nvSpPr>
          <p:spPr bwMode="auto">
            <a:xfrm>
              <a:off x="289" y="292"/>
              <a:ext cx="2" cy="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0" y="0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1"/>
                    <a:pt x="1" y="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83" name="Freeform 1505"/>
            <p:cNvSpPr>
              <a:spLocks/>
            </p:cNvSpPr>
            <p:nvPr userDrawn="1"/>
          </p:nvSpPr>
          <p:spPr bwMode="auto">
            <a:xfrm>
              <a:off x="289" y="292"/>
              <a:ext cx="2" cy="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84" name="Freeform 1506"/>
            <p:cNvSpPr>
              <a:spLocks/>
            </p:cNvSpPr>
            <p:nvPr userDrawn="1"/>
          </p:nvSpPr>
          <p:spPr bwMode="auto">
            <a:xfrm>
              <a:off x="285" y="298"/>
              <a:ext cx="4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85" name="Freeform 1507"/>
            <p:cNvSpPr>
              <a:spLocks/>
            </p:cNvSpPr>
            <p:nvPr userDrawn="1"/>
          </p:nvSpPr>
          <p:spPr bwMode="auto">
            <a:xfrm>
              <a:off x="285" y="296"/>
              <a:ext cx="4" cy="2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86" name="Freeform 1508"/>
            <p:cNvSpPr>
              <a:spLocks/>
            </p:cNvSpPr>
            <p:nvPr userDrawn="1"/>
          </p:nvSpPr>
          <p:spPr bwMode="auto">
            <a:xfrm>
              <a:off x="283" y="294"/>
              <a:ext cx="6" cy="4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3" y="0"/>
                </a:cxn>
                <a:cxn ang="0">
                  <a:pos x="0" y="1"/>
                </a:cxn>
              </a:cxnLst>
              <a:rect l="0" t="0" r="r" b="b"/>
              <a:pathLst>
                <a:path w="3" h="2">
                  <a:moveTo>
                    <a:pt x="0" y="1"/>
                  </a:moveTo>
                  <a:cubicBezTo>
                    <a:pt x="1" y="2"/>
                    <a:pt x="1" y="2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3" y="0"/>
                    <a:pt x="3" y="0"/>
                  </a:cubicBezTo>
                  <a:cubicBezTo>
                    <a:pt x="2" y="0"/>
                    <a:pt x="1" y="0"/>
                    <a:pt x="0" y="1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87" name="Freeform 1509"/>
            <p:cNvSpPr>
              <a:spLocks/>
            </p:cNvSpPr>
            <p:nvPr userDrawn="1"/>
          </p:nvSpPr>
          <p:spPr bwMode="auto">
            <a:xfrm>
              <a:off x="283" y="292"/>
              <a:ext cx="6" cy="6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3"/>
                </a:cxn>
                <a:cxn ang="0">
                  <a:pos x="1" y="3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2" y="3"/>
                </a:cxn>
                <a:cxn ang="0">
                  <a:pos x="2" y="2"/>
                </a:cxn>
                <a:cxn ang="0">
                  <a:pos x="3" y="1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1" y="2"/>
                </a:cxn>
                <a:cxn ang="0">
                  <a:pos x="3" y="1"/>
                </a:cxn>
                <a:cxn ang="0">
                  <a:pos x="3" y="1"/>
                </a:cxn>
                <a:cxn ang="0">
                  <a:pos x="2" y="1"/>
                </a:cxn>
                <a:cxn ang="0">
                  <a:pos x="1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3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3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3" h="3">
                  <a:moveTo>
                    <a:pt x="0" y="2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3" y="1"/>
                    <a:pt x="3" y="1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1"/>
                    <a:pt x="1" y="1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2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2"/>
                    <a:pt x="1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88" name="Freeform 1510"/>
            <p:cNvSpPr>
              <a:spLocks/>
            </p:cNvSpPr>
            <p:nvPr userDrawn="1"/>
          </p:nvSpPr>
          <p:spPr bwMode="auto">
            <a:xfrm>
              <a:off x="285" y="296"/>
              <a:ext cx="4" cy="6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2" y="0"/>
                </a:cxn>
                <a:cxn ang="0">
                  <a:pos x="2" y="2"/>
                </a:cxn>
                <a:cxn ang="0">
                  <a:pos x="0" y="2"/>
                </a:cxn>
              </a:cxnLst>
              <a:rect l="0" t="0" r="r" b="b"/>
              <a:pathLst>
                <a:path w="2" h="3">
                  <a:moveTo>
                    <a:pt x="0" y="2"/>
                  </a:moveTo>
                  <a:cubicBezTo>
                    <a:pt x="0" y="2"/>
                    <a:pt x="0" y="2"/>
                    <a:pt x="1" y="2"/>
                  </a:cubicBezTo>
                  <a:cubicBezTo>
                    <a:pt x="0" y="3"/>
                    <a:pt x="0" y="3"/>
                    <a:pt x="1" y="2"/>
                  </a:cubicBezTo>
                  <a:cubicBezTo>
                    <a:pt x="2" y="2"/>
                    <a:pt x="2" y="2"/>
                    <a:pt x="2" y="0"/>
                  </a:cubicBezTo>
                  <a:cubicBezTo>
                    <a:pt x="2" y="1"/>
                    <a:pt x="2" y="1"/>
                    <a:pt x="2" y="2"/>
                  </a:cubicBezTo>
                  <a:cubicBezTo>
                    <a:pt x="1" y="0"/>
                    <a:pt x="1" y="0"/>
                    <a:pt x="0" y="2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89" name="Freeform 1511"/>
            <p:cNvSpPr>
              <a:spLocks/>
            </p:cNvSpPr>
            <p:nvPr userDrawn="1"/>
          </p:nvSpPr>
          <p:spPr bwMode="auto">
            <a:xfrm>
              <a:off x="285" y="296"/>
              <a:ext cx="6" cy="6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2"/>
                </a:cxn>
                <a:cxn ang="0">
                  <a:pos x="1" y="2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3" y="2"/>
                </a:cxn>
                <a:cxn ang="0">
                  <a:pos x="3" y="0"/>
                </a:cxn>
                <a:cxn ang="0">
                  <a:pos x="1" y="2"/>
                </a:cxn>
                <a:cxn ang="0">
                  <a:pos x="2" y="2"/>
                </a:cxn>
                <a:cxn ang="0">
                  <a:pos x="1" y="0"/>
                </a:cxn>
                <a:cxn ang="0">
                  <a:pos x="0" y="2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2" y="2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1" y="2"/>
                </a:cxn>
                <a:cxn ang="0">
                  <a:pos x="0" y="3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1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1"/>
                </a:cxn>
                <a:cxn ang="0">
                  <a:pos x="0" y="2"/>
                </a:cxn>
              </a:cxnLst>
              <a:rect l="0" t="0" r="r" b="b"/>
              <a:pathLst>
                <a:path w="3" h="3"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3"/>
                    <a:pt x="1" y="3"/>
                    <a:pt x="1" y="2"/>
                  </a:cubicBezTo>
                  <a:cubicBezTo>
                    <a:pt x="2" y="2"/>
                    <a:pt x="2" y="2"/>
                    <a:pt x="3" y="2"/>
                  </a:cubicBezTo>
                  <a:cubicBezTo>
                    <a:pt x="3" y="1"/>
                    <a:pt x="3" y="1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1"/>
                    <a:pt x="1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1"/>
                    <a:pt x="2" y="1"/>
                    <a:pt x="3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2"/>
                    <a:pt x="1" y="2"/>
                  </a:cubicBezTo>
                  <a:cubicBezTo>
                    <a:pt x="1" y="2"/>
                    <a:pt x="0" y="2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90" name="Freeform 1512"/>
            <p:cNvSpPr>
              <a:spLocks/>
            </p:cNvSpPr>
            <p:nvPr userDrawn="1"/>
          </p:nvSpPr>
          <p:spPr bwMode="auto">
            <a:xfrm>
              <a:off x="279" y="298"/>
              <a:ext cx="4" cy="10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0" y="5"/>
                </a:cxn>
                <a:cxn ang="0">
                  <a:pos x="2" y="2"/>
                </a:cxn>
                <a:cxn ang="0">
                  <a:pos x="0" y="4"/>
                </a:cxn>
              </a:cxnLst>
              <a:rect l="0" t="0" r="r" b="b"/>
              <a:pathLst>
                <a:path w="3" h="5">
                  <a:moveTo>
                    <a:pt x="0" y="4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1" y="5"/>
                    <a:pt x="2" y="3"/>
                    <a:pt x="2" y="2"/>
                  </a:cubicBezTo>
                  <a:cubicBezTo>
                    <a:pt x="3" y="0"/>
                    <a:pt x="0" y="4"/>
                    <a:pt x="0" y="4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91" name="Freeform 1513"/>
            <p:cNvSpPr>
              <a:spLocks/>
            </p:cNvSpPr>
            <p:nvPr userDrawn="1"/>
          </p:nvSpPr>
          <p:spPr bwMode="auto">
            <a:xfrm>
              <a:off x="277" y="300"/>
              <a:ext cx="8" cy="12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0" y="4"/>
                </a:cxn>
                <a:cxn ang="0">
                  <a:pos x="0" y="5"/>
                </a:cxn>
                <a:cxn ang="0">
                  <a:pos x="1" y="5"/>
                </a:cxn>
                <a:cxn ang="0">
                  <a:pos x="2" y="3"/>
                </a:cxn>
                <a:cxn ang="0">
                  <a:pos x="4" y="1"/>
                </a:cxn>
                <a:cxn ang="0">
                  <a:pos x="4" y="1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2" y="1"/>
                </a:cxn>
                <a:cxn ang="0">
                  <a:pos x="1" y="3"/>
                </a:cxn>
                <a:cxn ang="0">
                  <a:pos x="1" y="3"/>
                </a:cxn>
                <a:cxn ang="0">
                  <a:pos x="1" y="3"/>
                </a:cxn>
                <a:cxn ang="0">
                  <a:pos x="2" y="2"/>
                </a:cxn>
                <a:cxn ang="0">
                  <a:pos x="3" y="1"/>
                </a:cxn>
                <a:cxn ang="0">
                  <a:pos x="3" y="1"/>
                </a:cxn>
                <a:cxn ang="0">
                  <a:pos x="3" y="1"/>
                </a:cxn>
                <a:cxn ang="0">
                  <a:pos x="3" y="1"/>
                </a:cxn>
                <a:cxn ang="0">
                  <a:pos x="3" y="1"/>
                </a:cxn>
                <a:cxn ang="0">
                  <a:pos x="3" y="1"/>
                </a:cxn>
                <a:cxn ang="0">
                  <a:pos x="3" y="1"/>
                </a:cxn>
                <a:cxn ang="0">
                  <a:pos x="3" y="1"/>
                </a:cxn>
                <a:cxn ang="0">
                  <a:pos x="3" y="1"/>
                </a:cxn>
                <a:cxn ang="0">
                  <a:pos x="3" y="1"/>
                </a:cxn>
                <a:cxn ang="0">
                  <a:pos x="3" y="1"/>
                </a:cxn>
                <a:cxn ang="0">
                  <a:pos x="3" y="1"/>
                </a:cxn>
                <a:cxn ang="0">
                  <a:pos x="3" y="1"/>
                </a:cxn>
                <a:cxn ang="0">
                  <a:pos x="3" y="1"/>
                </a:cxn>
                <a:cxn ang="0">
                  <a:pos x="3" y="1"/>
                </a:cxn>
                <a:cxn ang="0">
                  <a:pos x="3" y="1"/>
                </a:cxn>
                <a:cxn ang="0">
                  <a:pos x="2" y="3"/>
                </a:cxn>
                <a:cxn ang="0">
                  <a:pos x="0" y="4"/>
                </a:cxn>
                <a:cxn ang="0">
                  <a:pos x="1" y="4"/>
                </a:cxn>
                <a:cxn ang="0">
                  <a:pos x="1" y="4"/>
                </a:cxn>
                <a:cxn ang="0">
                  <a:pos x="1" y="3"/>
                </a:cxn>
                <a:cxn ang="0">
                  <a:pos x="1" y="3"/>
                </a:cxn>
                <a:cxn ang="0">
                  <a:pos x="0" y="3"/>
                </a:cxn>
              </a:cxnLst>
              <a:rect l="0" t="0" r="r" b="b"/>
              <a:pathLst>
                <a:path w="4" h="5">
                  <a:moveTo>
                    <a:pt x="0" y="3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4"/>
                    <a:pt x="2" y="4"/>
                    <a:pt x="2" y="3"/>
                  </a:cubicBezTo>
                  <a:cubicBezTo>
                    <a:pt x="3" y="2"/>
                    <a:pt x="3" y="2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2" y="2"/>
                    <a:pt x="2" y="2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2"/>
                    <a:pt x="2" y="3"/>
                  </a:cubicBezTo>
                  <a:cubicBezTo>
                    <a:pt x="2" y="3"/>
                    <a:pt x="1" y="4"/>
                    <a:pt x="0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3"/>
                    <a:pt x="0" y="3"/>
                    <a:pt x="0" y="3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92" name="Freeform 1514"/>
            <p:cNvSpPr>
              <a:spLocks/>
            </p:cNvSpPr>
            <p:nvPr userDrawn="1"/>
          </p:nvSpPr>
          <p:spPr bwMode="auto">
            <a:xfrm>
              <a:off x="413" y="389"/>
              <a:ext cx="4" cy="16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2" y="5"/>
                </a:cxn>
                <a:cxn ang="0">
                  <a:pos x="2" y="1"/>
                </a:cxn>
                <a:cxn ang="0">
                  <a:pos x="1" y="0"/>
                </a:cxn>
                <a:cxn ang="0">
                  <a:pos x="0" y="3"/>
                </a:cxn>
                <a:cxn ang="0">
                  <a:pos x="0" y="6"/>
                </a:cxn>
              </a:cxnLst>
              <a:rect l="0" t="0" r="r" b="b"/>
              <a:pathLst>
                <a:path w="2" h="8">
                  <a:moveTo>
                    <a:pt x="0" y="6"/>
                  </a:moveTo>
                  <a:cubicBezTo>
                    <a:pt x="0" y="8"/>
                    <a:pt x="2" y="7"/>
                    <a:pt x="2" y="5"/>
                  </a:cubicBezTo>
                  <a:cubicBezTo>
                    <a:pt x="2" y="4"/>
                    <a:pt x="2" y="2"/>
                    <a:pt x="2" y="1"/>
                  </a:cubicBezTo>
                  <a:cubicBezTo>
                    <a:pt x="2" y="1"/>
                    <a:pt x="2" y="0"/>
                    <a:pt x="1" y="0"/>
                  </a:cubicBezTo>
                  <a:cubicBezTo>
                    <a:pt x="1" y="1"/>
                    <a:pt x="0" y="2"/>
                    <a:pt x="0" y="3"/>
                  </a:cubicBezTo>
                  <a:cubicBezTo>
                    <a:pt x="0" y="4"/>
                    <a:pt x="0" y="5"/>
                    <a:pt x="0" y="6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93" name="Freeform 1515"/>
            <p:cNvSpPr>
              <a:spLocks/>
            </p:cNvSpPr>
            <p:nvPr userDrawn="1"/>
          </p:nvSpPr>
          <p:spPr bwMode="auto">
            <a:xfrm>
              <a:off x="431" y="351"/>
              <a:ext cx="4" cy="4"/>
            </a:xfrm>
            <a:custGeom>
              <a:avLst/>
              <a:gdLst/>
              <a:ahLst/>
              <a:cxnLst>
                <a:cxn ang="0">
                  <a:pos x="1" y="1"/>
                </a:cxn>
                <a:cxn ang="0">
                  <a:pos x="1" y="2"/>
                </a:cxn>
                <a:cxn ang="0">
                  <a:pos x="0" y="0"/>
                </a:cxn>
                <a:cxn ang="0">
                  <a:pos x="1" y="1"/>
                </a:cxn>
              </a:cxnLst>
              <a:rect l="0" t="0" r="r" b="b"/>
              <a:pathLst>
                <a:path w="2" h="2">
                  <a:moveTo>
                    <a:pt x="1" y="1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2" y="1"/>
                    <a:pt x="1" y="0"/>
                    <a:pt x="0" y="0"/>
                  </a:cubicBezTo>
                  <a:cubicBezTo>
                    <a:pt x="1" y="1"/>
                    <a:pt x="1" y="1"/>
                    <a:pt x="1" y="1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94" name="Freeform 1516"/>
            <p:cNvSpPr>
              <a:spLocks/>
            </p:cNvSpPr>
            <p:nvPr userDrawn="1"/>
          </p:nvSpPr>
          <p:spPr bwMode="auto">
            <a:xfrm>
              <a:off x="431" y="351"/>
              <a:ext cx="4" cy="4"/>
            </a:xfrm>
            <a:custGeom>
              <a:avLst/>
              <a:gdLst/>
              <a:ahLst/>
              <a:cxnLst>
                <a:cxn ang="0">
                  <a:pos x="1" y="1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2" y="1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</a:cxnLst>
              <a:rect l="0" t="0" r="r" b="b"/>
              <a:pathLst>
                <a:path w="2" h="2">
                  <a:moveTo>
                    <a:pt x="1" y="1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95" name="Freeform 1517"/>
            <p:cNvSpPr>
              <a:spLocks/>
            </p:cNvSpPr>
            <p:nvPr userDrawn="1"/>
          </p:nvSpPr>
          <p:spPr bwMode="auto">
            <a:xfrm>
              <a:off x="445" y="324"/>
              <a:ext cx="4" cy="4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0" y="0"/>
                </a:cxn>
                <a:cxn ang="0">
                  <a:pos x="0" y="1"/>
                </a:cxn>
              </a:cxnLst>
              <a:rect l="0" t="0" r="r" b="b"/>
              <a:pathLst>
                <a:path h="2">
                  <a:moveTo>
                    <a:pt x="0" y="1"/>
                  </a:moveTo>
                  <a:cubicBezTo>
                    <a:pt x="0" y="2"/>
                    <a:pt x="0" y="1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96" name="Freeform 1518"/>
            <p:cNvSpPr>
              <a:spLocks/>
            </p:cNvSpPr>
            <p:nvPr userDrawn="1"/>
          </p:nvSpPr>
          <p:spPr bwMode="auto">
            <a:xfrm>
              <a:off x="443" y="324"/>
              <a:ext cx="2" cy="4"/>
            </a:xfrm>
            <a:custGeom>
              <a:avLst/>
              <a:gdLst/>
              <a:ahLst/>
              <a:cxnLst>
                <a:cxn ang="0">
                  <a:pos x="2" y="4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2" y="4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2" y="4"/>
                </a:cxn>
              </a:cxnLst>
              <a:rect l="0" t="0" r="r" b="b"/>
              <a:pathLst>
                <a:path w="2" h="4">
                  <a:moveTo>
                    <a:pt x="2" y="4"/>
                  </a:moveTo>
                  <a:lnTo>
                    <a:pt x="2" y="4"/>
                  </a:lnTo>
                  <a:lnTo>
                    <a:pt x="2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2" y="4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0" y="2"/>
                  </a:lnTo>
                  <a:lnTo>
                    <a:pt x="2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97" name="Freeform 1519"/>
            <p:cNvSpPr>
              <a:spLocks/>
            </p:cNvSpPr>
            <p:nvPr userDrawn="1"/>
          </p:nvSpPr>
          <p:spPr bwMode="auto">
            <a:xfrm>
              <a:off x="447" y="316"/>
              <a:ext cx="2" cy="4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1" y="1"/>
                </a:cxn>
                <a:cxn ang="0">
                  <a:pos x="0" y="0"/>
                </a:cxn>
                <a:cxn ang="0">
                  <a:pos x="0" y="1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98" name="Freeform 1520"/>
            <p:cNvSpPr>
              <a:spLocks/>
            </p:cNvSpPr>
            <p:nvPr userDrawn="1"/>
          </p:nvSpPr>
          <p:spPr bwMode="auto">
            <a:xfrm>
              <a:off x="447" y="316"/>
              <a:ext cx="2" cy="4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99" name="Freeform 1521"/>
            <p:cNvSpPr>
              <a:spLocks/>
            </p:cNvSpPr>
            <p:nvPr userDrawn="1"/>
          </p:nvSpPr>
          <p:spPr bwMode="auto">
            <a:xfrm>
              <a:off x="443" y="304"/>
              <a:ext cx="2" cy="4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1" y="1"/>
                </a:cxn>
                <a:cxn ang="0">
                  <a:pos x="1" y="2"/>
                </a:cxn>
                <a:cxn ang="0">
                  <a:pos x="0" y="0"/>
                </a:cxn>
                <a:cxn ang="0">
                  <a:pos x="0" y="1"/>
                </a:cxn>
              </a:cxnLst>
              <a:rect l="0" t="0" r="r" b="b"/>
              <a:pathLst>
                <a:path w="1" h="2">
                  <a:moveTo>
                    <a:pt x="0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1" y="1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00" name="Freeform 1522"/>
            <p:cNvSpPr>
              <a:spLocks/>
            </p:cNvSpPr>
            <p:nvPr userDrawn="1"/>
          </p:nvSpPr>
          <p:spPr bwMode="auto">
            <a:xfrm>
              <a:off x="443" y="304"/>
              <a:ext cx="4" cy="4"/>
            </a:xfrm>
            <a:custGeom>
              <a:avLst/>
              <a:gdLst/>
              <a:ahLst/>
              <a:cxnLst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2" y="2"/>
                </a:cxn>
                <a:cxn ang="0">
                  <a:pos x="2" y="1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1" y="1"/>
                </a:cxn>
              </a:cxnLst>
              <a:rect l="0" t="0" r="r" b="b"/>
              <a:pathLst>
                <a:path w="2" h="2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01" name="Freeform 1523"/>
            <p:cNvSpPr>
              <a:spLocks/>
            </p:cNvSpPr>
            <p:nvPr userDrawn="1"/>
          </p:nvSpPr>
          <p:spPr bwMode="auto">
            <a:xfrm>
              <a:off x="445" y="304"/>
              <a:ext cx="4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02" name="Freeform 1524"/>
            <p:cNvSpPr>
              <a:spLocks/>
            </p:cNvSpPr>
            <p:nvPr userDrawn="1"/>
          </p:nvSpPr>
          <p:spPr bwMode="auto">
            <a:xfrm>
              <a:off x="445" y="302"/>
              <a:ext cx="4" cy="4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4"/>
                </a:cxn>
              </a:cxnLst>
              <a:rect l="0" t="0" r="r" b="b"/>
              <a:pathLst>
                <a:path h="4">
                  <a:moveTo>
                    <a:pt x="0" y="4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03" name="Freeform 1525"/>
            <p:cNvSpPr>
              <a:spLocks/>
            </p:cNvSpPr>
            <p:nvPr userDrawn="1"/>
          </p:nvSpPr>
          <p:spPr bwMode="auto">
            <a:xfrm>
              <a:off x="439" y="294"/>
              <a:ext cx="4" cy="10"/>
            </a:xfrm>
            <a:custGeom>
              <a:avLst/>
              <a:gdLst/>
              <a:ahLst/>
              <a:cxnLst>
                <a:cxn ang="0">
                  <a:pos x="2" y="5"/>
                </a:cxn>
                <a:cxn ang="0">
                  <a:pos x="3" y="4"/>
                </a:cxn>
                <a:cxn ang="0">
                  <a:pos x="3" y="5"/>
                </a:cxn>
                <a:cxn ang="0">
                  <a:pos x="3" y="4"/>
                </a:cxn>
                <a:cxn ang="0">
                  <a:pos x="3" y="3"/>
                </a:cxn>
                <a:cxn ang="0">
                  <a:pos x="3" y="3"/>
                </a:cxn>
                <a:cxn ang="0">
                  <a:pos x="3" y="3"/>
                </a:cxn>
                <a:cxn ang="0">
                  <a:pos x="3" y="3"/>
                </a:cxn>
                <a:cxn ang="0">
                  <a:pos x="0" y="0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2" y="5"/>
                </a:cxn>
              </a:cxnLst>
              <a:rect l="0" t="0" r="r" b="b"/>
              <a:pathLst>
                <a:path w="3" h="5">
                  <a:moveTo>
                    <a:pt x="2" y="5"/>
                  </a:moveTo>
                  <a:cubicBezTo>
                    <a:pt x="2" y="5"/>
                    <a:pt x="3" y="5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2"/>
                    <a:pt x="1" y="1"/>
                    <a:pt x="0" y="0"/>
                  </a:cubicBezTo>
                  <a:cubicBezTo>
                    <a:pt x="1" y="1"/>
                    <a:pt x="2" y="2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3" y="4"/>
                    <a:pt x="2" y="4"/>
                    <a:pt x="2" y="5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04" name="Freeform 1526"/>
            <p:cNvSpPr>
              <a:spLocks/>
            </p:cNvSpPr>
            <p:nvPr userDrawn="1"/>
          </p:nvSpPr>
          <p:spPr bwMode="auto">
            <a:xfrm>
              <a:off x="439" y="294"/>
              <a:ext cx="4" cy="10"/>
            </a:xfrm>
            <a:custGeom>
              <a:avLst/>
              <a:gdLst/>
              <a:ahLst/>
              <a:cxnLst>
                <a:cxn ang="0">
                  <a:pos x="2" y="5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3" y="5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3" y="5"/>
                </a:cxn>
                <a:cxn ang="0">
                  <a:pos x="2" y="5"/>
                </a:cxn>
                <a:cxn ang="0">
                  <a:pos x="3" y="4"/>
                </a:cxn>
                <a:cxn ang="0">
                  <a:pos x="3" y="5"/>
                </a:cxn>
                <a:cxn ang="0">
                  <a:pos x="3" y="4"/>
                </a:cxn>
                <a:cxn ang="0">
                  <a:pos x="3" y="4"/>
                </a:cxn>
                <a:cxn ang="0">
                  <a:pos x="3" y="4"/>
                </a:cxn>
                <a:cxn ang="0">
                  <a:pos x="3" y="4"/>
                </a:cxn>
                <a:cxn ang="0">
                  <a:pos x="3" y="3"/>
                </a:cxn>
                <a:cxn ang="0">
                  <a:pos x="3" y="4"/>
                </a:cxn>
                <a:cxn ang="0">
                  <a:pos x="3" y="3"/>
                </a:cxn>
                <a:cxn ang="0">
                  <a:pos x="3" y="3"/>
                </a:cxn>
                <a:cxn ang="0">
                  <a:pos x="3" y="3"/>
                </a:cxn>
                <a:cxn ang="0">
                  <a:pos x="3" y="3"/>
                </a:cxn>
                <a:cxn ang="0">
                  <a:pos x="0" y="0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2" y="4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2" y="4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0" y="0"/>
                </a:cxn>
                <a:cxn ang="0">
                  <a:pos x="3" y="3"/>
                </a:cxn>
                <a:cxn ang="0">
                  <a:pos x="3" y="3"/>
                </a:cxn>
                <a:cxn ang="0">
                  <a:pos x="3" y="3"/>
                </a:cxn>
                <a:cxn ang="0">
                  <a:pos x="3" y="4"/>
                </a:cxn>
                <a:cxn ang="0">
                  <a:pos x="3" y="3"/>
                </a:cxn>
                <a:cxn ang="0">
                  <a:pos x="3" y="3"/>
                </a:cxn>
                <a:cxn ang="0">
                  <a:pos x="3" y="4"/>
                </a:cxn>
                <a:cxn ang="0">
                  <a:pos x="3" y="4"/>
                </a:cxn>
                <a:cxn ang="0">
                  <a:pos x="3" y="4"/>
                </a:cxn>
                <a:cxn ang="0">
                  <a:pos x="3" y="4"/>
                </a:cxn>
                <a:cxn ang="0">
                  <a:pos x="3" y="4"/>
                </a:cxn>
                <a:cxn ang="0">
                  <a:pos x="3" y="4"/>
                </a:cxn>
                <a:cxn ang="0">
                  <a:pos x="3" y="3"/>
                </a:cxn>
                <a:cxn ang="0">
                  <a:pos x="3" y="3"/>
                </a:cxn>
                <a:cxn ang="0">
                  <a:pos x="3" y="4"/>
                </a:cxn>
                <a:cxn ang="0">
                  <a:pos x="3" y="4"/>
                </a:cxn>
                <a:cxn ang="0">
                  <a:pos x="3" y="5"/>
                </a:cxn>
                <a:cxn ang="0">
                  <a:pos x="3" y="4"/>
                </a:cxn>
                <a:cxn ang="0">
                  <a:pos x="3" y="4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2" y="5"/>
                </a:cxn>
              </a:cxnLst>
              <a:rect l="0" t="0" r="r" b="b"/>
              <a:pathLst>
                <a:path w="3" h="5">
                  <a:moveTo>
                    <a:pt x="2" y="5"/>
                  </a:move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3" y="5"/>
                    <a:pt x="3" y="5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2"/>
                    <a:pt x="2" y="1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2" y="2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1" y="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2" y="2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05" name="Freeform 1527"/>
            <p:cNvSpPr>
              <a:spLocks/>
            </p:cNvSpPr>
            <p:nvPr userDrawn="1"/>
          </p:nvSpPr>
          <p:spPr bwMode="auto">
            <a:xfrm>
              <a:off x="437" y="292"/>
              <a:ext cx="4" cy="4"/>
            </a:xfrm>
            <a:custGeom>
              <a:avLst/>
              <a:gdLst/>
              <a:ahLst/>
              <a:cxnLst>
                <a:cxn ang="0">
                  <a:pos x="1" y="1"/>
                </a:cxn>
                <a:cxn ang="0">
                  <a:pos x="1" y="2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" y="1"/>
                </a:cxn>
              </a:cxnLst>
              <a:rect l="0" t="0" r="r" b="b"/>
              <a:pathLst>
                <a:path w="1" h="2">
                  <a:moveTo>
                    <a:pt x="1" y="1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1" y="0"/>
                    <a:pt x="0" y="0"/>
                  </a:cubicBezTo>
                  <a:cubicBezTo>
                    <a:pt x="0" y="0"/>
                    <a:pt x="1" y="1"/>
                    <a:pt x="1" y="1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06" name="Freeform 1528"/>
            <p:cNvSpPr>
              <a:spLocks/>
            </p:cNvSpPr>
            <p:nvPr userDrawn="1"/>
          </p:nvSpPr>
          <p:spPr bwMode="auto">
            <a:xfrm>
              <a:off x="435" y="290"/>
              <a:ext cx="6" cy="6"/>
            </a:xfrm>
            <a:custGeom>
              <a:avLst/>
              <a:gdLst/>
              <a:ahLst/>
              <a:cxnLst>
                <a:cxn ang="0">
                  <a:pos x="2" y="3"/>
                </a:cxn>
                <a:cxn ang="0">
                  <a:pos x="2" y="3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3" y="2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3"/>
                </a:cxn>
                <a:cxn ang="0">
                  <a:pos x="2" y="2"/>
                </a:cxn>
                <a:cxn ang="0">
                  <a:pos x="2" y="2"/>
                </a:cxn>
              </a:cxnLst>
              <a:rect l="0" t="0" r="r" b="b"/>
              <a:pathLst>
                <a:path w="3" h="3">
                  <a:moveTo>
                    <a:pt x="2" y="2"/>
                  </a:moveTo>
                  <a:cubicBezTo>
                    <a:pt x="2" y="3"/>
                    <a:pt x="2" y="3"/>
                    <a:pt x="2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07" name="Freeform 1529"/>
            <p:cNvSpPr>
              <a:spLocks/>
            </p:cNvSpPr>
            <p:nvPr userDrawn="1"/>
          </p:nvSpPr>
          <p:spPr bwMode="auto">
            <a:xfrm>
              <a:off x="437" y="290"/>
              <a:ext cx="4" cy="2"/>
            </a:xfrm>
            <a:custGeom>
              <a:avLst/>
              <a:gdLst/>
              <a:ahLst/>
              <a:cxnLst>
                <a:cxn ang="0">
                  <a:pos x="1" y="1"/>
                </a:cxn>
                <a:cxn ang="0">
                  <a:pos x="1" y="1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1"/>
                    <a:pt x="0" y="0"/>
                    <a:pt x="1" y="1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08" name="Freeform 1530"/>
            <p:cNvSpPr>
              <a:spLocks/>
            </p:cNvSpPr>
            <p:nvPr userDrawn="1"/>
          </p:nvSpPr>
          <p:spPr bwMode="auto">
            <a:xfrm>
              <a:off x="437" y="290"/>
              <a:ext cx="4" cy="2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2"/>
                </a:cxn>
              </a:cxnLst>
              <a:rect l="0" t="0" r="r" b="b"/>
              <a:pathLst>
                <a:path w="2" h="2">
                  <a:moveTo>
                    <a:pt x="2" y="2"/>
                  </a:move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0" y="2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09" name="Freeform 1531"/>
            <p:cNvSpPr>
              <a:spLocks/>
            </p:cNvSpPr>
            <p:nvPr userDrawn="1"/>
          </p:nvSpPr>
          <p:spPr bwMode="auto">
            <a:xfrm>
              <a:off x="431" y="282"/>
              <a:ext cx="1" cy="2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0"/>
                </a:cxn>
                <a:cxn ang="0">
                  <a:pos x="0" y="2"/>
                </a:cxn>
              </a:cxnLst>
              <a:rect l="0" t="0" r="r" b="b"/>
              <a:pathLst>
                <a:path h="2">
                  <a:moveTo>
                    <a:pt x="0" y="2"/>
                  </a:move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10" name="Freeform 1532"/>
            <p:cNvSpPr>
              <a:spLocks/>
            </p:cNvSpPr>
            <p:nvPr userDrawn="1"/>
          </p:nvSpPr>
          <p:spPr bwMode="auto">
            <a:xfrm>
              <a:off x="431" y="282"/>
              <a:ext cx="2" cy="2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0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11" name="Freeform 1533"/>
            <p:cNvSpPr>
              <a:spLocks/>
            </p:cNvSpPr>
            <p:nvPr userDrawn="1"/>
          </p:nvSpPr>
          <p:spPr bwMode="auto">
            <a:xfrm>
              <a:off x="419" y="274"/>
              <a:ext cx="2" cy="1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0"/>
                </a:cxn>
                <a:cxn ang="0">
                  <a:pos x="2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12" name="Freeform 1534"/>
            <p:cNvSpPr>
              <a:spLocks/>
            </p:cNvSpPr>
            <p:nvPr userDrawn="1"/>
          </p:nvSpPr>
          <p:spPr bwMode="auto">
            <a:xfrm>
              <a:off x="419" y="272"/>
              <a:ext cx="2" cy="2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</a:cxnLst>
              <a:rect l="0" t="0" r="r" b="b"/>
              <a:pathLst>
                <a:path w="2" h="2">
                  <a:moveTo>
                    <a:pt x="2" y="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13" name="Freeform 1535"/>
            <p:cNvSpPr>
              <a:spLocks/>
            </p:cNvSpPr>
            <p:nvPr userDrawn="1"/>
          </p:nvSpPr>
          <p:spPr bwMode="auto">
            <a:xfrm>
              <a:off x="425" y="284"/>
              <a:ext cx="10" cy="8"/>
            </a:xfrm>
            <a:custGeom>
              <a:avLst/>
              <a:gdLst/>
              <a:ahLst/>
              <a:cxnLst>
                <a:cxn ang="0">
                  <a:pos x="1" y="1"/>
                </a:cxn>
                <a:cxn ang="0">
                  <a:pos x="5" y="4"/>
                </a:cxn>
                <a:cxn ang="0">
                  <a:pos x="5" y="3"/>
                </a:cxn>
                <a:cxn ang="0">
                  <a:pos x="4" y="2"/>
                </a:cxn>
                <a:cxn ang="0">
                  <a:pos x="0" y="0"/>
                </a:cxn>
                <a:cxn ang="0">
                  <a:pos x="1" y="1"/>
                </a:cxn>
              </a:cxnLst>
              <a:rect l="0" t="0" r="r" b="b"/>
              <a:pathLst>
                <a:path w="5" h="4">
                  <a:moveTo>
                    <a:pt x="1" y="1"/>
                  </a:moveTo>
                  <a:cubicBezTo>
                    <a:pt x="2" y="2"/>
                    <a:pt x="4" y="3"/>
                    <a:pt x="5" y="4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4" y="3"/>
                    <a:pt x="4" y="2"/>
                    <a:pt x="4" y="2"/>
                  </a:cubicBezTo>
                  <a:cubicBezTo>
                    <a:pt x="3" y="1"/>
                    <a:pt x="2" y="1"/>
                    <a:pt x="0" y="0"/>
                  </a:cubicBezTo>
                  <a:cubicBezTo>
                    <a:pt x="1" y="1"/>
                    <a:pt x="1" y="1"/>
                    <a:pt x="1" y="1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14" name="Freeform 1536"/>
            <p:cNvSpPr>
              <a:spLocks/>
            </p:cNvSpPr>
            <p:nvPr userDrawn="1"/>
          </p:nvSpPr>
          <p:spPr bwMode="auto">
            <a:xfrm>
              <a:off x="425" y="284"/>
              <a:ext cx="12" cy="8"/>
            </a:xfrm>
            <a:custGeom>
              <a:avLst/>
              <a:gdLst/>
              <a:ahLst/>
              <a:cxnLst>
                <a:cxn ang="0">
                  <a:pos x="1" y="1"/>
                </a:cxn>
                <a:cxn ang="0">
                  <a:pos x="5" y="4"/>
                </a:cxn>
                <a:cxn ang="0">
                  <a:pos x="5" y="4"/>
                </a:cxn>
                <a:cxn ang="0">
                  <a:pos x="6" y="4"/>
                </a:cxn>
                <a:cxn ang="0">
                  <a:pos x="5" y="3"/>
                </a:cxn>
                <a:cxn ang="0">
                  <a:pos x="5" y="3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4" y="3"/>
                </a:cxn>
                <a:cxn ang="0">
                  <a:pos x="5" y="3"/>
                </a:cxn>
                <a:cxn ang="0">
                  <a:pos x="5" y="3"/>
                </a:cxn>
                <a:cxn ang="0">
                  <a:pos x="5" y="3"/>
                </a:cxn>
                <a:cxn ang="0">
                  <a:pos x="5" y="4"/>
                </a:cxn>
                <a:cxn ang="0">
                  <a:pos x="5" y="4"/>
                </a:cxn>
                <a:cxn ang="0">
                  <a:pos x="5" y="3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1"/>
                </a:cxn>
              </a:cxnLst>
              <a:rect l="0" t="0" r="r" b="b"/>
              <a:pathLst>
                <a:path w="6" h="4">
                  <a:moveTo>
                    <a:pt x="1" y="1"/>
                  </a:moveTo>
                  <a:cubicBezTo>
                    <a:pt x="2" y="2"/>
                    <a:pt x="4" y="3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3" y="1"/>
                    <a:pt x="2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1"/>
                    <a:pt x="3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4" y="3"/>
                    <a:pt x="4" y="3"/>
                  </a:cubicBezTo>
                  <a:cubicBezTo>
                    <a:pt x="4" y="3"/>
                    <a:pt x="5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4" y="2"/>
                    <a:pt x="3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15" name="Freeform 1537"/>
            <p:cNvSpPr>
              <a:spLocks/>
            </p:cNvSpPr>
            <p:nvPr userDrawn="1"/>
          </p:nvSpPr>
          <p:spPr bwMode="auto">
            <a:xfrm>
              <a:off x="391" y="266"/>
              <a:ext cx="2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16" name="Freeform 1538"/>
            <p:cNvSpPr>
              <a:spLocks/>
            </p:cNvSpPr>
            <p:nvPr userDrawn="1"/>
          </p:nvSpPr>
          <p:spPr bwMode="auto">
            <a:xfrm>
              <a:off x="389" y="266"/>
              <a:ext cx="4" cy="2"/>
            </a:xfrm>
            <a:custGeom>
              <a:avLst/>
              <a:gdLst/>
              <a:ahLst/>
              <a:cxnLst>
                <a:cxn ang="0">
                  <a:pos x="1" y="1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1"/>
                </a:cxn>
              </a:cxnLst>
              <a:rect l="0" t="0" r="r" b="b"/>
              <a:pathLst>
                <a:path w="2" h="1">
                  <a:moveTo>
                    <a:pt x="1" y="1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17" name="Freeform 1539"/>
            <p:cNvSpPr>
              <a:spLocks/>
            </p:cNvSpPr>
            <p:nvPr userDrawn="1"/>
          </p:nvSpPr>
          <p:spPr bwMode="auto">
            <a:xfrm>
              <a:off x="387" y="262"/>
              <a:ext cx="2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0" y="0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1"/>
                    <a:pt x="1" y="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18" name="Freeform 1540"/>
            <p:cNvSpPr>
              <a:spLocks/>
            </p:cNvSpPr>
            <p:nvPr userDrawn="1"/>
          </p:nvSpPr>
          <p:spPr bwMode="auto">
            <a:xfrm>
              <a:off x="385" y="262"/>
              <a:ext cx="4" cy="2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2" y="2"/>
                </a:cxn>
                <a:cxn ang="0">
                  <a:pos x="4" y="2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4" y="2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2" y="2"/>
                </a:cxn>
              </a:cxnLst>
              <a:rect l="0" t="0" r="r" b="b"/>
              <a:pathLst>
                <a:path w="4" h="2">
                  <a:moveTo>
                    <a:pt x="2" y="2"/>
                  </a:moveTo>
                  <a:lnTo>
                    <a:pt x="2" y="2"/>
                  </a:lnTo>
                  <a:lnTo>
                    <a:pt x="4" y="2"/>
                  </a:lnTo>
                  <a:lnTo>
                    <a:pt x="4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4" y="2"/>
                  </a:lnTo>
                  <a:lnTo>
                    <a:pt x="4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19" name="Freeform 1541"/>
            <p:cNvSpPr>
              <a:spLocks/>
            </p:cNvSpPr>
            <p:nvPr userDrawn="1"/>
          </p:nvSpPr>
          <p:spPr bwMode="auto">
            <a:xfrm>
              <a:off x="385" y="262"/>
              <a:ext cx="4" cy="4"/>
            </a:xfrm>
            <a:custGeom>
              <a:avLst/>
              <a:gdLst/>
              <a:ahLst/>
              <a:cxnLst>
                <a:cxn ang="0">
                  <a:pos x="1" y="2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1" y="2"/>
                </a:cxn>
              </a:cxnLst>
              <a:rect l="0" t="0" r="r" b="b"/>
              <a:pathLst>
                <a:path w="2" h="2">
                  <a:moveTo>
                    <a:pt x="1" y="2"/>
                  </a:moveTo>
                  <a:cubicBezTo>
                    <a:pt x="2" y="2"/>
                    <a:pt x="1" y="0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2"/>
                    <a:pt x="1" y="2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20" name="Freeform 1542"/>
            <p:cNvSpPr>
              <a:spLocks/>
            </p:cNvSpPr>
            <p:nvPr userDrawn="1"/>
          </p:nvSpPr>
          <p:spPr bwMode="auto">
            <a:xfrm>
              <a:off x="383" y="262"/>
              <a:ext cx="4" cy="4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2" y="2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2" y="1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2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2" y="1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</a:cxnLst>
              <a:rect l="0" t="0" r="r" b="b"/>
              <a:pathLst>
                <a:path w="3" h="2">
                  <a:moveTo>
                    <a:pt x="2" y="2"/>
                  </a:moveTo>
                  <a:cubicBezTo>
                    <a:pt x="2" y="2"/>
                    <a:pt x="2" y="2"/>
                    <a:pt x="2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2"/>
                    <a:pt x="1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21" name="Freeform 1543"/>
            <p:cNvSpPr>
              <a:spLocks/>
            </p:cNvSpPr>
            <p:nvPr userDrawn="1"/>
          </p:nvSpPr>
          <p:spPr bwMode="auto">
            <a:xfrm>
              <a:off x="369" y="270"/>
              <a:ext cx="4" cy="2"/>
            </a:xfrm>
            <a:custGeom>
              <a:avLst/>
              <a:gdLst/>
              <a:ahLst/>
              <a:cxnLst>
                <a:cxn ang="0">
                  <a:pos x="2" y="1"/>
                </a:cxn>
                <a:cxn ang="0">
                  <a:pos x="0" y="0"/>
                </a:cxn>
                <a:cxn ang="0">
                  <a:pos x="2" y="1"/>
                </a:cxn>
              </a:cxnLst>
              <a:rect l="0" t="0" r="r" b="b"/>
              <a:pathLst>
                <a:path w="2" h="1">
                  <a:moveTo>
                    <a:pt x="2" y="1"/>
                  </a:moveTo>
                  <a:cubicBezTo>
                    <a:pt x="2" y="0"/>
                    <a:pt x="1" y="0"/>
                    <a:pt x="0" y="0"/>
                  </a:cubicBezTo>
                  <a:cubicBezTo>
                    <a:pt x="0" y="0"/>
                    <a:pt x="1" y="1"/>
                    <a:pt x="2" y="1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22" name="Freeform 1544"/>
            <p:cNvSpPr>
              <a:spLocks/>
            </p:cNvSpPr>
            <p:nvPr userDrawn="1"/>
          </p:nvSpPr>
          <p:spPr bwMode="auto">
            <a:xfrm>
              <a:off x="369" y="268"/>
              <a:ext cx="4" cy="4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1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2" y="2"/>
                </a:cxn>
              </a:cxnLst>
              <a:rect l="0" t="0" r="r" b="b"/>
              <a:pathLst>
                <a:path w="2" h="2">
                  <a:moveTo>
                    <a:pt x="2" y="2"/>
                  </a:moveTo>
                  <a:cubicBezTo>
                    <a:pt x="2" y="2"/>
                    <a:pt x="2" y="2"/>
                    <a:pt x="2" y="2"/>
                  </a:cubicBezTo>
                  <a:cubicBezTo>
                    <a:pt x="2" y="1"/>
                    <a:pt x="1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2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2"/>
                    <a:pt x="2" y="2"/>
                    <a:pt x="2" y="2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23" name="Freeform 1545"/>
            <p:cNvSpPr>
              <a:spLocks/>
            </p:cNvSpPr>
            <p:nvPr userDrawn="1"/>
          </p:nvSpPr>
          <p:spPr bwMode="auto">
            <a:xfrm>
              <a:off x="361" y="268"/>
              <a:ext cx="8" cy="4"/>
            </a:xfrm>
            <a:custGeom>
              <a:avLst/>
              <a:gdLst/>
              <a:ahLst/>
              <a:cxnLst>
                <a:cxn ang="0">
                  <a:pos x="1" y="2"/>
                </a:cxn>
                <a:cxn ang="0">
                  <a:pos x="4" y="2"/>
                </a:cxn>
                <a:cxn ang="0">
                  <a:pos x="0" y="0"/>
                </a:cxn>
                <a:cxn ang="0">
                  <a:pos x="1" y="2"/>
                </a:cxn>
              </a:cxnLst>
              <a:rect l="0" t="0" r="r" b="b"/>
              <a:pathLst>
                <a:path w="4" h="2">
                  <a:moveTo>
                    <a:pt x="1" y="2"/>
                  </a:moveTo>
                  <a:cubicBezTo>
                    <a:pt x="2" y="2"/>
                    <a:pt x="4" y="2"/>
                    <a:pt x="4" y="2"/>
                  </a:cubicBezTo>
                  <a:cubicBezTo>
                    <a:pt x="3" y="1"/>
                    <a:pt x="2" y="0"/>
                    <a:pt x="0" y="0"/>
                  </a:cubicBezTo>
                  <a:cubicBezTo>
                    <a:pt x="1" y="1"/>
                    <a:pt x="1" y="1"/>
                    <a:pt x="1" y="2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24" name="Freeform 1546"/>
            <p:cNvSpPr>
              <a:spLocks/>
            </p:cNvSpPr>
            <p:nvPr userDrawn="1"/>
          </p:nvSpPr>
          <p:spPr bwMode="auto">
            <a:xfrm>
              <a:off x="361" y="268"/>
              <a:ext cx="10" cy="4"/>
            </a:xfrm>
            <a:custGeom>
              <a:avLst/>
              <a:gdLst/>
              <a:ahLst/>
              <a:cxnLst>
                <a:cxn ang="0">
                  <a:pos x="1" y="2"/>
                </a:cxn>
                <a:cxn ang="0">
                  <a:pos x="3" y="2"/>
                </a:cxn>
                <a:cxn ang="0">
                  <a:pos x="5" y="2"/>
                </a:cxn>
                <a:cxn ang="0">
                  <a:pos x="5" y="1"/>
                </a:cxn>
                <a:cxn ang="0">
                  <a:pos x="5" y="1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" y="2"/>
                </a:cxn>
                <a:cxn ang="0">
                  <a:pos x="2" y="2"/>
                </a:cxn>
                <a:cxn ang="0">
                  <a:pos x="2" y="1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4" y="1"/>
                </a:cxn>
                <a:cxn ang="0">
                  <a:pos x="3" y="2"/>
                </a:cxn>
                <a:cxn ang="0">
                  <a:pos x="1" y="1"/>
                </a:cxn>
                <a:cxn ang="0">
                  <a:pos x="1" y="2"/>
                </a:cxn>
                <a:cxn ang="0">
                  <a:pos x="1" y="2"/>
                </a:cxn>
              </a:cxnLst>
              <a:rect l="0" t="0" r="r" b="b"/>
              <a:pathLst>
                <a:path w="5" h="2">
                  <a:moveTo>
                    <a:pt x="1" y="2"/>
                  </a:moveTo>
                  <a:cubicBezTo>
                    <a:pt x="2" y="2"/>
                    <a:pt x="3" y="2"/>
                    <a:pt x="3" y="2"/>
                  </a:cubicBezTo>
                  <a:cubicBezTo>
                    <a:pt x="4" y="2"/>
                    <a:pt x="4" y="2"/>
                    <a:pt x="5" y="2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" y="1"/>
                    <a:pt x="2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1" y="1"/>
                    <a:pt x="1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1"/>
                    <a:pt x="1" y="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1"/>
                    <a:pt x="3" y="1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2"/>
                    <a:pt x="4" y="2"/>
                    <a:pt x="3" y="2"/>
                  </a:cubicBezTo>
                  <a:cubicBezTo>
                    <a:pt x="3" y="2"/>
                    <a:pt x="2" y="2"/>
                    <a:pt x="1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25" name="Freeform 1547"/>
            <p:cNvSpPr>
              <a:spLocks/>
            </p:cNvSpPr>
            <p:nvPr userDrawn="1"/>
          </p:nvSpPr>
          <p:spPr bwMode="auto">
            <a:xfrm>
              <a:off x="367" y="302"/>
              <a:ext cx="2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26" name="Freeform 1548"/>
            <p:cNvSpPr>
              <a:spLocks/>
            </p:cNvSpPr>
            <p:nvPr userDrawn="1"/>
          </p:nvSpPr>
          <p:spPr bwMode="auto">
            <a:xfrm>
              <a:off x="367" y="300"/>
              <a:ext cx="2" cy="4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2" h="2">
                  <a:moveTo>
                    <a:pt x="0" y="2"/>
                  </a:moveTo>
                  <a:lnTo>
                    <a:pt x="0" y="2"/>
                  </a:lnTo>
                  <a:lnTo>
                    <a:pt x="2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27" name="Freeform 1549"/>
            <p:cNvSpPr>
              <a:spLocks/>
            </p:cNvSpPr>
            <p:nvPr userDrawn="1"/>
          </p:nvSpPr>
          <p:spPr bwMode="auto">
            <a:xfrm>
              <a:off x="339" y="339"/>
              <a:ext cx="2" cy="2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1" y="0"/>
                </a:cxn>
                <a:cxn ang="0">
                  <a:pos x="0" y="1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1" y="1"/>
                    <a:pt x="1" y="1"/>
                    <a:pt x="1" y="0"/>
                  </a:cubicBezTo>
                  <a:cubicBezTo>
                    <a:pt x="0" y="1"/>
                    <a:pt x="1" y="1"/>
                    <a:pt x="0" y="1"/>
                  </a:cubicBezTo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28" name="Freeform 1550"/>
            <p:cNvSpPr>
              <a:spLocks/>
            </p:cNvSpPr>
            <p:nvPr userDrawn="1"/>
          </p:nvSpPr>
          <p:spPr bwMode="auto">
            <a:xfrm>
              <a:off x="339" y="339"/>
              <a:ext cx="2" cy="2"/>
            </a:xfrm>
            <a:custGeom>
              <a:avLst/>
              <a:gdLst/>
              <a:ahLst/>
              <a:cxnLst>
                <a:cxn ang="0">
                  <a:pos x="1" y="1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1" y="1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29" name="Freeform 1551"/>
            <p:cNvSpPr>
              <a:spLocks/>
            </p:cNvSpPr>
            <p:nvPr userDrawn="1"/>
          </p:nvSpPr>
          <p:spPr bwMode="auto">
            <a:xfrm>
              <a:off x="351" y="337"/>
              <a:ext cx="2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0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30" name="Freeform 1552"/>
            <p:cNvSpPr>
              <a:spLocks/>
            </p:cNvSpPr>
            <p:nvPr userDrawn="1"/>
          </p:nvSpPr>
          <p:spPr bwMode="auto">
            <a:xfrm>
              <a:off x="351" y="337"/>
              <a:ext cx="2" cy="2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"/>
                </a:cxn>
              </a:cxnLst>
              <a:rect l="0" t="0" r="r" b="b"/>
              <a:pathLst>
                <a:path w="2" h="2">
                  <a:moveTo>
                    <a:pt x="0" y="2"/>
                  </a:moveTo>
                  <a:lnTo>
                    <a:pt x="2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31" name="Freeform 1553"/>
            <p:cNvSpPr>
              <a:spLocks/>
            </p:cNvSpPr>
            <p:nvPr userDrawn="1"/>
          </p:nvSpPr>
          <p:spPr bwMode="auto">
            <a:xfrm>
              <a:off x="353" y="334"/>
              <a:ext cx="2" cy="3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0" y="0"/>
                </a:cxn>
                <a:cxn ang="0">
                  <a:pos x="0" y="1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0" y="1"/>
                    <a:pt x="1" y="1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32" name="Freeform 1554"/>
            <p:cNvSpPr>
              <a:spLocks/>
            </p:cNvSpPr>
            <p:nvPr userDrawn="1"/>
          </p:nvSpPr>
          <p:spPr bwMode="auto">
            <a:xfrm>
              <a:off x="353" y="334"/>
              <a:ext cx="2" cy="3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0" y="3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0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</a:cxnLst>
              <a:rect l="0" t="0" r="r" b="b"/>
              <a:pathLst>
                <a:path w="2" h="3">
                  <a:moveTo>
                    <a:pt x="0" y="3"/>
                  </a:moveTo>
                  <a:lnTo>
                    <a:pt x="0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33" name="Freeform 1555"/>
            <p:cNvSpPr>
              <a:spLocks/>
            </p:cNvSpPr>
            <p:nvPr userDrawn="1"/>
          </p:nvSpPr>
          <p:spPr bwMode="auto">
            <a:xfrm>
              <a:off x="353" y="337"/>
              <a:ext cx="1" cy="2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0" y="0"/>
                </a:cxn>
                <a:cxn ang="0">
                  <a:pos x="0" y="1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1"/>
                    <a:pt x="0" y="1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34" name="Freeform 1556"/>
            <p:cNvSpPr>
              <a:spLocks/>
            </p:cNvSpPr>
            <p:nvPr userDrawn="1"/>
          </p:nvSpPr>
          <p:spPr bwMode="auto">
            <a:xfrm>
              <a:off x="353" y="337"/>
              <a:ext cx="2" cy="2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2" h="2">
                  <a:moveTo>
                    <a:pt x="0" y="2"/>
                  </a:move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35" name="Freeform 1557"/>
            <p:cNvSpPr>
              <a:spLocks/>
            </p:cNvSpPr>
            <p:nvPr userDrawn="1"/>
          </p:nvSpPr>
          <p:spPr bwMode="auto">
            <a:xfrm>
              <a:off x="353" y="337"/>
              <a:ext cx="2" cy="2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2" h="2">
                  <a:moveTo>
                    <a:pt x="0" y="2"/>
                  </a:move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36" name="Freeform 1558"/>
            <p:cNvSpPr>
              <a:spLocks/>
            </p:cNvSpPr>
            <p:nvPr userDrawn="1"/>
          </p:nvSpPr>
          <p:spPr bwMode="auto">
            <a:xfrm>
              <a:off x="359" y="328"/>
              <a:ext cx="2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0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37" name="Freeform 1559"/>
            <p:cNvSpPr>
              <a:spLocks/>
            </p:cNvSpPr>
            <p:nvPr userDrawn="1"/>
          </p:nvSpPr>
          <p:spPr bwMode="auto">
            <a:xfrm>
              <a:off x="359" y="326"/>
              <a:ext cx="2" cy="2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2" h="2">
                  <a:moveTo>
                    <a:pt x="0" y="2"/>
                  </a:move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38" name="Freeform 1560"/>
            <p:cNvSpPr>
              <a:spLocks/>
            </p:cNvSpPr>
            <p:nvPr userDrawn="1"/>
          </p:nvSpPr>
          <p:spPr bwMode="auto">
            <a:xfrm>
              <a:off x="359" y="326"/>
              <a:ext cx="2" cy="2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2" h="2">
                  <a:moveTo>
                    <a:pt x="0" y="2"/>
                  </a:move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39" name="Freeform 1561"/>
            <p:cNvSpPr>
              <a:spLocks/>
            </p:cNvSpPr>
            <p:nvPr userDrawn="1"/>
          </p:nvSpPr>
          <p:spPr bwMode="auto">
            <a:xfrm>
              <a:off x="359" y="326"/>
              <a:ext cx="1" cy="2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h="2">
                  <a:moveTo>
                    <a:pt x="0" y="2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40" name="Freeform 1562"/>
            <p:cNvSpPr>
              <a:spLocks/>
            </p:cNvSpPr>
            <p:nvPr userDrawn="1"/>
          </p:nvSpPr>
          <p:spPr bwMode="auto">
            <a:xfrm>
              <a:off x="359" y="326"/>
              <a:ext cx="1" cy="2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h="2">
                  <a:moveTo>
                    <a:pt x="0" y="2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41" name="Freeform 1563"/>
            <p:cNvSpPr>
              <a:spLocks/>
            </p:cNvSpPr>
            <p:nvPr userDrawn="1"/>
          </p:nvSpPr>
          <p:spPr bwMode="auto">
            <a:xfrm>
              <a:off x="337" y="337"/>
              <a:ext cx="10" cy="14"/>
            </a:xfrm>
            <a:custGeom>
              <a:avLst/>
              <a:gdLst/>
              <a:ahLst/>
              <a:cxnLst>
                <a:cxn ang="0">
                  <a:pos x="2" y="7"/>
                </a:cxn>
                <a:cxn ang="0">
                  <a:pos x="5" y="5"/>
                </a:cxn>
                <a:cxn ang="0">
                  <a:pos x="5" y="5"/>
                </a:cxn>
                <a:cxn ang="0">
                  <a:pos x="4" y="4"/>
                </a:cxn>
                <a:cxn ang="0">
                  <a:pos x="2" y="2"/>
                </a:cxn>
                <a:cxn ang="0">
                  <a:pos x="2" y="1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1" y="2"/>
                </a:cxn>
                <a:cxn ang="0">
                  <a:pos x="1" y="3"/>
                </a:cxn>
                <a:cxn ang="0">
                  <a:pos x="1" y="3"/>
                </a:cxn>
                <a:cxn ang="0">
                  <a:pos x="1" y="3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2" y="4"/>
                </a:cxn>
                <a:cxn ang="0">
                  <a:pos x="2" y="6"/>
                </a:cxn>
                <a:cxn ang="0">
                  <a:pos x="3" y="5"/>
                </a:cxn>
                <a:cxn ang="0">
                  <a:pos x="2" y="7"/>
                </a:cxn>
              </a:cxnLst>
              <a:rect l="0" t="0" r="r" b="b"/>
              <a:pathLst>
                <a:path w="5" h="7">
                  <a:moveTo>
                    <a:pt x="2" y="7"/>
                  </a:moveTo>
                  <a:cubicBezTo>
                    <a:pt x="3" y="6"/>
                    <a:pt x="4" y="6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4"/>
                    <a:pt x="5" y="4"/>
                    <a:pt x="4" y="4"/>
                  </a:cubicBezTo>
                  <a:cubicBezTo>
                    <a:pt x="4" y="3"/>
                    <a:pt x="3" y="2"/>
                    <a:pt x="2" y="2"/>
                  </a:cubicBezTo>
                  <a:cubicBezTo>
                    <a:pt x="2" y="2"/>
                    <a:pt x="2" y="1"/>
                    <a:pt x="2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4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4"/>
                    <a:pt x="3" y="4"/>
                    <a:pt x="2" y="4"/>
                  </a:cubicBezTo>
                  <a:cubicBezTo>
                    <a:pt x="2" y="5"/>
                    <a:pt x="2" y="5"/>
                    <a:pt x="2" y="6"/>
                  </a:cubicBezTo>
                  <a:cubicBezTo>
                    <a:pt x="2" y="5"/>
                    <a:pt x="3" y="6"/>
                    <a:pt x="3" y="5"/>
                  </a:cubicBezTo>
                  <a:cubicBezTo>
                    <a:pt x="3" y="6"/>
                    <a:pt x="3" y="6"/>
                    <a:pt x="2" y="7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42" name="Freeform 1564"/>
            <p:cNvSpPr>
              <a:spLocks/>
            </p:cNvSpPr>
            <p:nvPr userDrawn="1"/>
          </p:nvSpPr>
          <p:spPr bwMode="auto">
            <a:xfrm>
              <a:off x="337" y="337"/>
              <a:ext cx="10" cy="14"/>
            </a:xfrm>
            <a:custGeom>
              <a:avLst/>
              <a:gdLst/>
              <a:ahLst/>
              <a:cxnLst>
                <a:cxn ang="0">
                  <a:pos x="5" y="5"/>
                </a:cxn>
                <a:cxn ang="0">
                  <a:pos x="5" y="5"/>
                </a:cxn>
                <a:cxn ang="0">
                  <a:pos x="5" y="4"/>
                </a:cxn>
                <a:cxn ang="0">
                  <a:pos x="4" y="4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1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1" y="2"/>
                </a:cxn>
                <a:cxn ang="0">
                  <a:pos x="0" y="3"/>
                </a:cxn>
                <a:cxn ang="0">
                  <a:pos x="1" y="3"/>
                </a:cxn>
                <a:cxn ang="0">
                  <a:pos x="1" y="3"/>
                </a:cxn>
                <a:cxn ang="0">
                  <a:pos x="2" y="3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2" y="5"/>
                </a:cxn>
                <a:cxn ang="0">
                  <a:pos x="2" y="6"/>
                </a:cxn>
                <a:cxn ang="0">
                  <a:pos x="3" y="5"/>
                </a:cxn>
                <a:cxn ang="0">
                  <a:pos x="2" y="7"/>
                </a:cxn>
                <a:cxn ang="0">
                  <a:pos x="3" y="5"/>
                </a:cxn>
                <a:cxn ang="0">
                  <a:pos x="2" y="6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3" y="4"/>
                </a:cxn>
                <a:cxn ang="0">
                  <a:pos x="2" y="3"/>
                </a:cxn>
                <a:cxn ang="0">
                  <a:pos x="1" y="3"/>
                </a:cxn>
                <a:cxn ang="0">
                  <a:pos x="1" y="3"/>
                </a:cxn>
                <a:cxn ang="0">
                  <a:pos x="1" y="3"/>
                </a:cxn>
                <a:cxn ang="0">
                  <a:pos x="1" y="3"/>
                </a:cxn>
                <a:cxn ang="0">
                  <a:pos x="1" y="3"/>
                </a:cxn>
                <a:cxn ang="0">
                  <a:pos x="1" y="3"/>
                </a:cxn>
                <a:cxn ang="0">
                  <a:pos x="0" y="2"/>
                </a:cxn>
                <a:cxn ang="0">
                  <a:pos x="1" y="2"/>
                </a:cxn>
                <a:cxn ang="0">
                  <a:pos x="0" y="2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1" y="2"/>
                </a:cxn>
                <a:cxn ang="0">
                  <a:pos x="4" y="4"/>
                </a:cxn>
                <a:cxn ang="0">
                  <a:pos x="4" y="4"/>
                </a:cxn>
                <a:cxn ang="0">
                  <a:pos x="4" y="5"/>
                </a:cxn>
                <a:cxn ang="0">
                  <a:pos x="5" y="5"/>
                </a:cxn>
                <a:cxn ang="0">
                  <a:pos x="2" y="7"/>
                </a:cxn>
              </a:cxnLst>
              <a:rect l="0" t="0" r="r" b="b"/>
              <a:pathLst>
                <a:path w="5" h="7">
                  <a:moveTo>
                    <a:pt x="2" y="7"/>
                  </a:moveTo>
                  <a:cubicBezTo>
                    <a:pt x="3" y="6"/>
                    <a:pt x="5" y="6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3"/>
                    <a:pt x="3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3" y="6"/>
                    <a:pt x="3" y="6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6"/>
                    <a:pt x="2" y="6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3" y="6"/>
                    <a:pt x="3" y="6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2" y="5"/>
                    <a:pt x="2" y="5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4" y="3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4" y="6"/>
                    <a:pt x="3" y="6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43" name="Freeform 1565"/>
            <p:cNvSpPr>
              <a:spLocks/>
            </p:cNvSpPr>
            <p:nvPr userDrawn="1"/>
          </p:nvSpPr>
          <p:spPr bwMode="auto">
            <a:xfrm>
              <a:off x="335" y="343"/>
              <a:ext cx="4" cy="8"/>
            </a:xfrm>
            <a:custGeom>
              <a:avLst/>
              <a:gdLst/>
              <a:ahLst/>
              <a:cxnLst>
                <a:cxn ang="0">
                  <a:pos x="1" y="3"/>
                </a:cxn>
                <a:cxn ang="0">
                  <a:pos x="2" y="1"/>
                </a:cxn>
                <a:cxn ang="0">
                  <a:pos x="1" y="2"/>
                </a:cxn>
                <a:cxn ang="0">
                  <a:pos x="1" y="3"/>
                </a:cxn>
              </a:cxnLst>
              <a:rect l="0" t="0" r="r" b="b"/>
              <a:pathLst>
                <a:path w="3" h="4">
                  <a:moveTo>
                    <a:pt x="1" y="3"/>
                  </a:moveTo>
                  <a:cubicBezTo>
                    <a:pt x="2" y="4"/>
                    <a:pt x="3" y="1"/>
                    <a:pt x="2" y="1"/>
                  </a:cubicBezTo>
                  <a:cubicBezTo>
                    <a:pt x="1" y="0"/>
                    <a:pt x="0" y="2"/>
                    <a:pt x="1" y="2"/>
                  </a:cubicBezTo>
                  <a:cubicBezTo>
                    <a:pt x="1" y="3"/>
                    <a:pt x="1" y="3"/>
                    <a:pt x="1" y="3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44" name="Freeform 1566"/>
            <p:cNvSpPr>
              <a:spLocks/>
            </p:cNvSpPr>
            <p:nvPr userDrawn="1"/>
          </p:nvSpPr>
          <p:spPr bwMode="auto">
            <a:xfrm>
              <a:off x="335" y="343"/>
              <a:ext cx="4" cy="8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1" y="4"/>
                </a:cxn>
                <a:cxn ang="0">
                  <a:pos x="3" y="2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1" y="3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2"/>
                </a:cxn>
                <a:cxn ang="0">
                  <a:pos x="2" y="3"/>
                </a:cxn>
                <a:cxn ang="0">
                  <a:pos x="1" y="3"/>
                </a:cxn>
                <a:cxn ang="0">
                  <a:pos x="1" y="3"/>
                </a:cxn>
                <a:cxn ang="0">
                  <a:pos x="0" y="3"/>
                </a:cxn>
                <a:cxn ang="0">
                  <a:pos x="0" y="3"/>
                </a:cxn>
              </a:cxnLst>
              <a:rect l="0" t="0" r="r" b="b"/>
              <a:pathLst>
                <a:path w="3" h="4">
                  <a:moveTo>
                    <a:pt x="0" y="3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2" y="4"/>
                    <a:pt x="3" y="2"/>
                    <a:pt x="3" y="2"/>
                  </a:cubicBezTo>
                  <a:cubicBezTo>
                    <a:pt x="3" y="1"/>
                    <a:pt x="2" y="1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2"/>
                  </a:cubicBezTo>
                  <a:cubicBezTo>
                    <a:pt x="2" y="2"/>
                    <a:pt x="2" y="2"/>
                    <a:pt x="2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45" name="Freeform 1567"/>
            <p:cNvSpPr>
              <a:spLocks/>
            </p:cNvSpPr>
            <p:nvPr userDrawn="1"/>
          </p:nvSpPr>
          <p:spPr bwMode="auto">
            <a:xfrm>
              <a:off x="359" y="355"/>
              <a:ext cx="1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46" name="Freeform 1568"/>
            <p:cNvSpPr>
              <a:spLocks/>
            </p:cNvSpPr>
            <p:nvPr userDrawn="1"/>
          </p:nvSpPr>
          <p:spPr bwMode="auto">
            <a:xfrm>
              <a:off x="357" y="353"/>
              <a:ext cx="4" cy="4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0" y="1"/>
                </a:cxn>
              </a:cxnLst>
              <a:rect l="0" t="0" r="r" b="b"/>
              <a:pathLst>
                <a:path w="1" h="2">
                  <a:moveTo>
                    <a:pt x="0" y="1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47" name="Freeform 1569"/>
            <p:cNvSpPr>
              <a:spLocks/>
            </p:cNvSpPr>
            <p:nvPr userDrawn="1"/>
          </p:nvSpPr>
          <p:spPr bwMode="auto">
            <a:xfrm>
              <a:off x="359" y="357"/>
              <a:ext cx="2" cy="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1"/>
                    <a:pt x="0" y="1"/>
                    <a:pt x="1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48" name="Freeform 1570"/>
            <p:cNvSpPr>
              <a:spLocks/>
            </p:cNvSpPr>
            <p:nvPr userDrawn="1"/>
          </p:nvSpPr>
          <p:spPr bwMode="auto">
            <a:xfrm>
              <a:off x="359" y="357"/>
              <a:ext cx="2" cy="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49" name="Freeform 1571"/>
            <p:cNvSpPr>
              <a:spLocks/>
            </p:cNvSpPr>
            <p:nvPr userDrawn="1"/>
          </p:nvSpPr>
          <p:spPr bwMode="auto">
            <a:xfrm>
              <a:off x="363" y="357"/>
              <a:ext cx="4" cy="4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2" y="1"/>
                </a:cxn>
                <a:cxn ang="0">
                  <a:pos x="2" y="0"/>
                </a:cxn>
                <a:cxn ang="0">
                  <a:pos x="0" y="1"/>
                </a:cxn>
              </a:cxnLst>
              <a:rect l="0" t="0" r="r" b="b"/>
              <a:pathLst>
                <a:path w="2" h="1">
                  <a:moveTo>
                    <a:pt x="0" y="1"/>
                  </a:moveTo>
                  <a:cubicBezTo>
                    <a:pt x="1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1"/>
                    <a:pt x="0" y="1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50" name="Freeform 1572"/>
            <p:cNvSpPr>
              <a:spLocks/>
            </p:cNvSpPr>
            <p:nvPr userDrawn="1"/>
          </p:nvSpPr>
          <p:spPr bwMode="auto">
            <a:xfrm>
              <a:off x="363" y="357"/>
              <a:ext cx="4" cy="4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1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0" y="1"/>
                </a:cxn>
              </a:cxnLst>
              <a:rect l="0" t="0" r="r" b="b"/>
              <a:pathLst>
                <a:path w="2" h="1">
                  <a:moveTo>
                    <a:pt x="0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0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51" name="Freeform 1573"/>
            <p:cNvSpPr>
              <a:spLocks/>
            </p:cNvSpPr>
            <p:nvPr userDrawn="1"/>
          </p:nvSpPr>
          <p:spPr bwMode="auto">
            <a:xfrm>
              <a:off x="371" y="355"/>
              <a:ext cx="4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1"/>
                </a:cxn>
                <a:cxn ang="0">
                  <a:pos x="1" y="0"/>
                </a:cxn>
                <a:cxn ang="0">
                  <a:pos x="0" y="0"/>
                </a:cxn>
              </a:cxnLst>
              <a:rect l="0" t="0" r="r" b="b"/>
              <a:pathLst>
                <a:path w="2" h="1">
                  <a:moveTo>
                    <a:pt x="0" y="0"/>
                  </a:moveTo>
                  <a:cubicBezTo>
                    <a:pt x="1" y="1"/>
                    <a:pt x="1" y="1"/>
                    <a:pt x="2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52" name="Freeform 1574"/>
            <p:cNvSpPr>
              <a:spLocks/>
            </p:cNvSpPr>
            <p:nvPr userDrawn="1"/>
          </p:nvSpPr>
          <p:spPr bwMode="auto">
            <a:xfrm>
              <a:off x="371" y="355"/>
              <a:ext cx="4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2" y="1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2" y="1"/>
                </a:cxn>
                <a:cxn ang="0">
                  <a:pos x="2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" h="1">
                  <a:moveTo>
                    <a:pt x="0" y="0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53" name="Freeform 1575"/>
            <p:cNvSpPr>
              <a:spLocks/>
            </p:cNvSpPr>
            <p:nvPr userDrawn="1"/>
          </p:nvSpPr>
          <p:spPr bwMode="auto">
            <a:xfrm>
              <a:off x="375" y="355"/>
              <a:ext cx="2" cy="2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1" y="0"/>
                </a:cxn>
                <a:cxn ang="0">
                  <a:pos x="0" y="1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1" y="1"/>
                    <a:pt x="1" y="1"/>
                    <a:pt x="1" y="0"/>
                  </a:cubicBezTo>
                  <a:cubicBezTo>
                    <a:pt x="1" y="1"/>
                    <a:pt x="0" y="1"/>
                    <a:pt x="0" y="1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54" name="Freeform 1576"/>
            <p:cNvSpPr>
              <a:spLocks/>
            </p:cNvSpPr>
            <p:nvPr userDrawn="1"/>
          </p:nvSpPr>
          <p:spPr bwMode="auto">
            <a:xfrm>
              <a:off x="375" y="355"/>
              <a:ext cx="4" cy="2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2" y="1"/>
                </a:cxn>
                <a:cxn ang="0">
                  <a:pos x="2" y="0"/>
                </a:cxn>
                <a:cxn ang="0">
                  <a:pos x="1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</a:cxnLst>
              <a:rect l="0" t="0" r="r" b="b"/>
              <a:pathLst>
                <a:path w="2" h="1">
                  <a:moveTo>
                    <a:pt x="0" y="1"/>
                  </a:moveTo>
                  <a:cubicBezTo>
                    <a:pt x="1" y="1"/>
                    <a:pt x="1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55" name="Freeform 1577"/>
            <p:cNvSpPr>
              <a:spLocks/>
            </p:cNvSpPr>
            <p:nvPr userDrawn="1"/>
          </p:nvSpPr>
          <p:spPr bwMode="auto">
            <a:xfrm>
              <a:off x="383" y="351"/>
              <a:ext cx="2" cy="2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1" y="0"/>
                </a:cxn>
                <a:cxn ang="0">
                  <a:pos x="0" y="1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1" y="1"/>
                    <a:pt x="1" y="1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56" name="Freeform 1578"/>
            <p:cNvSpPr>
              <a:spLocks/>
            </p:cNvSpPr>
            <p:nvPr userDrawn="1"/>
          </p:nvSpPr>
          <p:spPr bwMode="auto">
            <a:xfrm>
              <a:off x="383" y="351"/>
              <a:ext cx="2" cy="2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57" name="Freeform 1579"/>
            <p:cNvSpPr>
              <a:spLocks/>
            </p:cNvSpPr>
            <p:nvPr userDrawn="1"/>
          </p:nvSpPr>
          <p:spPr bwMode="auto">
            <a:xfrm>
              <a:off x="375" y="351"/>
              <a:ext cx="1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58" name="Freeform 1580"/>
            <p:cNvSpPr>
              <a:spLocks/>
            </p:cNvSpPr>
            <p:nvPr userDrawn="1"/>
          </p:nvSpPr>
          <p:spPr bwMode="auto">
            <a:xfrm>
              <a:off x="375" y="351"/>
              <a:ext cx="2" cy="2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"/>
                </a:cxn>
              </a:cxnLst>
              <a:rect l="0" t="0" r="r" b="b"/>
              <a:pathLst>
                <a:path w="2" h="2">
                  <a:moveTo>
                    <a:pt x="0" y="2"/>
                  </a:moveTo>
                  <a:lnTo>
                    <a:pt x="0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59" name="Line 1581"/>
            <p:cNvSpPr>
              <a:spLocks noChangeShapeType="1"/>
            </p:cNvSpPr>
            <p:nvPr userDrawn="1"/>
          </p:nvSpPr>
          <p:spPr bwMode="auto">
            <a:xfrm>
              <a:off x="375" y="353"/>
              <a:ext cx="1" cy="1"/>
            </a:xfrm>
            <a:prstGeom prst="line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60" name="Line 1582"/>
            <p:cNvSpPr>
              <a:spLocks noChangeShapeType="1"/>
            </p:cNvSpPr>
            <p:nvPr userDrawn="1"/>
          </p:nvSpPr>
          <p:spPr bwMode="auto">
            <a:xfrm>
              <a:off x="375" y="353"/>
              <a:ext cx="1" cy="1"/>
            </a:xfrm>
            <a:prstGeom prst="line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61" name="Freeform 1583"/>
            <p:cNvSpPr>
              <a:spLocks/>
            </p:cNvSpPr>
            <p:nvPr userDrawn="1"/>
          </p:nvSpPr>
          <p:spPr bwMode="auto">
            <a:xfrm>
              <a:off x="375" y="351"/>
              <a:ext cx="2" cy="2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2" h="2">
                  <a:moveTo>
                    <a:pt x="0" y="2"/>
                  </a:moveTo>
                  <a:lnTo>
                    <a:pt x="2" y="2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62" name="Freeform 1584"/>
            <p:cNvSpPr>
              <a:spLocks/>
            </p:cNvSpPr>
            <p:nvPr userDrawn="1"/>
          </p:nvSpPr>
          <p:spPr bwMode="auto">
            <a:xfrm>
              <a:off x="375" y="395"/>
              <a:ext cx="1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63" name="Freeform 1585"/>
            <p:cNvSpPr>
              <a:spLocks/>
            </p:cNvSpPr>
            <p:nvPr userDrawn="1"/>
          </p:nvSpPr>
          <p:spPr bwMode="auto">
            <a:xfrm>
              <a:off x="461" y="341"/>
              <a:ext cx="4" cy="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64" name="Freeform 1586"/>
            <p:cNvSpPr>
              <a:spLocks/>
            </p:cNvSpPr>
            <p:nvPr userDrawn="1"/>
          </p:nvSpPr>
          <p:spPr bwMode="auto">
            <a:xfrm>
              <a:off x="461" y="341"/>
              <a:ext cx="4" cy="4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2" y="0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65" name="Freeform 1587"/>
            <p:cNvSpPr>
              <a:spLocks/>
            </p:cNvSpPr>
            <p:nvPr userDrawn="1"/>
          </p:nvSpPr>
          <p:spPr bwMode="auto">
            <a:xfrm>
              <a:off x="463" y="359"/>
              <a:ext cx="2" cy="2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0" y="1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0" y="1"/>
                    <a:pt x="1" y="0"/>
                    <a:pt x="0" y="1"/>
                  </a:cubicBezTo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66" name="Freeform 1588"/>
            <p:cNvSpPr>
              <a:spLocks/>
            </p:cNvSpPr>
            <p:nvPr userDrawn="1"/>
          </p:nvSpPr>
          <p:spPr bwMode="auto">
            <a:xfrm>
              <a:off x="463" y="359"/>
              <a:ext cx="2" cy="2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2"/>
                </a:cxn>
              </a:cxnLst>
              <a:rect l="0" t="0" r="r" b="b"/>
              <a:pathLst>
                <a:path w="2" h="2">
                  <a:moveTo>
                    <a:pt x="2" y="2"/>
                  </a:move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0" y="0"/>
                  </a:lnTo>
                  <a:lnTo>
                    <a:pt x="0" y="2"/>
                  </a:lnTo>
                  <a:lnTo>
                    <a:pt x="2" y="2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67" name="Freeform 1589"/>
            <p:cNvSpPr>
              <a:spLocks/>
            </p:cNvSpPr>
            <p:nvPr userDrawn="1"/>
          </p:nvSpPr>
          <p:spPr bwMode="auto">
            <a:xfrm>
              <a:off x="463" y="359"/>
              <a:ext cx="2" cy="2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2"/>
                </a:cxn>
              </a:cxnLst>
              <a:rect l="0" t="0" r="r" b="b"/>
              <a:pathLst>
                <a:path w="2" h="2">
                  <a:moveTo>
                    <a:pt x="2" y="2"/>
                  </a:move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0" y="0"/>
                  </a:lnTo>
                  <a:lnTo>
                    <a:pt x="0" y="2"/>
                  </a:lnTo>
                  <a:lnTo>
                    <a:pt x="2" y="2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2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68" name="Freeform 1590"/>
            <p:cNvSpPr>
              <a:spLocks/>
            </p:cNvSpPr>
            <p:nvPr userDrawn="1"/>
          </p:nvSpPr>
          <p:spPr bwMode="auto">
            <a:xfrm>
              <a:off x="465" y="361"/>
              <a:ext cx="1" cy="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cubicBezTo>
                    <a:pt x="0" y="1"/>
                    <a:pt x="0" y="1"/>
                    <a:pt x="0" y="2"/>
                  </a:cubicBez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69" name="Freeform 1591"/>
            <p:cNvSpPr>
              <a:spLocks/>
            </p:cNvSpPr>
            <p:nvPr userDrawn="1"/>
          </p:nvSpPr>
          <p:spPr bwMode="auto">
            <a:xfrm>
              <a:off x="463" y="359"/>
              <a:ext cx="2" cy="4"/>
            </a:xfrm>
            <a:custGeom>
              <a:avLst/>
              <a:gdLst/>
              <a:ahLst/>
              <a:cxnLst>
                <a:cxn ang="0">
                  <a:pos x="1" y="1"/>
                </a:cxn>
                <a:cxn ang="0">
                  <a:pos x="0" y="2"/>
                </a:cxn>
                <a:cxn ang="0">
                  <a:pos x="1" y="3"/>
                </a:cxn>
                <a:cxn ang="0">
                  <a:pos x="1" y="3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1" y="3"/>
                </a:cxn>
                <a:cxn ang="0">
                  <a:pos x="1" y="3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</a:cxnLst>
              <a:rect l="0" t="0" r="r" b="b"/>
              <a:pathLst>
                <a:path w="1" h="3">
                  <a:moveTo>
                    <a:pt x="1" y="1"/>
                  </a:moveTo>
                  <a:cubicBezTo>
                    <a:pt x="1" y="2"/>
                    <a:pt x="0" y="2"/>
                    <a:pt x="0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2"/>
                    <a:pt x="0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1" y="2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70" name="Freeform 1592"/>
            <p:cNvSpPr>
              <a:spLocks/>
            </p:cNvSpPr>
            <p:nvPr userDrawn="1"/>
          </p:nvSpPr>
          <p:spPr bwMode="auto">
            <a:xfrm>
              <a:off x="443" y="345"/>
              <a:ext cx="8" cy="8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2" y="2"/>
                </a:cxn>
                <a:cxn ang="0">
                  <a:pos x="4" y="2"/>
                </a:cxn>
                <a:cxn ang="0">
                  <a:pos x="0" y="1"/>
                </a:cxn>
              </a:cxnLst>
              <a:rect l="0" t="0" r="r" b="b"/>
              <a:pathLst>
                <a:path w="4" h="4">
                  <a:moveTo>
                    <a:pt x="0" y="1"/>
                  </a:moveTo>
                  <a:cubicBezTo>
                    <a:pt x="0" y="2"/>
                    <a:pt x="1" y="2"/>
                    <a:pt x="2" y="2"/>
                  </a:cubicBezTo>
                  <a:cubicBezTo>
                    <a:pt x="3" y="2"/>
                    <a:pt x="4" y="4"/>
                    <a:pt x="4" y="2"/>
                  </a:cubicBezTo>
                  <a:cubicBezTo>
                    <a:pt x="4" y="1"/>
                    <a:pt x="1" y="0"/>
                    <a:pt x="0" y="1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71" name="Freeform 1593"/>
            <p:cNvSpPr>
              <a:spLocks/>
            </p:cNvSpPr>
            <p:nvPr userDrawn="1"/>
          </p:nvSpPr>
          <p:spPr bwMode="auto">
            <a:xfrm>
              <a:off x="443" y="345"/>
              <a:ext cx="8" cy="6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2" y="2"/>
                </a:cxn>
                <a:cxn ang="0">
                  <a:pos x="3" y="3"/>
                </a:cxn>
                <a:cxn ang="0">
                  <a:pos x="4" y="3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1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3" y="1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4" y="3"/>
                </a:cxn>
                <a:cxn ang="0">
                  <a:pos x="3" y="3"/>
                </a:cxn>
                <a:cxn ang="0">
                  <a:pos x="2" y="2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</a:cxnLst>
              <a:rect l="0" t="0" r="r" b="b"/>
              <a:pathLst>
                <a:path w="4" h="3">
                  <a:moveTo>
                    <a:pt x="0" y="1"/>
                  </a:moveTo>
                  <a:cubicBezTo>
                    <a:pt x="0" y="2"/>
                    <a:pt x="1" y="2"/>
                    <a:pt x="2" y="2"/>
                  </a:cubicBezTo>
                  <a:cubicBezTo>
                    <a:pt x="2" y="3"/>
                    <a:pt x="3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3" y="0"/>
                    <a:pt x="1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1"/>
                    <a:pt x="1" y="1"/>
                  </a:cubicBezTo>
                  <a:cubicBezTo>
                    <a:pt x="2" y="1"/>
                    <a:pt x="2" y="1"/>
                    <a:pt x="3" y="1"/>
                  </a:cubicBezTo>
                  <a:cubicBezTo>
                    <a:pt x="3" y="1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2"/>
                    <a:pt x="2" y="2"/>
                  </a:cubicBezTo>
                  <a:cubicBezTo>
                    <a:pt x="1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72" name="Freeform 1594"/>
            <p:cNvSpPr>
              <a:spLocks/>
            </p:cNvSpPr>
            <p:nvPr userDrawn="1"/>
          </p:nvSpPr>
          <p:spPr bwMode="auto">
            <a:xfrm>
              <a:off x="451" y="347"/>
              <a:ext cx="4" cy="4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2" y="0"/>
                </a:cxn>
                <a:cxn ang="0">
                  <a:pos x="0" y="2"/>
                </a:cxn>
              </a:cxnLst>
              <a:rect l="0" t="0" r="r" b="b"/>
              <a:pathLst>
                <a:path w="2" h="2">
                  <a:moveTo>
                    <a:pt x="0" y="2"/>
                  </a:moveTo>
                  <a:cubicBezTo>
                    <a:pt x="1" y="2"/>
                    <a:pt x="2" y="1"/>
                    <a:pt x="2" y="0"/>
                  </a:cubicBezTo>
                  <a:cubicBezTo>
                    <a:pt x="2" y="0"/>
                    <a:pt x="0" y="1"/>
                    <a:pt x="0" y="2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73" name="Freeform 1595"/>
            <p:cNvSpPr>
              <a:spLocks/>
            </p:cNvSpPr>
            <p:nvPr userDrawn="1"/>
          </p:nvSpPr>
          <p:spPr bwMode="auto">
            <a:xfrm>
              <a:off x="451" y="347"/>
              <a:ext cx="4" cy="4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1" y="1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2" h="2">
                  <a:moveTo>
                    <a:pt x="0" y="2"/>
                  </a:moveTo>
                  <a:cubicBezTo>
                    <a:pt x="0" y="2"/>
                    <a:pt x="1" y="2"/>
                    <a:pt x="1" y="1"/>
                  </a:cubicBezTo>
                  <a:cubicBezTo>
                    <a:pt x="2" y="1"/>
                    <a:pt x="2" y="1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1"/>
                    <a:pt x="1" y="1"/>
                  </a:cubicBezTo>
                  <a:cubicBezTo>
                    <a:pt x="1" y="1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74" name="Freeform 1596"/>
            <p:cNvSpPr>
              <a:spLocks/>
            </p:cNvSpPr>
            <p:nvPr userDrawn="1"/>
          </p:nvSpPr>
          <p:spPr bwMode="auto">
            <a:xfrm>
              <a:off x="455" y="347"/>
              <a:ext cx="2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1" y="0"/>
                    <a:pt x="0" y="0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75" name="Freeform 1597"/>
            <p:cNvSpPr>
              <a:spLocks/>
            </p:cNvSpPr>
            <p:nvPr userDrawn="1"/>
          </p:nvSpPr>
          <p:spPr bwMode="auto">
            <a:xfrm>
              <a:off x="455" y="347"/>
              <a:ext cx="2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76" name="Freeform 1598"/>
            <p:cNvSpPr>
              <a:spLocks/>
            </p:cNvSpPr>
            <p:nvPr userDrawn="1"/>
          </p:nvSpPr>
          <p:spPr bwMode="auto">
            <a:xfrm>
              <a:off x="457" y="343"/>
              <a:ext cx="2" cy="4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1" y="0"/>
                </a:cxn>
                <a:cxn ang="0">
                  <a:pos x="0" y="2"/>
                </a:cxn>
              </a:cxnLst>
              <a:rect l="0" t="0" r="r" b="b"/>
              <a:pathLst>
                <a:path w="1" h="2">
                  <a:moveTo>
                    <a:pt x="0" y="2"/>
                  </a:moveTo>
                  <a:cubicBezTo>
                    <a:pt x="0" y="1"/>
                    <a:pt x="1" y="1"/>
                    <a:pt x="1" y="0"/>
                  </a:cubicBezTo>
                  <a:cubicBezTo>
                    <a:pt x="1" y="1"/>
                    <a:pt x="0" y="1"/>
                    <a:pt x="0" y="2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77" name="Freeform 1599"/>
            <p:cNvSpPr>
              <a:spLocks/>
            </p:cNvSpPr>
            <p:nvPr userDrawn="1"/>
          </p:nvSpPr>
          <p:spPr bwMode="auto">
            <a:xfrm>
              <a:off x="455" y="341"/>
              <a:ext cx="4" cy="6"/>
            </a:xfrm>
            <a:custGeom>
              <a:avLst/>
              <a:gdLst/>
              <a:ahLst/>
              <a:cxnLst>
                <a:cxn ang="0">
                  <a:pos x="1" y="3"/>
                </a:cxn>
                <a:cxn ang="0">
                  <a:pos x="2" y="1"/>
                </a:cxn>
                <a:cxn ang="0">
                  <a:pos x="2" y="0"/>
                </a:cxn>
                <a:cxn ang="0">
                  <a:pos x="2" y="1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1" y="3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1" y="3"/>
                </a:cxn>
              </a:cxnLst>
              <a:rect l="0" t="0" r="r" b="b"/>
              <a:pathLst>
                <a:path w="2" h="3">
                  <a:moveTo>
                    <a:pt x="1" y="3"/>
                  </a:moveTo>
                  <a:cubicBezTo>
                    <a:pt x="1" y="2"/>
                    <a:pt x="2" y="2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1"/>
                    <a:pt x="1" y="2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2" y="2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1"/>
                    <a:pt x="1" y="2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3"/>
                    <a:pt x="1" y="3"/>
                    <a:pt x="1" y="3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78" name="Freeform 1600"/>
            <p:cNvSpPr>
              <a:spLocks/>
            </p:cNvSpPr>
            <p:nvPr userDrawn="1"/>
          </p:nvSpPr>
          <p:spPr bwMode="auto">
            <a:xfrm>
              <a:off x="459" y="341"/>
              <a:ext cx="1" cy="4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h="2">
                  <a:moveTo>
                    <a:pt x="0" y="2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79" name="Freeform 1601"/>
            <p:cNvSpPr>
              <a:spLocks/>
            </p:cNvSpPr>
            <p:nvPr userDrawn="1"/>
          </p:nvSpPr>
          <p:spPr bwMode="auto">
            <a:xfrm>
              <a:off x="459" y="339"/>
              <a:ext cx="1" cy="2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0" y="1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1"/>
                    <a:pt x="0" y="0"/>
                    <a:pt x="0" y="1"/>
                  </a:cubicBezTo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80" name="Freeform 1602"/>
            <p:cNvSpPr>
              <a:spLocks/>
            </p:cNvSpPr>
            <p:nvPr userDrawn="1"/>
          </p:nvSpPr>
          <p:spPr bwMode="auto">
            <a:xfrm>
              <a:off x="459" y="339"/>
              <a:ext cx="2" cy="2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2"/>
                </a:cxn>
              </a:cxnLst>
              <a:rect l="0" t="0" r="r" b="b"/>
              <a:pathLst>
                <a:path w="2" h="2">
                  <a:moveTo>
                    <a:pt x="2" y="2"/>
                  </a:move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81" name="Freeform 1603"/>
            <p:cNvSpPr>
              <a:spLocks/>
            </p:cNvSpPr>
            <p:nvPr userDrawn="1"/>
          </p:nvSpPr>
          <p:spPr bwMode="auto">
            <a:xfrm>
              <a:off x="457" y="345"/>
              <a:ext cx="2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0" y="0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0"/>
                    <a:pt x="0" y="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82" name="Freeform 1604"/>
            <p:cNvSpPr>
              <a:spLocks/>
            </p:cNvSpPr>
            <p:nvPr userDrawn="1"/>
          </p:nvSpPr>
          <p:spPr bwMode="auto">
            <a:xfrm>
              <a:off x="457" y="345"/>
              <a:ext cx="2" cy="2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2" h="2">
                  <a:moveTo>
                    <a:pt x="0" y="2"/>
                  </a:moveTo>
                  <a:lnTo>
                    <a:pt x="0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83" name="Freeform 1605"/>
            <p:cNvSpPr>
              <a:spLocks/>
            </p:cNvSpPr>
            <p:nvPr userDrawn="1"/>
          </p:nvSpPr>
          <p:spPr bwMode="auto">
            <a:xfrm>
              <a:off x="459" y="341"/>
              <a:ext cx="2" cy="4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1" y="0"/>
                </a:cxn>
                <a:cxn ang="0">
                  <a:pos x="0" y="2"/>
                </a:cxn>
              </a:cxnLst>
              <a:rect l="0" t="0" r="r" b="b"/>
              <a:pathLst>
                <a:path w="1" h="2">
                  <a:moveTo>
                    <a:pt x="0" y="2"/>
                  </a:moveTo>
                  <a:cubicBezTo>
                    <a:pt x="0" y="1"/>
                    <a:pt x="0" y="0"/>
                    <a:pt x="1" y="0"/>
                  </a:cubicBezTo>
                  <a:cubicBezTo>
                    <a:pt x="0" y="0"/>
                    <a:pt x="0" y="1"/>
                    <a:pt x="0" y="2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84" name="Freeform 1606"/>
            <p:cNvSpPr>
              <a:spLocks/>
            </p:cNvSpPr>
            <p:nvPr userDrawn="1"/>
          </p:nvSpPr>
          <p:spPr bwMode="auto">
            <a:xfrm>
              <a:off x="459" y="341"/>
              <a:ext cx="2" cy="4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1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1" h="2">
                  <a:moveTo>
                    <a:pt x="0" y="2"/>
                  </a:moveTo>
                  <a:cubicBezTo>
                    <a:pt x="1" y="1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85" name="Freeform 1607"/>
            <p:cNvSpPr>
              <a:spLocks/>
            </p:cNvSpPr>
            <p:nvPr userDrawn="1"/>
          </p:nvSpPr>
          <p:spPr bwMode="auto">
            <a:xfrm>
              <a:off x="461" y="334"/>
              <a:ext cx="4" cy="1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0"/>
                </a:cxn>
                <a:cxn ang="0">
                  <a:pos x="2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86" name="Freeform 1608"/>
            <p:cNvSpPr>
              <a:spLocks/>
            </p:cNvSpPr>
            <p:nvPr userDrawn="1"/>
          </p:nvSpPr>
          <p:spPr bwMode="auto">
            <a:xfrm>
              <a:off x="461" y="332"/>
              <a:ext cx="4" cy="5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5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5"/>
                </a:cxn>
                <a:cxn ang="0">
                  <a:pos x="2" y="2"/>
                </a:cxn>
              </a:cxnLst>
              <a:rect l="0" t="0" r="r" b="b"/>
              <a:pathLst>
                <a:path w="2" h="5">
                  <a:moveTo>
                    <a:pt x="2" y="2"/>
                  </a:moveTo>
                  <a:lnTo>
                    <a:pt x="2" y="2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5"/>
                  </a:lnTo>
                  <a:lnTo>
                    <a:pt x="2" y="2"/>
                  </a:lnTo>
                  <a:lnTo>
                    <a:pt x="2" y="2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5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87" name="Freeform 1609"/>
            <p:cNvSpPr>
              <a:spLocks/>
            </p:cNvSpPr>
            <p:nvPr userDrawn="1"/>
          </p:nvSpPr>
          <p:spPr bwMode="auto">
            <a:xfrm>
              <a:off x="449" y="347"/>
              <a:ext cx="2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0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88" name="Freeform 1610"/>
            <p:cNvSpPr>
              <a:spLocks/>
            </p:cNvSpPr>
            <p:nvPr userDrawn="1"/>
          </p:nvSpPr>
          <p:spPr bwMode="auto">
            <a:xfrm>
              <a:off x="449" y="347"/>
              <a:ext cx="2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89" name="Freeform 1611"/>
            <p:cNvSpPr>
              <a:spLocks/>
            </p:cNvSpPr>
            <p:nvPr userDrawn="1"/>
          </p:nvSpPr>
          <p:spPr bwMode="auto">
            <a:xfrm>
              <a:off x="455" y="347"/>
              <a:ext cx="1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90" name="Freeform 1612"/>
            <p:cNvSpPr>
              <a:spLocks/>
            </p:cNvSpPr>
            <p:nvPr userDrawn="1"/>
          </p:nvSpPr>
          <p:spPr bwMode="auto">
            <a:xfrm>
              <a:off x="451" y="332"/>
              <a:ext cx="6" cy="13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1" y="6"/>
                </a:cxn>
                <a:cxn ang="0">
                  <a:pos x="1" y="6"/>
                </a:cxn>
                <a:cxn ang="0">
                  <a:pos x="1" y="6"/>
                </a:cxn>
                <a:cxn ang="0">
                  <a:pos x="2" y="5"/>
                </a:cxn>
                <a:cxn ang="0">
                  <a:pos x="2" y="0"/>
                </a:cxn>
                <a:cxn ang="0">
                  <a:pos x="1" y="0"/>
                </a:cxn>
                <a:cxn ang="0">
                  <a:pos x="0" y="5"/>
                </a:cxn>
              </a:cxnLst>
              <a:rect l="0" t="0" r="r" b="b"/>
              <a:pathLst>
                <a:path w="3" h="6">
                  <a:moveTo>
                    <a:pt x="0" y="5"/>
                  </a:moveTo>
                  <a:cubicBezTo>
                    <a:pt x="0" y="5"/>
                    <a:pt x="0" y="6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2" y="5"/>
                    <a:pt x="1" y="5"/>
                    <a:pt x="2" y="5"/>
                  </a:cubicBezTo>
                  <a:cubicBezTo>
                    <a:pt x="3" y="3"/>
                    <a:pt x="1" y="2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2"/>
                    <a:pt x="0" y="4"/>
                    <a:pt x="0" y="5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91" name="Freeform 1613"/>
            <p:cNvSpPr>
              <a:spLocks/>
            </p:cNvSpPr>
            <p:nvPr userDrawn="1"/>
          </p:nvSpPr>
          <p:spPr bwMode="auto">
            <a:xfrm>
              <a:off x="455" y="332"/>
              <a:ext cx="4" cy="12"/>
            </a:xfrm>
            <a:custGeom>
              <a:avLst/>
              <a:gdLst/>
              <a:ahLst/>
              <a:cxnLst>
                <a:cxn ang="0">
                  <a:pos x="1" y="4"/>
                </a:cxn>
                <a:cxn ang="0">
                  <a:pos x="1" y="5"/>
                </a:cxn>
                <a:cxn ang="0">
                  <a:pos x="1" y="3"/>
                </a:cxn>
                <a:cxn ang="0">
                  <a:pos x="1" y="4"/>
                </a:cxn>
                <a:cxn ang="0">
                  <a:pos x="1" y="4"/>
                </a:cxn>
                <a:cxn ang="0">
                  <a:pos x="2" y="4"/>
                </a:cxn>
                <a:cxn ang="0">
                  <a:pos x="1" y="2"/>
                </a:cxn>
                <a:cxn ang="0">
                  <a:pos x="1" y="3"/>
                </a:cxn>
                <a:cxn ang="0">
                  <a:pos x="1" y="0"/>
                </a:cxn>
                <a:cxn ang="0">
                  <a:pos x="1" y="4"/>
                </a:cxn>
              </a:cxnLst>
              <a:rect l="0" t="0" r="r" b="b"/>
              <a:pathLst>
                <a:path w="2" h="5">
                  <a:moveTo>
                    <a:pt x="1" y="4"/>
                  </a:moveTo>
                  <a:cubicBezTo>
                    <a:pt x="1" y="4"/>
                    <a:pt x="1" y="4"/>
                    <a:pt x="1" y="5"/>
                  </a:cubicBezTo>
                  <a:cubicBezTo>
                    <a:pt x="1" y="4"/>
                    <a:pt x="1" y="4"/>
                    <a:pt x="1" y="3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1" y="3"/>
                    <a:pt x="1" y="3"/>
                    <a:pt x="1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2"/>
                    <a:pt x="1" y="1"/>
                    <a:pt x="1" y="0"/>
                  </a:cubicBezTo>
                  <a:cubicBezTo>
                    <a:pt x="1" y="2"/>
                    <a:pt x="0" y="2"/>
                    <a:pt x="1" y="4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92" name="Freeform 1614"/>
            <p:cNvSpPr>
              <a:spLocks/>
            </p:cNvSpPr>
            <p:nvPr userDrawn="1"/>
          </p:nvSpPr>
          <p:spPr bwMode="auto">
            <a:xfrm>
              <a:off x="455" y="332"/>
              <a:ext cx="4" cy="12"/>
            </a:xfrm>
            <a:custGeom>
              <a:avLst/>
              <a:gdLst/>
              <a:ahLst/>
              <a:cxnLst>
                <a:cxn ang="0">
                  <a:pos x="1" y="5"/>
                </a:cxn>
                <a:cxn ang="0">
                  <a:pos x="1" y="5"/>
                </a:cxn>
                <a:cxn ang="0">
                  <a:pos x="1" y="3"/>
                </a:cxn>
                <a:cxn ang="0">
                  <a:pos x="1" y="3"/>
                </a:cxn>
                <a:cxn ang="0">
                  <a:pos x="1" y="4"/>
                </a:cxn>
                <a:cxn ang="0">
                  <a:pos x="2" y="4"/>
                </a:cxn>
                <a:cxn ang="0">
                  <a:pos x="1" y="4"/>
                </a:cxn>
                <a:cxn ang="0">
                  <a:pos x="2" y="4"/>
                </a:cxn>
                <a:cxn ang="0">
                  <a:pos x="1" y="2"/>
                </a:cxn>
                <a:cxn ang="0">
                  <a:pos x="1" y="1"/>
                </a:cxn>
                <a:cxn ang="0">
                  <a:pos x="0" y="3"/>
                </a:cxn>
                <a:cxn ang="0">
                  <a:pos x="1" y="2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0" y="3"/>
                </a:cxn>
                <a:cxn ang="0">
                  <a:pos x="1" y="4"/>
                </a:cxn>
                <a:cxn ang="0">
                  <a:pos x="1" y="3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1" y="3"/>
                </a:cxn>
                <a:cxn ang="0">
                  <a:pos x="1" y="3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2" y="4"/>
                </a:cxn>
                <a:cxn ang="0">
                  <a:pos x="2" y="3"/>
                </a:cxn>
                <a:cxn ang="0">
                  <a:pos x="1" y="3"/>
                </a:cxn>
                <a:cxn ang="0">
                  <a:pos x="1" y="4"/>
                </a:cxn>
                <a:cxn ang="0">
                  <a:pos x="1" y="3"/>
                </a:cxn>
                <a:cxn ang="0">
                  <a:pos x="1" y="3"/>
                </a:cxn>
                <a:cxn ang="0">
                  <a:pos x="1" y="5"/>
                </a:cxn>
                <a:cxn ang="0">
                  <a:pos x="1" y="5"/>
                </a:cxn>
                <a:cxn ang="0">
                  <a:pos x="0" y="4"/>
                </a:cxn>
              </a:cxnLst>
              <a:rect l="0" t="0" r="r" b="b"/>
              <a:pathLst>
                <a:path w="2" h="5">
                  <a:moveTo>
                    <a:pt x="0" y="4"/>
                  </a:moveTo>
                  <a:cubicBezTo>
                    <a:pt x="1" y="4"/>
                    <a:pt x="1" y="4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3"/>
                    <a:pt x="1" y="3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2"/>
                    <a:pt x="0" y="2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1" y="2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0" y="2"/>
                    <a:pt x="0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3"/>
                    <a:pt x="1" y="3"/>
                    <a:pt x="1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93" name="Freeform 1615"/>
            <p:cNvSpPr>
              <a:spLocks/>
            </p:cNvSpPr>
            <p:nvPr userDrawn="1"/>
          </p:nvSpPr>
          <p:spPr bwMode="auto">
            <a:xfrm>
              <a:off x="457" y="330"/>
              <a:ext cx="2" cy="2"/>
            </a:xfrm>
            <a:custGeom>
              <a:avLst/>
              <a:gdLst/>
              <a:ahLst/>
              <a:cxnLst>
                <a:cxn ang="0">
                  <a:pos x="1" y="1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1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0"/>
                  </a:cubicBezTo>
                  <a:cubicBezTo>
                    <a:pt x="0" y="0"/>
                    <a:pt x="1" y="1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94" name="Freeform 1616"/>
            <p:cNvSpPr>
              <a:spLocks/>
            </p:cNvSpPr>
            <p:nvPr userDrawn="1"/>
          </p:nvSpPr>
          <p:spPr bwMode="auto">
            <a:xfrm>
              <a:off x="457" y="330"/>
              <a:ext cx="2" cy="4"/>
            </a:xfrm>
            <a:custGeom>
              <a:avLst/>
              <a:gdLst/>
              <a:ahLst/>
              <a:cxnLst>
                <a:cxn ang="0">
                  <a:pos x="1" y="2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1" y="2"/>
                </a:cxn>
                <a:cxn ang="0">
                  <a:pos x="1" y="1"/>
                </a:cxn>
                <a:cxn ang="0">
                  <a:pos x="0" y="1"/>
                </a:cxn>
              </a:cxnLst>
              <a:rect l="0" t="0" r="r" b="b"/>
              <a:pathLst>
                <a:path w="1" h="2">
                  <a:moveTo>
                    <a:pt x="0" y="1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1"/>
                    <a:pt x="1" y="1"/>
                    <a:pt x="1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95" name="Freeform 1617"/>
            <p:cNvSpPr>
              <a:spLocks/>
            </p:cNvSpPr>
            <p:nvPr userDrawn="1"/>
          </p:nvSpPr>
          <p:spPr bwMode="auto">
            <a:xfrm>
              <a:off x="459" y="337"/>
              <a:ext cx="1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96" name="Freeform 1618"/>
            <p:cNvSpPr>
              <a:spLocks/>
            </p:cNvSpPr>
            <p:nvPr userDrawn="1"/>
          </p:nvSpPr>
          <p:spPr bwMode="auto">
            <a:xfrm>
              <a:off x="459" y="337"/>
              <a:ext cx="1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97" name="Freeform 1619"/>
            <p:cNvSpPr>
              <a:spLocks/>
            </p:cNvSpPr>
            <p:nvPr userDrawn="1"/>
          </p:nvSpPr>
          <p:spPr bwMode="auto">
            <a:xfrm>
              <a:off x="459" y="334"/>
              <a:ext cx="2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0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98" name="Freeform 1620"/>
            <p:cNvSpPr>
              <a:spLocks/>
            </p:cNvSpPr>
            <p:nvPr userDrawn="1"/>
          </p:nvSpPr>
          <p:spPr bwMode="auto">
            <a:xfrm>
              <a:off x="459" y="334"/>
              <a:ext cx="2" cy="3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3"/>
                </a:cxn>
                <a:cxn ang="0">
                  <a:pos x="0" y="3"/>
                </a:cxn>
              </a:cxnLst>
              <a:rect l="0" t="0" r="r" b="b"/>
              <a:pathLst>
                <a:path w="2" h="3">
                  <a:moveTo>
                    <a:pt x="0" y="3"/>
                  </a:move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3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99" name="Freeform 1621"/>
            <p:cNvSpPr>
              <a:spLocks/>
            </p:cNvSpPr>
            <p:nvPr userDrawn="1"/>
          </p:nvSpPr>
          <p:spPr bwMode="auto">
            <a:xfrm>
              <a:off x="459" y="330"/>
              <a:ext cx="1" cy="2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h="2">
                  <a:moveTo>
                    <a:pt x="0" y="2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200" name="Freeform 1622"/>
            <p:cNvSpPr>
              <a:spLocks/>
            </p:cNvSpPr>
            <p:nvPr userDrawn="1"/>
          </p:nvSpPr>
          <p:spPr bwMode="auto">
            <a:xfrm>
              <a:off x="449" y="322"/>
              <a:ext cx="4" cy="4"/>
            </a:xfrm>
            <a:custGeom>
              <a:avLst/>
              <a:gdLst/>
              <a:ahLst/>
              <a:cxnLst>
                <a:cxn ang="0">
                  <a:pos x="1" y="1"/>
                </a:cxn>
                <a:cxn ang="0">
                  <a:pos x="1" y="1"/>
                </a:cxn>
                <a:cxn ang="0">
                  <a:pos x="1" y="2"/>
                </a:cxn>
                <a:cxn ang="0">
                  <a:pos x="2" y="2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1" y="1"/>
                </a:cxn>
              </a:cxnLst>
              <a:rect l="0" t="0" r="r" b="b"/>
              <a:pathLst>
                <a:path w="2" h="2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1"/>
                    <a:pt x="1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0"/>
                    <a:pt x="1" y="0"/>
                  </a:cubicBezTo>
                  <a:cubicBezTo>
                    <a:pt x="0" y="0"/>
                    <a:pt x="0" y="1"/>
                    <a:pt x="1" y="1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201" name="Freeform 1623"/>
            <p:cNvSpPr>
              <a:spLocks/>
            </p:cNvSpPr>
            <p:nvPr userDrawn="1"/>
          </p:nvSpPr>
          <p:spPr bwMode="auto">
            <a:xfrm>
              <a:off x="449" y="320"/>
              <a:ext cx="4" cy="6"/>
            </a:xfrm>
            <a:custGeom>
              <a:avLst/>
              <a:gdLst/>
              <a:ahLst/>
              <a:cxnLst>
                <a:cxn ang="0">
                  <a:pos x="1" y="3"/>
                </a:cxn>
                <a:cxn ang="0">
                  <a:pos x="1" y="3"/>
                </a:cxn>
                <a:cxn ang="0">
                  <a:pos x="1" y="3"/>
                </a:cxn>
                <a:cxn ang="0">
                  <a:pos x="2" y="3"/>
                </a:cxn>
                <a:cxn ang="0">
                  <a:pos x="1" y="3"/>
                </a:cxn>
                <a:cxn ang="0">
                  <a:pos x="2" y="3"/>
                </a:cxn>
                <a:cxn ang="0">
                  <a:pos x="1" y="3"/>
                </a:cxn>
                <a:cxn ang="0">
                  <a:pos x="1" y="3"/>
                </a:cxn>
                <a:cxn ang="0">
                  <a:pos x="1" y="3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2" y="2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1" y="2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1" y="2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1" y="3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1" y="2"/>
                </a:cxn>
                <a:cxn ang="0">
                  <a:pos x="2" y="3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1" y="2"/>
                </a:cxn>
                <a:cxn ang="0">
                  <a:pos x="1" y="3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0" y="2"/>
                </a:cxn>
              </a:cxnLst>
              <a:rect l="0" t="0" r="r" b="b"/>
              <a:pathLst>
                <a:path w="2" h="3">
                  <a:moveTo>
                    <a:pt x="0" y="2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2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2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202" name="Freeform 1624"/>
            <p:cNvSpPr>
              <a:spLocks/>
            </p:cNvSpPr>
            <p:nvPr userDrawn="1"/>
          </p:nvSpPr>
          <p:spPr bwMode="auto">
            <a:xfrm>
              <a:off x="453" y="328"/>
              <a:ext cx="4" cy="4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0"/>
                </a:cxn>
                <a:cxn ang="0">
                  <a:pos x="0" y="2"/>
                </a:cxn>
              </a:cxnLst>
              <a:rect l="0" t="0" r="r" b="b"/>
              <a:pathLst>
                <a:path h="2">
                  <a:moveTo>
                    <a:pt x="0" y="2"/>
                  </a:moveTo>
                  <a:cubicBezTo>
                    <a:pt x="0" y="1"/>
                    <a:pt x="0" y="1"/>
                    <a:pt x="0" y="0"/>
                  </a:cubicBezTo>
                  <a:cubicBezTo>
                    <a:pt x="0" y="1"/>
                    <a:pt x="0" y="1"/>
                    <a:pt x="0" y="2"/>
                  </a:cubicBezTo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203" name="Freeform 1625"/>
            <p:cNvSpPr>
              <a:spLocks/>
            </p:cNvSpPr>
            <p:nvPr userDrawn="1"/>
          </p:nvSpPr>
          <p:spPr bwMode="auto">
            <a:xfrm>
              <a:off x="451" y="328"/>
              <a:ext cx="2" cy="4"/>
            </a:xfrm>
            <a:custGeom>
              <a:avLst/>
              <a:gdLst/>
              <a:ahLst/>
              <a:cxnLst>
                <a:cxn ang="0">
                  <a:pos x="1" y="2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0" y="2"/>
                </a:cxn>
                <a:cxn ang="0">
                  <a:pos x="1" y="2"/>
                </a:cxn>
                <a:cxn ang="0">
                  <a:pos x="1" y="2"/>
                </a:cxn>
              </a:cxnLst>
              <a:rect l="0" t="0" r="r" b="b"/>
              <a:pathLst>
                <a:path w="1" h="2">
                  <a:moveTo>
                    <a:pt x="1" y="2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204" name="Freeform 1626"/>
            <p:cNvSpPr>
              <a:spLocks/>
            </p:cNvSpPr>
            <p:nvPr userDrawn="1"/>
          </p:nvSpPr>
          <p:spPr bwMode="auto">
            <a:xfrm>
              <a:off x="451" y="326"/>
              <a:ext cx="2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0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205" name="Freeform 1627"/>
            <p:cNvSpPr>
              <a:spLocks/>
            </p:cNvSpPr>
            <p:nvPr userDrawn="1"/>
          </p:nvSpPr>
          <p:spPr bwMode="auto">
            <a:xfrm>
              <a:off x="451" y="326"/>
              <a:ext cx="2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0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lnTo>
                    <a:pt x="2" y="0"/>
                  </a:lnTo>
                  <a:lnTo>
                    <a:pt x="2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206" name="Freeform 1628"/>
            <p:cNvSpPr>
              <a:spLocks/>
            </p:cNvSpPr>
            <p:nvPr userDrawn="1"/>
          </p:nvSpPr>
          <p:spPr bwMode="auto">
            <a:xfrm>
              <a:off x="451" y="326"/>
              <a:ext cx="2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0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lnTo>
                    <a:pt x="2" y="0"/>
                  </a:lnTo>
                  <a:lnTo>
                    <a:pt x="2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207" name="Freeform 1629"/>
            <p:cNvSpPr>
              <a:spLocks/>
            </p:cNvSpPr>
            <p:nvPr userDrawn="1"/>
          </p:nvSpPr>
          <p:spPr bwMode="auto">
            <a:xfrm>
              <a:off x="453" y="324"/>
              <a:ext cx="4" cy="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0" y="0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0" y="0"/>
                    <a:pt x="0" y="0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208" name="Freeform 1630"/>
            <p:cNvSpPr>
              <a:spLocks/>
            </p:cNvSpPr>
            <p:nvPr userDrawn="1"/>
          </p:nvSpPr>
          <p:spPr bwMode="auto">
            <a:xfrm>
              <a:off x="453" y="324"/>
              <a:ext cx="4" cy="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lnTo>
                    <a:pt x="0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209" name="Freeform 1631"/>
            <p:cNvSpPr>
              <a:spLocks/>
            </p:cNvSpPr>
            <p:nvPr userDrawn="1"/>
          </p:nvSpPr>
          <p:spPr bwMode="auto">
            <a:xfrm>
              <a:off x="453" y="326"/>
              <a:ext cx="4" cy="2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1" y="1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1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210" name="Freeform 1632"/>
            <p:cNvSpPr>
              <a:spLocks/>
            </p:cNvSpPr>
            <p:nvPr userDrawn="1"/>
          </p:nvSpPr>
          <p:spPr bwMode="auto">
            <a:xfrm>
              <a:off x="453" y="326"/>
              <a:ext cx="4" cy="2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2" h="2">
                  <a:moveTo>
                    <a:pt x="0" y="2"/>
                  </a:moveTo>
                  <a:lnTo>
                    <a:pt x="0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211" name="Freeform 1633"/>
            <p:cNvSpPr>
              <a:spLocks/>
            </p:cNvSpPr>
            <p:nvPr userDrawn="1"/>
          </p:nvSpPr>
          <p:spPr bwMode="auto">
            <a:xfrm>
              <a:off x="455" y="326"/>
              <a:ext cx="2" cy="4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2"/>
                </a:cxn>
                <a:cxn ang="0">
                  <a:pos x="0" y="1"/>
                </a:cxn>
                <a:cxn ang="0">
                  <a:pos x="1" y="2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0" y="2"/>
                </a:cxn>
              </a:cxnLst>
              <a:rect l="0" t="0" r="r" b="b"/>
              <a:pathLst>
                <a:path w="1" h="2"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2"/>
                    <a:pt x="0" y="2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212" name="Freeform 1634"/>
            <p:cNvSpPr>
              <a:spLocks/>
            </p:cNvSpPr>
            <p:nvPr userDrawn="1"/>
          </p:nvSpPr>
          <p:spPr bwMode="auto">
            <a:xfrm>
              <a:off x="453" y="326"/>
              <a:ext cx="4" cy="4"/>
            </a:xfrm>
            <a:custGeom>
              <a:avLst/>
              <a:gdLst/>
              <a:ahLst/>
              <a:cxnLst>
                <a:cxn ang="0">
                  <a:pos x="1" y="2"/>
                </a:cxn>
                <a:cxn ang="0">
                  <a:pos x="1" y="2"/>
                </a:cxn>
                <a:cxn ang="0">
                  <a:pos x="1" y="1"/>
                </a:cxn>
                <a:cxn ang="0">
                  <a:pos x="1" y="2"/>
                </a:cxn>
                <a:cxn ang="0">
                  <a:pos x="2" y="2"/>
                </a:cxn>
                <a:cxn ang="0">
                  <a:pos x="2" y="1"/>
                </a:cxn>
                <a:cxn ang="0">
                  <a:pos x="1" y="1"/>
                </a:cxn>
                <a:cxn ang="0">
                  <a:pos x="2" y="1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1" y="2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1" y="1"/>
                </a:cxn>
                <a:cxn ang="0">
                  <a:pos x="2" y="2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1" y="2"/>
                </a:cxn>
              </a:cxnLst>
              <a:rect l="0" t="0" r="r" b="b"/>
              <a:pathLst>
                <a:path w="2" h="2"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213" name="Freeform 1635"/>
            <p:cNvSpPr>
              <a:spLocks/>
            </p:cNvSpPr>
            <p:nvPr userDrawn="1"/>
          </p:nvSpPr>
          <p:spPr bwMode="auto">
            <a:xfrm>
              <a:off x="343" y="357"/>
              <a:ext cx="68" cy="72"/>
            </a:xfrm>
            <a:custGeom>
              <a:avLst/>
              <a:gdLst/>
              <a:ahLst/>
              <a:cxnLst>
                <a:cxn ang="0">
                  <a:pos x="22" y="0"/>
                </a:cxn>
                <a:cxn ang="0">
                  <a:pos x="15" y="3"/>
                </a:cxn>
                <a:cxn ang="0">
                  <a:pos x="16" y="4"/>
                </a:cxn>
                <a:cxn ang="0">
                  <a:pos x="14" y="4"/>
                </a:cxn>
                <a:cxn ang="0">
                  <a:pos x="12" y="4"/>
                </a:cxn>
                <a:cxn ang="0">
                  <a:pos x="10" y="2"/>
                </a:cxn>
                <a:cxn ang="0">
                  <a:pos x="5" y="5"/>
                </a:cxn>
                <a:cxn ang="0">
                  <a:pos x="2" y="7"/>
                </a:cxn>
                <a:cxn ang="0">
                  <a:pos x="1" y="9"/>
                </a:cxn>
                <a:cxn ang="0">
                  <a:pos x="1" y="12"/>
                </a:cxn>
                <a:cxn ang="0">
                  <a:pos x="0" y="14"/>
                </a:cxn>
                <a:cxn ang="0">
                  <a:pos x="1" y="19"/>
                </a:cxn>
                <a:cxn ang="0">
                  <a:pos x="5" y="22"/>
                </a:cxn>
                <a:cxn ang="0">
                  <a:pos x="9" y="21"/>
                </a:cxn>
                <a:cxn ang="0">
                  <a:pos x="11" y="20"/>
                </a:cxn>
                <a:cxn ang="0">
                  <a:pos x="13" y="19"/>
                </a:cxn>
                <a:cxn ang="0">
                  <a:pos x="14" y="20"/>
                </a:cxn>
                <a:cxn ang="0">
                  <a:pos x="15" y="19"/>
                </a:cxn>
                <a:cxn ang="0">
                  <a:pos x="17" y="21"/>
                </a:cxn>
                <a:cxn ang="0">
                  <a:pos x="20" y="23"/>
                </a:cxn>
                <a:cxn ang="0">
                  <a:pos x="21" y="27"/>
                </a:cxn>
                <a:cxn ang="0">
                  <a:pos x="23" y="30"/>
                </a:cxn>
                <a:cxn ang="0">
                  <a:pos x="26" y="33"/>
                </a:cxn>
                <a:cxn ang="0">
                  <a:pos x="31" y="27"/>
                </a:cxn>
                <a:cxn ang="0">
                  <a:pos x="32" y="25"/>
                </a:cxn>
                <a:cxn ang="0">
                  <a:pos x="32" y="23"/>
                </a:cxn>
                <a:cxn ang="0">
                  <a:pos x="33" y="19"/>
                </a:cxn>
                <a:cxn ang="0">
                  <a:pos x="31" y="16"/>
                </a:cxn>
                <a:cxn ang="0">
                  <a:pos x="32" y="13"/>
                </a:cxn>
                <a:cxn ang="0">
                  <a:pos x="33" y="5"/>
                </a:cxn>
                <a:cxn ang="0">
                  <a:pos x="30" y="8"/>
                </a:cxn>
                <a:cxn ang="0">
                  <a:pos x="26" y="5"/>
                </a:cxn>
                <a:cxn ang="0">
                  <a:pos x="21" y="1"/>
                </a:cxn>
                <a:cxn ang="0">
                  <a:pos x="23" y="2"/>
                </a:cxn>
                <a:cxn ang="0">
                  <a:pos x="23" y="1"/>
                </a:cxn>
                <a:cxn ang="0">
                  <a:pos x="22" y="0"/>
                </a:cxn>
              </a:cxnLst>
              <a:rect l="0" t="0" r="r" b="b"/>
              <a:pathLst>
                <a:path w="34" h="36">
                  <a:moveTo>
                    <a:pt x="22" y="0"/>
                  </a:moveTo>
                  <a:cubicBezTo>
                    <a:pt x="21" y="1"/>
                    <a:pt x="17" y="2"/>
                    <a:pt x="15" y="3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5" y="5"/>
                    <a:pt x="15" y="4"/>
                    <a:pt x="14" y="4"/>
                  </a:cubicBezTo>
                  <a:cubicBezTo>
                    <a:pt x="13" y="5"/>
                    <a:pt x="13" y="4"/>
                    <a:pt x="12" y="4"/>
                  </a:cubicBezTo>
                  <a:cubicBezTo>
                    <a:pt x="10" y="5"/>
                    <a:pt x="11" y="4"/>
                    <a:pt x="10" y="2"/>
                  </a:cubicBezTo>
                  <a:cubicBezTo>
                    <a:pt x="8" y="3"/>
                    <a:pt x="6" y="4"/>
                    <a:pt x="5" y="5"/>
                  </a:cubicBezTo>
                  <a:cubicBezTo>
                    <a:pt x="4" y="6"/>
                    <a:pt x="2" y="6"/>
                    <a:pt x="2" y="7"/>
                  </a:cubicBezTo>
                  <a:cubicBezTo>
                    <a:pt x="2" y="8"/>
                    <a:pt x="2" y="8"/>
                    <a:pt x="1" y="9"/>
                  </a:cubicBezTo>
                  <a:cubicBezTo>
                    <a:pt x="1" y="10"/>
                    <a:pt x="1" y="10"/>
                    <a:pt x="1" y="12"/>
                  </a:cubicBezTo>
                  <a:cubicBezTo>
                    <a:pt x="0" y="12"/>
                    <a:pt x="0" y="13"/>
                    <a:pt x="0" y="14"/>
                  </a:cubicBezTo>
                  <a:cubicBezTo>
                    <a:pt x="0" y="16"/>
                    <a:pt x="2" y="17"/>
                    <a:pt x="1" y="19"/>
                  </a:cubicBezTo>
                  <a:cubicBezTo>
                    <a:pt x="2" y="20"/>
                    <a:pt x="3" y="21"/>
                    <a:pt x="5" y="22"/>
                  </a:cubicBezTo>
                  <a:cubicBezTo>
                    <a:pt x="6" y="22"/>
                    <a:pt x="7" y="22"/>
                    <a:pt x="9" y="21"/>
                  </a:cubicBezTo>
                  <a:cubicBezTo>
                    <a:pt x="10" y="21"/>
                    <a:pt x="10" y="21"/>
                    <a:pt x="11" y="20"/>
                  </a:cubicBezTo>
                  <a:cubicBezTo>
                    <a:pt x="12" y="20"/>
                    <a:pt x="12" y="19"/>
                    <a:pt x="13" y="19"/>
                  </a:cubicBezTo>
                  <a:cubicBezTo>
                    <a:pt x="14" y="19"/>
                    <a:pt x="14" y="20"/>
                    <a:pt x="14" y="20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6" y="20"/>
                    <a:pt x="17" y="20"/>
                    <a:pt x="17" y="21"/>
                  </a:cubicBezTo>
                  <a:cubicBezTo>
                    <a:pt x="17" y="22"/>
                    <a:pt x="19" y="23"/>
                    <a:pt x="20" y="23"/>
                  </a:cubicBezTo>
                  <a:cubicBezTo>
                    <a:pt x="21" y="25"/>
                    <a:pt x="20" y="25"/>
                    <a:pt x="21" y="27"/>
                  </a:cubicBezTo>
                  <a:cubicBezTo>
                    <a:pt x="21" y="28"/>
                    <a:pt x="22" y="29"/>
                    <a:pt x="23" y="30"/>
                  </a:cubicBezTo>
                  <a:cubicBezTo>
                    <a:pt x="24" y="31"/>
                    <a:pt x="26" y="33"/>
                    <a:pt x="26" y="33"/>
                  </a:cubicBezTo>
                  <a:cubicBezTo>
                    <a:pt x="28" y="36"/>
                    <a:pt x="31" y="29"/>
                    <a:pt x="31" y="27"/>
                  </a:cubicBezTo>
                  <a:cubicBezTo>
                    <a:pt x="31" y="27"/>
                    <a:pt x="32" y="26"/>
                    <a:pt x="32" y="25"/>
                  </a:cubicBezTo>
                  <a:cubicBezTo>
                    <a:pt x="32" y="24"/>
                    <a:pt x="31" y="24"/>
                    <a:pt x="32" y="23"/>
                  </a:cubicBezTo>
                  <a:cubicBezTo>
                    <a:pt x="32" y="22"/>
                    <a:pt x="34" y="20"/>
                    <a:pt x="33" y="19"/>
                  </a:cubicBezTo>
                  <a:cubicBezTo>
                    <a:pt x="32" y="18"/>
                    <a:pt x="31" y="17"/>
                    <a:pt x="31" y="16"/>
                  </a:cubicBezTo>
                  <a:cubicBezTo>
                    <a:pt x="31" y="15"/>
                    <a:pt x="32" y="14"/>
                    <a:pt x="32" y="13"/>
                  </a:cubicBezTo>
                  <a:cubicBezTo>
                    <a:pt x="33" y="10"/>
                    <a:pt x="34" y="8"/>
                    <a:pt x="33" y="5"/>
                  </a:cubicBezTo>
                  <a:cubicBezTo>
                    <a:pt x="33" y="6"/>
                    <a:pt x="31" y="8"/>
                    <a:pt x="30" y="8"/>
                  </a:cubicBezTo>
                  <a:cubicBezTo>
                    <a:pt x="30" y="6"/>
                    <a:pt x="27" y="6"/>
                    <a:pt x="26" y="5"/>
                  </a:cubicBezTo>
                  <a:cubicBezTo>
                    <a:pt x="25" y="4"/>
                    <a:pt x="22" y="3"/>
                    <a:pt x="21" y="1"/>
                  </a:cubicBezTo>
                  <a:cubicBezTo>
                    <a:pt x="22" y="2"/>
                    <a:pt x="22" y="2"/>
                    <a:pt x="23" y="2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3" y="0"/>
                    <a:pt x="23" y="0"/>
                    <a:pt x="22" y="0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214" name="Freeform 1636"/>
            <p:cNvSpPr>
              <a:spLocks/>
            </p:cNvSpPr>
            <p:nvPr userDrawn="1"/>
          </p:nvSpPr>
          <p:spPr bwMode="auto">
            <a:xfrm>
              <a:off x="341" y="260"/>
              <a:ext cx="108" cy="111"/>
            </a:xfrm>
            <a:custGeom>
              <a:avLst/>
              <a:gdLst/>
              <a:ahLst/>
              <a:cxnLst>
                <a:cxn ang="0">
                  <a:pos x="34" y="44"/>
                </a:cxn>
                <a:cxn ang="0">
                  <a:pos x="40" y="42"/>
                </a:cxn>
                <a:cxn ang="0">
                  <a:pos x="46" y="38"/>
                </a:cxn>
                <a:cxn ang="0">
                  <a:pos x="49" y="37"/>
                </a:cxn>
                <a:cxn ang="0">
                  <a:pos x="51" y="38"/>
                </a:cxn>
                <a:cxn ang="0">
                  <a:pos x="52" y="33"/>
                </a:cxn>
                <a:cxn ang="0">
                  <a:pos x="50" y="25"/>
                </a:cxn>
                <a:cxn ang="0">
                  <a:pos x="48" y="23"/>
                </a:cxn>
                <a:cxn ang="0">
                  <a:pos x="46" y="15"/>
                </a:cxn>
                <a:cxn ang="0">
                  <a:pos x="42" y="13"/>
                </a:cxn>
                <a:cxn ang="0">
                  <a:pos x="37" y="6"/>
                </a:cxn>
                <a:cxn ang="0">
                  <a:pos x="45" y="11"/>
                </a:cxn>
                <a:cxn ang="0">
                  <a:pos x="38" y="6"/>
                </a:cxn>
                <a:cxn ang="0">
                  <a:pos x="29" y="0"/>
                </a:cxn>
                <a:cxn ang="0">
                  <a:pos x="26" y="4"/>
                </a:cxn>
                <a:cxn ang="0">
                  <a:pos x="28" y="6"/>
                </a:cxn>
                <a:cxn ang="0">
                  <a:pos x="22" y="7"/>
                </a:cxn>
                <a:cxn ang="0">
                  <a:pos x="20" y="6"/>
                </a:cxn>
                <a:cxn ang="0">
                  <a:pos x="16" y="6"/>
                </a:cxn>
                <a:cxn ang="0">
                  <a:pos x="18" y="8"/>
                </a:cxn>
                <a:cxn ang="0">
                  <a:pos x="20" y="13"/>
                </a:cxn>
                <a:cxn ang="0">
                  <a:pos x="18" y="14"/>
                </a:cxn>
                <a:cxn ang="0">
                  <a:pos x="22" y="19"/>
                </a:cxn>
                <a:cxn ang="0">
                  <a:pos x="15" y="18"/>
                </a:cxn>
                <a:cxn ang="0">
                  <a:pos x="15" y="21"/>
                </a:cxn>
                <a:cxn ang="0">
                  <a:pos x="12" y="22"/>
                </a:cxn>
                <a:cxn ang="0">
                  <a:pos x="13" y="27"/>
                </a:cxn>
                <a:cxn ang="0">
                  <a:pos x="7" y="23"/>
                </a:cxn>
                <a:cxn ang="0">
                  <a:pos x="5" y="23"/>
                </a:cxn>
                <a:cxn ang="0">
                  <a:pos x="3" y="27"/>
                </a:cxn>
                <a:cxn ang="0">
                  <a:pos x="3" y="27"/>
                </a:cxn>
                <a:cxn ang="0">
                  <a:pos x="6" y="37"/>
                </a:cxn>
                <a:cxn ang="0">
                  <a:pos x="6" y="29"/>
                </a:cxn>
                <a:cxn ang="0">
                  <a:pos x="10" y="33"/>
                </a:cxn>
                <a:cxn ang="0">
                  <a:pos x="7" y="38"/>
                </a:cxn>
                <a:cxn ang="0">
                  <a:pos x="4" y="41"/>
                </a:cxn>
                <a:cxn ang="0">
                  <a:pos x="1" y="46"/>
                </a:cxn>
                <a:cxn ang="0">
                  <a:pos x="1" y="50"/>
                </a:cxn>
                <a:cxn ang="0">
                  <a:pos x="5" y="50"/>
                </a:cxn>
                <a:cxn ang="0">
                  <a:pos x="13" y="48"/>
                </a:cxn>
                <a:cxn ang="0">
                  <a:pos x="10" y="45"/>
                </a:cxn>
                <a:cxn ang="0">
                  <a:pos x="17" y="47"/>
                </a:cxn>
                <a:cxn ang="0">
                  <a:pos x="17" y="44"/>
                </a:cxn>
                <a:cxn ang="0">
                  <a:pos x="18" y="45"/>
                </a:cxn>
                <a:cxn ang="0">
                  <a:pos x="22" y="44"/>
                </a:cxn>
                <a:cxn ang="0">
                  <a:pos x="29" y="52"/>
                </a:cxn>
                <a:cxn ang="0">
                  <a:pos x="34" y="45"/>
                </a:cxn>
                <a:cxn ang="0">
                  <a:pos x="29" y="45"/>
                </a:cxn>
              </a:cxnLst>
              <a:rect l="0" t="0" r="r" b="b"/>
              <a:pathLst>
                <a:path w="54" h="55">
                  <a:moveTo>
                    <a:pt x="29" y="44"/>
                  </a:moveTo>
                  <a:cubicBezTo>
                    <a:pt x="30" y="44"/>
                    <a:pt x="31" y="45"/>
                    <a:pt x="32" y="45"/>
                  </a:cubicBezTo>
                  <a:cubicBezTo>
                    <a:pt x="32" y="45"/>
                    <a:pt x="33" y="45"/>
                    <a:pt x="33" y="45"/>
                  </a:cubicBezTo>
                  <a:cubicBezTo>
                    <a:pt x="34" y="44"/>
                    <a:pt x="34" y="45"/>
                    <a:pt x="34" y="44"/>
                  </a:cubicBezTo>
                  <a:cubicBezTo>
                    <a:pt x="35" y="44"/>
                    <a:pt x="36" y="43"/>
                    <a:pt x="38" y="42"/>
                  </a:cubicBezTo>
                  <a:cubicBezTo>
                    <a:pt x="38" y="42"/>
                    <a:pt x="39" y="43"/>
                    <a:pt x="40" y="42"/>
                  </a:cubicBezTo>
                  <a:cubicBezTo>
                    <a:pt x="39" y="43"/>
                    <a:pt x="39" y="43"/>
                    <a:pt x="39" y="43"/>
                  </a:cubicBezTo>
                  <a:cubicBezTo>
                    <a:pt x="40" y="43"/>
                    <a:pt x="41" y="43"/>
                    <a:pt x="40" y="42"/>
                  </a:cubicBezTo>
                  <a:cubicBezTo>
                    <a:pt x="41" y="43"/>
                    <a:pt x="42" y="44"/>
                    <a:pt x="43" y="45"/>
                  </a:cubicBezTo>
                  <a:cubicBezTo>
                    <a:pt x="44" y="46"/>
                    <a:pt x="45" y="48"/>
                    <a:pt x="45" y="46"/>
                  </a:cubicBezTo>
                  <a:cubicBezTo>
                    <a:pt x="46" y="44"/>
                    <a:pt x="44" y="43"/>
                    <a:pt x="45" y="42"/>
                  </a:cubicBezTo>
                  <a:cubicBezTo>
                    <a:pt x="46" y="41"/>
                    <a:pt x="46" y="39"/>
                    <a:pt x="46" y="38"/>
                  </a:cubicBezTo>
                  <a:cubicBezTo>
                    <a:pt x="46" y="38"/>
                    <a:pt x="46" y="38"/>
                    <a:pt x="46" y="38"/>
                  </a:cubicBezTo>
                  <a:cubicBezTo>
                    <a:pt x="46" y="37"/>
                    <a:pt x="46" y="37"/>
                    <a:pt x="46" y="37"/>
                  </a:cubicBezTo>
                  <a:cubicBezTo>
                    <a:pt x="47" y="37"/>
                    <a:pt x="48" y="37"/>
                    <a:pt x="49" y="39"/>
                  </a:cubicBezTo>
                  <a:cubicBezTo>
                    <a:pt x="49" y="38"/>
                    <a:pt x="49" y="38"/>
                    <a:pt x="49" y="37"/>
                  </a:cubicBezTo>
                  <a:cubicBezTo>
                    <a:pt x="51" y="38"/>
                    <a:pt x="51" y="39"/>
                    <a:pt x="51" y="41"/>
                  </a:cubicBezTo>
                  <a:cubicBezTo>
                    <a:pt x="52" y="41"/>
                    <a:pt x="54" y="43"/>
                    <a:pt x="53" y="41"/>
                  </a:cubicBezTo>
                  <a:cubicBezTo>
                    <a:pt x="53" y="40"/>
                    <a:pt x="52" y="41"/>
                    <a:pt x="52" y="40"/>
                  </a:cubicBezTo>
                  <a:cubicBezTo>
                    <a:pt x="51" y="40"/>
                    <a:pt x="51" y="39"/>
                    <a:pt x="51" y="38"/>
                  </a:cubicBezTo>
                  <a:cubicBezTo>
                    <a:pt x="52" y="38"/>
                    <a:pt x="53" y="38"/>
                    <a:pt x="53" y="39"/>
                  </a:cubicBezTo>
                  <a:cubicBezTo>
                    <a:pt x="53" y="37"/>
                    <a:pt x="54" y="36"/>
                    <a:pt x="52" y="35"/>
                  </a:cubicBezTo>
                  <a:cubicBezTo>
                    <a:pt x="52" y="34"/>
                    <a:pt x="50" y="34"/>
                    <a:pt x="52" y="32"/>
                  </a:cubicBezTo>
                  <a:cubicBezTo>
                    <a:pt x="52" y="33"/>
                    <a:pt x="52" y="33"/>
                    <a:pt x="52" y="33"/>
                  </a:cubicBezTo>
                  <a:cubicBezTo>
                    <a:pt x="52" y="31"/>
                    <a:pt x="52" y="31"/>
                    <a:pt x="53" y="30"/>
                  </a:cubicBezTo>
                  <a:cubicBezTo>
                    <a:pt x="53" y="29"/>
                    <a:pt x="52" y="27"/>
                    <a:pt x="52" y="26"/>
                  </a:cubicBezTo>
                  <a:cubicBezTo>
                    <a:pt x="51" y="26"/>
                    <a:pt x="51" y="26"/>
                    <a:pt x="51" y="26"/>
                  </a:cubicBezTo>
                  <a:cubicBezTo>
                    <a:pt x="51" y="25"/>
                    <a:pt x="50" y="25"/>
                    <a:pt x="50" y="25"/>
                  </a:cubicBezTo>
                  <a:cubicBezTo>
                    <a:pt x="49" y="24"/>
                    <a:pt x="49" y="24"/>
                    <a:pt x="49" y="23"/>
                  </a:cubicBezTo>
                  <a:cubicBezTo>
                    <a:pt x="49" y="23"/>
                    <a:pt x="49" y="23"/>
                    <a:pt x="49" y="24"/>
                  </a:cubicBezTo>
                  <a:cubicBezTo>
                    <a:pt x="47" y="24"/>
                    <a:pt x="48" y="23"/>
                    <a:pt x="47" y="22"/>
                  </a:cubicBezTo>
                  <a:cubicBezTo>
                    <a:pt x="47" y="22"/>
                    <a:pt x="48" y="22"/>
                    <a:pt x="48" y="23"/>
                  </a:cubicBezTo>
                  <a:cubicBezTo>
                    <a:pt x="48" y="20"/>
                    <a:pt x="50" y="22"/>
                    <a:pt x="51" y="23"/>
                  </a:cubicBezTo>
                  <a:cubicBezTo>
                    <a:pt x="51" y="22"/>
                    <a:pt x="50" y="22"/>
                    <a:pt x="49" y="21"/>
                  </a:cubicBezTo>
                  <a:cubicBezTo>
                    <a:pt x="48" y="21"/>
                    <a:pt x="48" y="19"/>
                    <a:pt x="48" y="18"/>
                  </a:cubicBezTo>
                  <a:cubicBezTo>
                    <a:pt x="49" y="18"/>
                    <a:pt x="46" y="15"/>
                    <a:pt x="46" y="15"/>
                  </a:cubicBezTo>
                  <a:cubicBezTo>
                    <a:pt x="45" y="14"/>
                    <a:pt x="42" y="12"/>
                    <a:pt x="43" y="13"/>
                  </a:cubicBezTo>
                  <a:cubicBezTo>
                    <a:pt x="42" y="13"/>
                    <a:pt x="42" y="13"/>
                    <a:pt x="42" y="13"/>
                  </a:cubicBezTo>
                  <a:cubicBezTo>
                    <a:pt x="42" y="13"/>
                    <a:pt x="42" y="13"/>
                    <a:pt x="42" y="13"/>
                  </a:cubicBezTo>
                  <a:cubicBezTo>
                    <a:pt x="42" y="13"/>
                    <a:pt x="42" y="13"/>
                    <a:pt x="42" y="13"/>
                  </a:cubicBezTo>
                  <a:cubicBezTo>
                    <a:pt x="42" y="13"/>
                    <a:pt x="39" y="11"/>
                    <a:pt x="39" y="10"/>
                  </a:cubicBezTo>
                  <a:cubicBezTo>
                    <a:pt x="39" y="10"/>
                    <a:pt x="39" y="9"/>
                    <a:pt x="39" y="8"/>
                  </a:cubicBezTo>
                  <a:cubicBezTo>
                    <a:pt x="40" y="9"/>
                    <a:pt x="40" y="9"/>
                    <a:pt x="40" y="9"/>
                  </a:cubicBezTo>
                  <a:cubicBezTo>
                    <a:pt x="40" y="8"/>
                    <a:pt x="38" y="7"/>
                    <a:pt x="37" y="6"/>
                  </a:cubicBezTo>
                  <a:cubicBezTo>
                    <a:pt x="38" y="7"/>
                    <a:pt x="38" y="7"/>
                    <a:pt x="38" y="7"/>
                  </a:cubicBezTo>
                  <a:cubicBezTo>
                    <a:pt x="38" y="6"/>
                    <a:pt x="37" y="6"/>
                    <a:pt x="37" y="5"/>
                  </a:cubicBezTo>
                  <a:cubicBezTo>
                    <a:pt x="38" y="6"/>
                    <a:pt x="40" y="7"/>
                    <a:pt x="41" y="8"/>
                  </a:cubicBezTo>
                  <a:cubicBezTo>
                    <a:pt x="42" y="9"/>
                    <a:pt x="44" y="10"/>
                    <a:pt x="45" y="11"/>
                  </a:cubicBezTo>
                  <a:cubicBezTo>
                    <a:pt x="44" y="10"/>
                    <a:pt x="42" y="8"/>
                    <a:pt x="41" y="8"/>
                  </a:cubicBezTo>
                  <a:cubicBezTo>
                    <a:pt x="40" y="7"/>
                    <a:pt x="39" y="7"/>
                    <a:pt x="38" y="6"/>
                  </a:cubicBezTo>
                  <a:cubicBezTo>
                    <a:pt x="39" y="6"/>
                    <a:pt x="39" y="6"/>
                    <a:pt x="39" y="6"/>
                  </a:cubicBezTo>
                  <a:cubicBezTo>
                    <a:pt x="38" y="6"/>
                    <a:pt x="38" y="6"/>
                    <a:pt x="38" y="6"/>
                  </a:cubicBezTo>
                  <a:cubicBezTo>
                    <a:pt x="39" y="6"/>
                    <a:pt x="39" y="6"/>
                    <a:pt x="39" y="6"/>
                  </a:cubicBezTo>
                  <a:cubicBezTo>
                    <a:pt x="38" y="5"/>
                    <a:pt x="37" y="4"/>
                    <a:pt x="36" y="3"/>
                  </a:cubicBezTo>
                  <a:cubicBezTo>
                    <a:pt x="35" y="3"/>
                    <a:pt x="35" y="3"/>
                    <a:pt x="34" y="2"/>
                  </a:cubicBezTo>
                  <a:cubicBezTo>
                    <a:pt x="33" y="2"/>
                    <a:pt x="30" y="0"/>
                    <a:pt x="29" y="0"/>
                  </a:cubicBezTo>
                  <a:cubicBezTo>
                    <a:pt x="28" y="1"/>
                    <a:pt x="30" y="2"/>
                    <a:pt x="31" y="2"/>
                  </a:cubicBezTo>
                  <a:cubicBezTo>
                    <a:pt x="30" y="2"/>
                    <a:pt x="30" y="2"/>
                    <a:pt x="29" y="2"/>
                  </a:cubicBezTo>
                  <a:cubicBezTo>
                    <a:pt x="32" y="3"/>
                    <a:pt x="28" y="2"/>
                    <a:pt x="29" y="3"/>
                  </a:cubicBezTo>
                  <a:cubicBezTo>
                    <a:pt x="28" y="3"/>
                    <a:pt x="27" y="3"/>
                    <a:pt x="26" y="4"/>
                  </a:cubicBezTo>
                  <a:cubicBezTo>
                    <a:pt x="26" y="4"/>
                    <a:pt x="27" y="4"/>
                    <a:pt x="28" y="5"/>
                  </a:cubicBezTo>
                  <a:cubicBezTo>
                    <a:pt x="27" y="5"/>
                    <a:pt x="27" y="5"/>
                    <a:pt x="27" y="5"/>
                  </a:cubicBezTo>
                  <a:cubicBezTo>
                    <a:pt x="27" y="5"/>
                    <a:pt x="27" y="5"/>
                    <a:pt x="27" y="5"/>
                  </a:cubicBezTo>
                  <a:cubicBezTo>
                    <a:pt x="27" y="6"/>
                    <a:pt x="27" y="6"/>
                    <a:pt x="28" y="6"/>
                  </a:cubicBezTo>
                  <a:cubicBezTo>
                    <a:pt x="26" y="6"/>
                    <a:pt x="25" y="4"/>
                    <a:pt x="24" y="6"/>
                  </a:cubicBezTo>
                  <a:cubicBezTo>
                    <a:pt x="25" y="6"/>
                    <a:pt x="25" y="6"/>
                    <a:pt x="25" y="6"/>
                  </a:cubicBezTo>
                  <a:cubicBezTo>
                    <a:pt x="24" y="7"/>
                    <a:pt x="23" y="6"/>
                    <a:pt x="23" y="7"/>
                  </a:cubicBezTo>
                  <a:cubicBezTo>
                    <a:pt x="23" y="7"/>
                    <a:pt x="22" y="7"/>
                    <a:pt x="22" y="7"/>
                  </a:cubicBezTo>
                  <a:cubicBezTo>
                    <a:pt x="22" y="7"/>
                    <a:pt x="22" y="7"/>
                    <a:pt x="23" y="7"/>
                  </a:cubicBezTo>
                  <a:cubicBezTo>
                    <a:pt x="22" y="7"/>
                    <a:pt x="22" y="7"/>
                    <a:pt x="22" y="7"/>
                  </a:cubicBezTo>
                  <a:cubicBezTo>
                    <a:pt x="23" y="8"/>
                    <a:pt x="22" y="8"/>
                    <a:pt x="22" y="9"/>
                  </a:cubicBezTo>
                  <a:cubicBezTo>
                    <a:pt x="22" y="8"/>
                    <a:pt x="21" y="6"/>
                    <a:pt x="20" y="6"/>
                  </a:cubicBezTo>
                  <a:cubicBezTo>
                    <a:pt x="19" y="5"/>
                    <a:pt x="18" y="5"/>
                    <a:pt x="19" y="6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7" y="6"/>
                    <a:pt x="18" y="6"/>
                    <a:pt x="17" y="6"/>
                  </a:cubicBezTo>
                  <a:cubicBezTo>
                    <a:pt x="17" y="6"/>
                    <a:pt x="17" y="6"/>
                    <a:pt x="16" y="6"/>
                  </a:cubicBezTo>
                  <a:cubicBezTo>
                    <a:pt x="17" y="6"/>
                    <a:pt x="17" y="7"/>
                    <a:pt x="18" y="7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7" y="9"/>
                    <a:pt x="17" y="10"/>
                    <a:pt x="18" y="11"/>
                  </a:cubicBezTo>
                  <a:cubicBezTo>
                    <a:pt x="18" y="11"/>
                    <a:pt x="18" y="12"/>
                    <a:pt x="17" y="12"/>
                  </a:cubicBezTo>
                  <a:cubicBezTo>
                    <a:pt x="18" y="13"/>
                    <a:pt x="19" y="13"/>
                    <a:pt x="20" y="13"/>
                  </a:cubicBezTo>
                  <a:cubicBezTo>
                    <a:pt x="19" y="13"/>
                    <a:pt x="19" y="13"/>
                    <a:pt x="19" y="13"/>
                  </a:cubicBezTo>
                  <a:cubicBezTo>
                    <a:pt x="19" y="13"/>
                    <a:pt x="18" y="13"/>
                    <a:pt x="18" y="13"/>
                  </a:cubicBezTo>
                  <a:cubicBezTo>
                    <a:pt x="18" y="14"/>
                    <a:pt x="18" y="14"/>
                    <a:pt x="18" y="14"/>
                  </a:cubicBezTo>
                  <a:cubicBezTo>
                    <a:pt x="18" y="14"/>
                    <a:pt x="18" y="14"/>
                    <a:pt x="18" y="14"/>
                  </a:cubicBezTo>
                  <a:cubicBezTo>
                    <a:pt x="18" y="14"/>
                    <a:pt x="18" y="14"/>
                    <a:pt x="19" y="14"/>
                  </a:cubicBezTo>
                  <a:cubicBezTo>
                    <a:pt x="18" y="15"/>
                    <a:pt x="18" y="14"/>
                    <a:pt x="17" y="14"/>
                  </a:cubicBezTo>
                  <a:cubicBezTo>
                    <a:pt x="18" y="14"/>
                    <a:pt x="19" y="17"/>
                    <a:pt x="20" y="16"/>
                  </a:cubicBezTo>
                  <a:cubicBezTo>
                    <a:pt x="21" y="17"/>
                    <a:pt x="22" y="18"/>
                    <a:pt x="22" y="19"/>
                  </a:cubicBezTo>
                  <a:cubicBezTo>
                    <a:pt x="21" y="19"/>
                    <a:pt x="21" y="19"/>
                    <a:pt x="21" y="19"/>
                  </a:cubicBezTo>
                  <a:cubicBezTo>
                    <a:pt x="21" y="17"/>
                    <a:pt x="17" y="14"/>
                    <a:pt x="15" y="14"/>
                  </a:cubicBezTo>
                  <a:cubicBezTo>
                    <a:pt x="15" y="16"/>
                    <a:pt x="18" y="17"/>
                    <a:pt x="19" y="18"/>
                  </a:cubicBezTo>
                  <a:cubicBezTo>
                    <a:pt x="18" y="18"/>
                    <a:pt x="16" y="18"/>
                    <a:pt x="15" y="18"/>
                  </a:cubicBezTo>
                  <a:cubicBezTo>
                    <a:pt x="16" y="19"/>
                    <a:pt x="17" y="19"/>
                    <a:pt x="17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6" y="19"/>
                    <a:pt x="16" y="19"/>
                    <a:pt x="16" y="19"/>
                  </a:cubicBezTo>
                  <a:cubicBezTo>
                    <a:pt x="16" y="20"/>
                    <a:pt x="16" y="20"/>
                    <a:pt x="15" y="21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4" y="21"/>
                    <a:pt x="14" y="23"/>
                    <a:pt x="13" y="23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2" y="22"/>
                    <a:pt x="12" y="22"/>
                  </a:cubicBezTo>
                  <a:cubicBezTo>
                    <a:pt x="12" y="23"/>
                    <a:pt x="13" y="23"/>
                    <a:pt x="13" y="24"/>
                  </a:cubicBezTo>
                  <a:cubicBezTo>
                    <a:pt x="12" y="24"/>
                    <a:pt x="12" y="26"/>
                    <a:pt x="13" y="26"/>
                  </a:cubicBezTo>
                  <a:cubicBezTo>
                    <a:pt x="13" y="26"/>
                    <a:pt x="12" y="26"/>
                    <a:pt x="12" y="26"/>
                  </a:cubicBezTo>
                  <a:cubicBezTo>
                    <a:pt x="12" y="26"/>
                    <a:pt x="12" y="27"/>
                    <a:pt x="13" y="27"/>
                  </a:cubicBezTo>
                  <a:cubicBezTo>
                    <a:pt x="11" y="28"/>
                    <a:pt x="10" y="26"/>
                    <a:pt x="9" y="25"/>
                  </a:cubicBezTo>
                  <a:cubicBezTo>
                    <a:pt x="10" y="26"/>
                    <a:pt x="13" y="25"/>
                    <a:pt x="12" y="24"/>
                  </a:cubicBezTo>
                  <a:cubicBezTo>
                    <a:pt x="10" y="23"/>
                    <a:pt x="7" y="23"/>
                    <a:pt x="6" y="23"/>
                  </a:cubicBezTo>
                  <a:cubicBezTo>
                    <a:pt x="7" y="23"/>
                    <a:pt x="6" y="23"/>
                    <a:pt x="7" y="23"/>
                  </a:cubicBezTo>
                  <a:cubicBezTo>
                    <a:pt x="6" y="23"/>
                    <a:pt x="5" y="23"/>
                    <a:pt x="5" y="23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5" y="24"/>
                    <a:pt x="5" y="24"/>
                    <a:pt x="5" y="24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4" y="24"/>
                    <a:pt x="2" y="26"/>
                    <a:pt x="3" y="26"/>
                  </a:cubicBezTo>
                  <a:cubicBezTo>
                    <a:pt x="3" y="27"/>
                    <a:pt x="3" y="27"/>
                    <a:pt x="3" y="27"/>
                  </a:cubicBezTo>
                  <a:cubicBezTo>
                    <a:pt x="3" y="26"/>
                    <a:pt x="3" y="26"/>
                    <a:pt x="3" y="26"/>
                  </a:cubicBezTo>
                  <a:cubicBezTo>
                    <a:pt x="3" y="27"/>
                    <a:pt x="3" y="27"/>
                    <a:pt x="3" y="27"/>
                  </a:cubicBezTo>
                  <a:cubicBezTo>
                    <a:pt x="2" y="26"/>
                    <a:pt x="2" y="26"/>
                    <a:pt x="2" y="26"/>
                  </a:cubicBezTo>
                  <a:cubicBezTo>
                    <a:pt x="2" y="27"/>
                    <a:pt x="2" y="27"/>
                    <a:pt x="2" y="27"/>
                  </a:cubicBezTo>
                  <a:cubicBezTo>
                    <a:pt x="2" y="28"/>
                    <a:pt x="2" y="28"/>
                    <a:pt x="2" y="28"/>
                  </a:cubicBezTo>
                  <a:cubicBezTo>
                    <a:pt x="2" y="28"/>
                    <a:pt x="2" y="28"/>
                    <a:pt x="3" y="27"/>
                  </a:cubicBezTo>
                  <a:cubicBezTo>
                    <a:pt x="2" y="29"/>
                    <a:pt x="3" y="31"/>
                    <a:pt x="2" y="33"/>
                  </a:cubicBezTo>
                  <a:cubicBezTo>
                    <a:pt x="2" y="34"/>
                    <a:pt x="1" y="36"/>
                    <a:pt x="3" y="36"/>
                  </a:cubicBezTo>
                  <a:cubicBezTo>
                    <a:pt x="2" y="38"/>
                    <a:pt x="4" y="36"/>
                    <a:pt x="4" y="35"/>
                  </a:cubicBezTo>
                  <a:cubicBezTo>
                    <a:pt x="5" y="36"/>
                    <a:pt x="6" y="37"/>
                    <a:pt x="6" y="37"/>
                  </a:cubicBezTo>
                  <a:cubicBezTo>
                    <a:pt x="7" y="38"/>
                    <a:pt x="8" y="36"/>
                    <a:pt x="7" y="35"/>
                  </a:cubicBezTo>
                  <a:cubicBezTo>
                    <a:pt x="7" y="35"/>
                    <a:pt x="8" y="34"/>
                    <a:pt x="7" y="34"/>
                  </a:cubicBezTo>
                  <a:cubicBezTo>
                    <a:pt x="7" y="33"/>
                    <a:pt x="6" y="33"/>
                    <a:pt x="6" y="33"/>
                  </a:cubicBezTo>
                  <a:cubicBezTo>
                    <a:pt x="6" y="32"/>
                    <a:pt x="7" y="29"/>
                    <a:pt x="6" y="29"/>
                  </a:cubicBezTo>
                  <a:cubicBezTo>
                    <a:pt x="5" y="29"/>
                    <a:pt x="7" y="28"/>
                    <a:pt x="7" y="28"/>
                  </a:cubicBezTo>
                  <a:cubicBezTo>
                    <a:pt x="8" y="27"/>
                    <a:pt x="7" y="31"/>
                    <a:pt x="7" y="31"/>
                  </a:cubicBezTo>
                  <a:cubicBezTo>
                    <a:pt x="8" y="34"/>
                    <a:pt x="10" y="31"/>
                    <a:pt x="12" y="31"/>
                  </a:cubicBezTo>
                  <a:cubicBezTo>
                    <a:pt x="12" y="32"/>
                    <a:pt x="9" y="33"/>
                    <a:pt x="10" y="33"/>
                  </a:cubicBezTo>
                  <a:cubicBezTo>
                    <a:pt x="10" y="34"/>
                    <a:pt x="11" y="35"/>
                    <a:pt x="10" y="35"/>
                  </a:cubicBezTo>
                  <a:cubicBezTo>
                    <a:pt x="9" y="34"/>
                    <a:pt x="10" y="37"/>
                    <a:pt x="10" y="37"/>
                  </a:cubicBezTo>
                  <a:cubicBezTo>
                    <a:pt x="10" y="37"/>
                    <a:pt x="8" y="39"/>
                    <a:pt x="7" y="39"/>
                  </a:cubicBezTo>
                  <a:cubicBezTo>
                    <a:pt x="7" y="38"/>
                    <a:pt x="7" y="38"/>
                    <a:pt x="7" y="38"/>
                  </a:cubicBezTo>
                  <a:cubicBezTo>
                    <a:pt x="7" y="39"/>
                    <a:pt x="6" y="39"/>
                    <a:pt x="6" y="39"/>
                  </a:cubicBezTo>
                  <a:cubicBezTo>
                    <a:pt x="5" y="39"/>
                    <a:pt x="6" y="38"/>
                    <a:pt x="5" y="37"/>
                  </a:cubicBezTo>
                  <a:cubicBezTo>
                    <a:pt x="3" y="38"/>
                    <a:pt x="5" y="39"/>
                    <a:pt x="5" y="40"/>
                  </a:cubicBezTo>
                  <a:cubicBezTo>
                    <a:pt x="4" y="40"/>
                    <a:pt x="4" y="41"/>
                    <a:pt x="4" y="41"/>
                  </a:cubicBezTo>
                  <a:cubicBezTo>
                    <a:pt x="4" y="41"/>
                    <a:pt x="4" y="41"/>
                    <a:pt x="4" y="41"/>
                  </a:cubicBezTo>
                  <a:cubicBezTo>
                    <a:pt x="4" y="42"/>
                    <a:pt x="3" y="45"/>
                    <a:pt x="2" y="45"/>
                  </a:cubicBezTo>
                  <a:cubicBezTo>
                    <a:pt x="2" y="45"/>
                    <a:pt x="2" y="45"/>
                    <a:pt x="2" y="45"/>
                  </a:cubicBezTo>
                  <a:cubicBezTo>
                    <a:pt x="2" y="45"/>
                    <a:pt x="1" y="46"/>
                    <a:pt x="1" y="46"/>
                  </a:cubicBezTo>
                  <a:cubicBezTo>
                    <a:pt x="1" y="46"/>
                    <a:pt x="2" y="46"/>
                    <a:pt x="2" y="46"/>
                  </a:cubicBezTo>
                  <a:cubicBezTo>
                    <a:pt x="3" y="46"/>
                    <a:pt x="3" y="47"/>
                    <a:pt x="3" y="47"/>
                  </a:cubicBezTo>
                  <a:cubicBezTo>
                    <a:pt x="4" y="49"/>
                    <a:pt x="4" y="48"/>
                    <a:pt x="3" y="49"/>
                  </a:cubicBezTo>
                  <a:cubicBezTo>
                    <a:pt x="1" y="50"/>
                    <a:pt x="1" y="49"/>
                    <a:pt x="1" y="50"/>
                  </a:cubicBezTo>
                  <a:cubicBezTo>
                    <a:pt x="0" y="51"/>
                    <a:pt x="1" y="53"/>
                    <a:pt x="2" y="54"/>
                  </a:cubicBezTo>
                  <a:cubicBezTo>
                    <a:pt x="3" y="53"/>
                    <a:pt x="3" y="54"/>
                    <a:pt x="4" y="53"/>
                  </a:cubicBezTo>
                  <a:cubicBezTo>
                    <a:pt x="5" y="52"/>
                    <a:pt x="5" y="52"/>
                    <a:pt x="6" y="51"/>
                  </a:cubicBezTo>
                  <a:cubicBezTo>
                    <a:pt x="5" y="51"/>
                    <a:pt x="5" y="51"/>
                    <a:pt x="5" y="50"/>
                  </a:cubicBezTo>
                  <a:cubicBezTo>
                    <a:pt x="6" y="48"/>
                    <a:pt x="6" y="48"/>
                    <a:pt x="6" y="48"/>
                  </a:cubicBezTo>
                  <a:cubicBezTo>
                    <a:pt x="8" y="46"/>
                    <a:pt x="8" y="46"/>
                    <a:pt x="8" y="46"/>
                  </a:cubicBezTo>
                  <a:cubicBezTo>
                    <a:pt x="9" y="46"/>
                    <a:pt x="10" y="47"/>
                    <a:pt x="11" y="47"/>
                  </a:cubicBezTo>
                  <a:cubicBezTo>
                    <a:pt x="12" y="47"/>
                    <a:pt x="13" y="47"/>
                    <a:pt x="13" y="48"/>
                  </a:cubicBezTo>
                  <a:cubicBezTo>
                    <a:pt x="13" y="48"/>
                    <a:pt x="13" y="47"/>
                    <a:pt x="13" y="47"/>
                  </a:cubicBezTo>
                  <a:cubicBezTo>
                    <a:pt x="13" y="47"/>
                    <a:pt x="13" y="47"/>
                    <a:pt x="14" y="47"/>
                  </a:cubicBezTo>
                  <a:cubicBezTo>
                    <a:pt x="13" y="47"/>
                    <a:pt x="8" y="45"/>
                    <a:pt x="10" y="44"/>
                  </a:cubicBezTo>
                  <a:cubicBezTo>
                    <a:pt x="10" y="45"/>
                    <a:pt x="10" y="45"/>
                    <a:pt x="10" y="45"/>
                  </a:cubicBezTo>
                  <a:cubicBezTo>
                    <a:pt x="10" y="44"/>
                    <a:pt x="10" y="44"/>
                    <a:pt x="10" y="44"/>
                  </a:cubicBezTo>
                  <a:cubicBezTo>
                    <a:pt x="11" y="45"/>
                    <a:pt x="12" y="45"/>
                    <a:pt x="14" y="45"/>
                  </a:cubicBezTo>
                  <a:cubicBezTo>
                    <a:pt x="14" y="46"/>
                    <a:pt x="14" y="47"/>
                    <a:pt x="15" y="47"/>
                  </a:cubicBezTo>
                  <a:cubicBezTo>
                    <a:pt x="16" y="47"/>
                    <a:pt x="16" y="47"/>
                    <a:pt x="17" y="47"/>
                  </a:cubicBezTo>
                  <a:cubicBezTo>
                    <a:pt x="17" y="46"/>
                    <a:pt x="17" y="46"/>
                    <a:pt x="17" y="46"/>
                  </a:cubicBezTo>
                  <a:cubicBezTo>
                    <a:pt x="17" y="46"/>
                    <a:pt x="17" y="46"/>
                    <a:pt x="17" y="46"/>
                  </a:cubicBezTo>
                  <a:cubicBezTo>
                    <a:pt x="16" y="46"/>
                    <a:pt x="16" y="46"/>
                    <a:pt x="15" y="45"/>
                  </a:cubicBezTo>
                  <a:cubicBezTo>
                    <a:pt x="16" y="45"/>
                    <a:pt x="16" y="45"/>
                    <a:pt x="17" y="44"/>
                  </a:cubicBezTo>
                  <a:cubicBezTo>
                    <a:pt x="17" y="45"/>
                    <a:pt x="17" y="45"/>
                    <a:pt x="17" y="45"/>
                  </a:cubicBezTo>
                  <a:cubicBezTo>
                    <a:pt x="17" y="44"/>
                    <a:pt x="17" y="44"/>
                    <a:pt x="18" y="44"/>
                  </a:cubicBezTo>
                  <a:cubicBezTo>
                    <a:pt x="18" y="44"/>
                    <a:pt x="17" y="44"/>
                    <a:pt x="17" y="45"/>
                  </a:cubicBezTo>
                  <a:cubicBezTo>
                    <a:pt x="18" y="45"/>
                    <a:pt x="18" y="45"/>
                    <a:pt x="18" y="45"/>
                  </a:cubicBezTo>
                  <a:cubicBezTo>
                    <a:pt x="18" y="46"/>
                    <a:pt x="18" y="46"/>
                    <a:pt x="18" y="46"/>
                  </a:cubicBezTo>
                  <a:cubicBezTo>
                    <a:pt x="18" y="46"/>
                    <a:pt x="18" y="46"/>
                    <a:pt x="18" y="46"/>
                  </a:cubicBezTo>
                  <a:cubicBezTo>
                    <a:pt x="18" y="46"/>
                    <a:pt x="18" y="46"/>
                    <a:pt x="18" y="46"/>
                  </a:cubicBezTo>
                  <a:cubicBezTo>
                    <a:pt x="20" y="46"/>
                    <a:pt x="21" y="45"/>
                    <a:pt x="22" y="44"/>
                  </a:cubicBezTo>
                  <a:cubicBezTo>
                    <a:pt x="22" y="45"/>
                    <a:pt x="23" y="46"/>
                    <a:pt x="23" y="46"/>
                  </a:cubicBezTo>
                  <a:cubicBezTo>
                    <a:pt x="23" y="47"/>
                    <a:pt x="23" y="48"/>
                    <a:pt x="23" y="48"/>
                  </a:cubicBezTo>
                  <a:cubicBezTo>
                    <a:pt x="24" y="48"/>
                    <a:pt x="24" y="49"/>
                    <a:pt x="24" y="49"/>
                  </a:cubicBezTo>
                  <a:cubicBezTo>
                    <a:pt x="26" y="49"/>
                    <a:pt x="28" y="52"/>
                    <a:pt x="29" y="52"/>
                  </a:cubicBezTo>
                  <a:cubicBezTo>
                    <a:pt x="31" y="54"/>
                    <a:pt x="31" y="55"/>
                    <a:pt x="33" y="53"/>
                  </a:cubicBezTo>
                  <a:cubicBezTo>
                    <a:pt x="33" y="52"/>
                    <a:pt x="36" y="49"/>
                    <a:pt x="35" y="48"/>
                  </a:cubicBezTo>
                  <a:cubicBezTo>
                    <a:pt x="35" y="48"/>
                    <a:pt x="36" y="47"/>
                    <a:pt x="36" y="46"/>
                  </a:cubicBezTo>
                  <a:cubicBezTo>
                    <a:pt x="35" y="45"/>
                    <a:pt x="34" y="46"/>
                    <a:pt x="34" y="45"/>
                  </a:cubicBezTo>
                  <a:cubicBezTo>
                    <a:pt x="33" y="46"/>
                    <a:pt x="33" y="47"/>
                    <a:pt x="32" y="47"/>
                  </a:cubicBezTo>
                  <a:cubicBezTo>
                    <a:pt x="32" y="46"/>
                    <a:pt x="32" y="46"/>
                    <a:pt x="31" y="46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1" y="46"/>
                    <a:pt x="30" y="46"/>
                    <a:pt x="29" y="45"/>
                  </a:cubicBezTo>
                  <a:cubicBezTo>
                    <a:pt x="29" y="44"/>
                    <a:pt x="29" y="44"/>
                    <a:pt x="29" y="44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215" name="Freeform 1637"/>
            <p:cNvSpPr>
              <a:spLocks/>
            </p:cNvSpPr>
            <p:nvPr userDrawn="1"/>
          </p:nvSpPr>
          <p:spPr bwMode="auto">
            <a:xfrm>
              <a:off x="257" y="250"/>
              <a:ext cx="210" cy="211"/>
            </a:xfrm>
            <a:custGeom>
              <a:avLst/>
              <a:gdLst/>
              <a:ahLst/>
              <a:cxnLst>
                <a:cxn ang="0">
                  <a:pos x="36" y="4"/>
                </a:cxn>
                <a:cxn ang="0">
                  <a:pos x="36" y="3"/>
                </a:cxn>
                <a:cxn ang="0">
                  <a:pos x="0" y="52"/>
                </a:cxn>
                <a:cxn ang="0">
                  <a:pos x="3" y="70"/>
                </a:cxn>
                <a:cxn ang="0">
                  <a:pos x="53" y="105"/>
                </a:cxn>
                <a:cxn ang="0">
                  <a:pos x="70" y="102"/>
                </a:cxn>
                <a:cxn ang="0">
                  <a:pos x="105" y="52"/>
                </a:cxn>
                <a:cxn ang="0">
                  <a:pos x="102" y="35"/>
                </a:cxn>
                <a:cxn ang="0">
                  <a:pos x="53" y="0"/>
                </a:cxn>
                <a:cxn ang="0">
                  <a:pos x="36" y="3"/>
                </a:cxn>
                <a:cxn ang="0">
                  <a:pos x="36" y="4"/>
                </a:cxn>
                <a:cxn ang="0">
                  <a:pos x="36" y="5"/>
                </a:cxn>
                <a:cxn ang="0">
                  <a:pos x="53" y="2"/>
                </a:cxn>
                <a:cxn ang="0">
                  <a:pos x="100" y="36"/>
                </a:cxn>
                <a:cxn ang="0">
                  <a:pos x="103" y="52"/>
                </a:cxn>
                <a:cxn ang="0">
                  <a:pos x="70" y="100"/>
                </a:cxn>
                <a:cxn ang="0">
                  <a:pos x="53" y="102"/>
                </a:cxn>
                <a:cxn ang="0">
                  <a:pos x="6" y="69"/>
                </a:cxn>
                <a:cxn ang="0">
                  <a:pos x="3" y="52"/>
                </a:cxn>
                <a:cxn ang="0">
                  <a:pos x="36" y="5"/>
                </a:cxn>
                <a:cxn ang="0">
                  <a:pos x="36" y="4"/>
                </a:cxn>
              </a:cxnLst>
              <a:rect l="0" t="0" r="r" b="b"/>
              <a:pathLst>
                <a:path w="105" h="105">
                  <a:moveTo>
                    <a:pt x="36" y="4"/>
                  </a:moveTo>
                  <a:cubicBezTo>
                    <a:pt x="36" y="3"/>
                    <a:pt x="36" y="3"/>
                    <a:pt x="36" y="3"/>
                  </a:cubicBezTo>
                  <a:cubicBezTo>
                    <a:pt x="14" y="10"/>
                    <a:pt x="0" y="31"/>
                    <a:pt x="0" y="52"/>
                  </a:cubicBezTo>
                  <a:cubicBezTo>
                    <a:pt x="0" y="58"/>
                    <a:pt x="1" y="64"/>
                    <a:pt x="3" y="70"/>
                  </a:cubicBezTo>
                  <a:cubicBezTo>
                    <a:pt x="11" y="91"/>
                    <a:pt x="31" y="105"/>
                    <a:pt x="53" y="105"/>
                  </a:cubicBezTo>
                  <a:cubicBezTo>
                    <a:pt x="59" y="105"/>
                    <a:pt x="65" y="104"/>
                    <a:pt x="70" y="102"/>
                  </a:cubicBezTo>
                  <a:cubicBezTo>
                    <a:pt x="92" y="94"/>
                    <a:pt x="105" y="74"/>
                    <a:pt x="105" y="52"/>
                  </a:cubicBezTo>
                  <a:cubicBezTo>
                    <a:pt x="105" y="46"/>
                    <a:pt x="105" y="41"/>
                    <a:pt x="102" y="35"/>
                  </a:cubicBezTo>
                  <a:cubicBezTo>
                    <a:pt x="95" y="13"/>
                    <a:pt x="75" y="0"/>
                    <a:pt x="53" y="0"/>
                  </a:cubicBezTo>
                  <a:cubicBezTo>
                    <a:pt x="47" y="0"/>
                    <a:pt x="41" y="1"/>
                    <a:pt x="36" y="3"/>
                  </a:cubicBezTo>
                  <a:cubicBezTo>
                    <a:pt x="36" y="4"/>
                    <a:pt x="36" y="4"/>
                    <a:pt x="36" y="4"/>
                  </a:cubicBezTo>
                  <a:cubicBezTo>
                    <a:pt x="36" y="5"/>
                    <a:pt x="36" y="5"/>
                    <a:pt x="36" y="5"/>
                  </a:cubicBezTo>
                  <a:cubicBezTo>
                    <a:pt x="42" y="3"/>
                    <a:pt x="47" y="2"/>
                    <a:pt x="53" y="2"/>
                  </a:cubicBezTo>
                  <a:cubicBezTo>
                    <a:pt x="74" y="2"/>
                    <a:pt x="93" y="15"/>
                    <a:pt x="100" y="36"/>
                  </a:cubicBezTo>
                  <a:cubicBezTo>
                    <a:pt x="102" y="41"/>
                    <a:pt x="103" y="47"/>
                    <a:pt x="103" y="52"/>
                  </a:cubicBezTo>
                  <a:cubicBezTo>
                    <a:pt x="103" y="73"/>
                    <a:pt x="90" y="92"/>
                    <a:pt x="70" y="100"/>
                  </a:cubicBezTo>
                  <a:cubicBezTo>
                    <a:pt x="64" y="101"/>
                    <a:pt x="58" y="102"/>
                    <a:pt x="53" y="102"/>
                  </a:cubicBezTo>
                  <a:cubicBezTo>
                    <a:pt x="32" y="102"/>
                    <a:pt x="13" y="89"/>
                    <a:pt x="6" y="69"/>
                  </a:cubicBezTo>
                  <a:cubicBezTo>
                    <a:pt x="4" y="63"/>
                    <a:pt x="3" y="58"/>
                    <a:pt x="3" y="52"/>
                  </a:cubicBezTo>
                  <a:cubicBezTo>
                    <a:pt x="3" y="32"/>
                    <a:pt x="16" y="12"/>
                    <a:pt x="36" y="5"/>
                  </a:cubicBezTo>
                  <a:cubicBezTo>
                    <a:pt x="36" y="4"/>
                    <a:pt x="36" y="4"/>
                    <a:pt x="36" y="4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216" name="Freeform 1638"/>
            <p:cNvSpPr>
              <a:spLocks/>
            </p:cNvSpPr>
            <p:nvPr userDrawn="1"/>
          </p:nvSpPr>
          <p:spPr bwMode="auto">
            <a:xfrm>
              <a:off x="257" y="248"/>
              <a:ext cx="212" cy="211"/>
            </a:xfrm>
            <a:custGeom>
              <a:avLst/>
              <a:gdLst/>
              <a:ahLst/>
              <a:cxnLst>
                <a:cxn ang="0">
                  <a:pos x="105" y="53"/>
                </a:cxn>
                <a:cxn ang="0">
                  <a:pos x="104" y="53"/>
                </a:cxn>
                <a:cxn ang="0">
                  <a:pos x="89" y="89"/>
                </a:cxn>
                <a:cxn ang="0">
                  <a:pos x="53" y="104"/>
                </a:cxn>
                <a:cxn ang="0">
                  <a:pos x="17" y="89"/>
                </a:cxn>
                <a:cxn ang="0">
                  <a:pos x="3" y="53"/>
                </a:cxn>
                <a:cxn ang="0">
                  <a:pos x="17" y="17"/>
                </a:cxn>
                <a:cxn ang="0">
                  <a:pos x="53" y="3"/>
                </a:cxn>
                <a:cxn ang="0">
                  <a:pos x="89" y="17"/>
                </a:cxn>
                <a:cxn ang="0">
                  <a:pos x="104" y="53"/>
                </a:cxn>
                <a:cxn ang="0">
                  <a:pos x="105" y="53"/>
                </a:cxn>
                <a:cxn ang="0">
                  <a:pos x="106" y="53"/>
                </a:cxn>
                <a:cxn ang="0">
                  <a:pos x="53" y="0"/>
                </a:cxn>
                <a:cxn ang="0">
                  <a:pos x="0" y="53"/>
                </a:cxn>
                <a:cxn ang="0">
                  <a:pos x="53" y="106"/>
                </a:cxn>
                <a:cxn ang="0">
                  <a:pos x="106" y="53"/>
                </a:cxn>
                <a:cxn ang="0">
                  <a:pos x="105" y="53"/>
                </a:cxn>
              </a:cxnLst>
              <a:rect l="0" t="0" r="r" b="b"/>
              <a:pathLst>
                <a:path w="106" h="106">
                  <a:moveTo>
                    <a:pt x="105" y="53"/>
                  </a:moveTo>
                  <a:cubicBezTo>
                    <a:pt x="104" y="53"/>
                    <a:pt x="104" y="53"/>
                    <a:pt x="104" y="53"/>
                  </a:cubicBezTo>
                  <a:cubicBezTo>
                    <a:pt x="104" y="67"/>
                    <a:pt x="98" y="80"/>
                    <a:pt x="89" y="89"/>
                  </a:cubicBezTo>
                  <a:cubicBezTo>
                    <a:pt x="80" y="98"/>
                    <a:pt x="67" y="104"/>
                    <a:pt x="53" y="104"/>
                  </a:cubicBezTo>
                  <a:cubicBezTo>
                    <a:pt x="39" y="104"/>
                    <a:pt x="26" y="98"/>
                    <a:pt x="17" y="89"/>
                  </a:cubicBezTo>
                  <a:cubicBezTo>
                    <a:pt x="8" y="80"/>
                    <a:pt x="3" y="67"/>
                    <a:pt x="3" y="53"/>
                  </a:cubicBezTo>
                  <a:cubicBezTo>
                    <a:pt x="3" y="39"/>
                    <a:pt x="8" y="27"/>
                    <a:pt x="17" y="17"/>
                  </a:cubicBezTo>
                  <a:cubicBezTo>
                    <a:pt x="26" y="8"/>
                    <a:pt x="39" y="3"/>
                    <a:pt x="53" y="3"/>
                  </a:cubicBezTo>
                  <a:cubicBezTo>
                    <a:pt x="67" y="3"/>
                    <a:pt x="80" y="8"/>
                    <a:pt x="89" y="17"/>
                  </a:cubicBezTo>
                  <a:cubicBezTo>
                    <a:pt x="98" y="27"/>
                    <a:pt x="104" y="39"/>
                    <a:pt x="104" y="53"/>
                  </a:cubicBezTo>
                  <a:cubicBezTo>
                    <a:pt x="105" y="53"/>
                    <a:pt x="105" y="53"/>
                    <a:pt x="105" y="53"/>
                  </a:cubicBezTo>
                  <a:cubicBezTo>
                    <a:pt x="106" y="53"/>
                    <a:pt x="106" y="53"/>
                    <a:pt x="106" y="53"/>
                  </a:cubicBezTo>
                  <a:cubicBezTo>
                    <a:pt x="106" y="24"/>
                    <a:pt x="82" y="0"/>
                    <a:pt x="53" y="0"/>
                  </a:cubicBezTo>
                  <a:cubicBezTo>
                    <a:pt x="24" y="0"/>
                    <a:pt x="0" y="24"/>
                    <a:pt x="0" y="53"/>
                  </a:cubicBezTo>
                  <a:cubicBezTo>
                    <a:pt x="0" y="82"/>
                    <a:pt x="24" y="106"/>
                    <a:pt x="53" y="106"/>
                  </a:cubicBezTo>
                  <a:cubicBezTo>
                    <a:pt x="82" y="106"/>
                    <a:pt x="106" y="82"/>
                    <a:pt x="106" y="53"/>
                  </a:cubicBezTo>
                  <a:cubicBezTo>
                    <a:pt x="105" y="53"/>
                    <a:pt x="105" y="53"/>
                    <a:pt x="105" y="53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217" name="Freeform 1639"/>
            <p:cNvSpPr>
              <a:spLocks/>
            </p:cNvSpPr>
            <p:nvPr userDrawn="1"/>
          </p:nvSpPr>
          <p:spPr bwMode="auto">
            <a:xfrm>
              <a:off x="311" y="272"/>
              <a:ext cx="64" cy="54"/>
            </a:xfrm>
            <a:custGeom>
              <a:avLst/>
              <a:gdLst/>
              <a:ahLst/>
              <a:cxnLst>
                <a:cxn ang="0">
                  <a:pos x="28" y="19"/>
                </a:cxn>
                <a:cxn ang="0">
                  <a:pos x="27" y="19"/>
                </a:cxn>
                <a:cxn ang="0">
                  <a:pos x="13" y="25"/>
                </a:cxn>
                <a:cxn ang="0">
                  <a:pos x="7" y="24"/>
                </a:cxn>
                <a:cxn ang="0">
                  <a:pos x="7" y="24"/>
                </a:cxn>
                <a:cxn ang="0">
                  <a:pos x="7" y="24"/>
                </a:cxn>
                <a:cxn ang="0">
                  <a:pos x="3" y="16"/>
                </a:cxn>
                <a:cxn ang="0">
                  <a:pos x="6" y="9"/>
                </a:cxn>
                <a:cxn ang="0">
                  <a:pos x="6" y="9"/>
                </a:cxn>
                <a:cxn ang="0">
                  <a:pos x="6" y="9"/>
                </a:cxn>
                <a:cxn ang="0">
                  <a:pos x="19" y="2"/>
                </a:cxn>
                <a:cxn ang="0">
                  <a:pos x="24" y="4"/>
                </a:cxn>
                <a:cxn ang="0">
                  <a:pos x="24" y="4"/>
                </a:cxn>
                <a:cxn ang="0">
                  <a:pos x="24" y="4"/>
                </a:cxn>
                <a:cxn ang="0">
                  <a:pos x="29" y="12"/>
                </a:cxn>
                <a:cxn ang="0">
                  <a:pos x="27" y="19"/>
                </a:cxn>
                <a:cxn ang="0">
                  <a:pos x="28" y="19"/>
                </a:cxn>
                <a:cxn ang="0">
                  <a:pos x="27" y="19"/>
                </a:cxn>
                <a:cxn ang="0">
                  <a:pos x="28" y="19"/>
                </a:cxn>
                <a:cxn ang="0">
                  <a:pos x="29" y="20"/>
                </a:cxn>
                <a:cxn ang="0">
                  <a:pos x="32" y="12"/>
                </a:cxn>
                <a:cxn ang="0">
                  <a:pos x="25" y="2"/>
                </a:cxn>
                <a:cxn ang="0">
                  <a:pos x="25" y="3"/>
                </a:cxn>
                <a:cxn ang="0">
                  <a:pos x="25" y="2"/>
                </a:cxn>
                <a:cxn ang="0">
                  <a:pos x="19" y="0"/>
                </a:cxn>
                <a:cxn ang="0">
                  <a:pos x="4" y="7"/>
                </a:cxn>
                <a:cxn ang="0">
                  <a:pos x="5" y="8"/>
                </a:cxn>
                <a:cxn ang="0">
                  <a:pos x="4" y="7"/>
                </a:cxn>
                <a:cxn ang="0">
                  <a:pos x="0" y="16"/>
                </a:cxn>
                <a:cxn ang="0">
                  <a:pos x="6" y="26"/>
                </a:cxn>
                <a:cxn ang="0">
                  <a:pos x="6" y="26"/>
                </a:cxn>
                <a:cxn ang="0">
                  <a:pos x="6" y="26"/>
                </a:cxn>
                <a:cxn ang="0">
                  <a:pos x="13" y="27"/>
                </a:cxn>
                <a:cxn ang="0">
                  <a:pos x="29" y="20"/>
                </a:cxn>
                <a:cxn ang="0">
                  <a:pos x="29" y="20"/>
                </a:cxn>
                <a:cxn ang="0">
                  <a:pos x="29" y="20"/>
                </a:cxn>
                <a:cxn ang="0">
                  <a:pos x="28" y="19"/>
                </a:cxn>
              </a:cxnLst>
              <a:rect l="0" t="0" r="r" b="b"/>
              <a:pathLst>
                <a:path w="32" h="27">
                  <a:moveTo>
                    <a:pt x="28" y="19"/>
                  </a:moveTo>
                  <a:cubicBezTo>
                    <a:pt x="27" y="19"/>
                    <a:pt x="27" y="19"/>
                    <a:pt x="27" y="19"/>
                  </a:cubicBezTo>
                  <a:cubicBezTo>
                    <a:pt x="24" y="23"/>
                    <a:pt x="18" y="25"/>
                    <a:pt x="13" y="25"/>
                  </a:cubicBezTo>
                  <a:cubicBezTo>
                    <a:pt x="11" y="25"/>
                    <a:pt x="9" y="25"/>
                    <a:pt x="7" y="24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4" y="22"/>
                    <a:pt x="3" y="19"/>
                    <a:pt x="3" y="16"/>
                  </a:cubicBezTo>
                  <a:cubicBezTo>
                    <a:pt x="3" y="14"/>
                    <a:pt x="4" y="11"/>
                    <a:pt x="6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9" y="5"/>
                    <a:pt x="14" y="2"/>
                    <a:pt x="19" y="2"/>
                  </a:cubicBezTo>
                  <a:cubicBezTo>
                    <a:pt x="20" y="2"/>
                    <a:pt x="22" y="3"/>
                    <a:pt x="24" y="4"/>
                  </a:cubicBezTo>
                  <a:cubicBezTo>
                    <a:pt x="24" y="4"/>
                    <a:pt x="24" y="4"/>
                    <a:pt x="24" y="4"/>
                  </a:cubicBezTo>
                  <a:cubicBezTo>
                    <a:pt x="24" y="4"/>
                    <a:pt x="24" y="4"/>
                    <a:pt x="24" y="4"/>
                  </a:cubicBezTo>
                  <a:cubicBezTo>
                    <a:pt x="27" y="5"/>
                    <a:pt x="29" y="9"/>
                    <a:pt x="29" y="12"/>
                  </a:cubicBezTo>
                  <a:cubicBezTo>
                    <a:pt x="29" y="14"/>
                    <a:pt x="28" y="17"/>
                    <a:pt x="27" y="19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7" y="19"/>
                    <a:pt x="27" y="19"/>
                    <a:pt x="27" y="19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9" y="20"/>
                    <a:pt x="29" y="20"/>
                    <a:pt x="29" y="20"/>
                  </a:cubicBezTo>
                  <a:cubicBezTo>
                    <a:pt x="31" y="18"/>
                    <a:pt x="32" y="15"/>
                    <a:pt x="32" y="12"/>
                  </a:cubicBezTo>
                  <a:cubicBezTo>
                    <a:pt x="32" y="8"/>
                    <a:pt x="29" y="4"/>
                    <a:pt x="25" y="2"/>
                  </a:cubicBezTo>
                  <a:cubicBezTo>
                    <a:pt x="25" y="3"/>
                    <a:pt x="25" y="3"/>
                    <a:pt x="25" y="3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23" y="1"/>
                    <a:pt x="21" y="0"/>
                    <a:pt x="19" y="0"/>
                  </a:cubicBezTo>
                  <a:cubicBezTo>
                    <a:pt x="13" y="0"/>
                    <a:pt x="8" y="3"/>
                    <a:pt x="4" y="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2" y="10"/>
                    <a:pt x="0" y="13"/>
                    <a:pt x="0" y="16"/>
                  </a:cubicBezTo>
                  <a:cubicBezTo>
                    <a:pt x="0" y="20"/>
                    <a:pt x="2" y="24"/>
                    <a:pt x="6" y="26"/>
                  </a:cubicBezTo>
                  <a:cubicBezTo>
                    <a:pt x="6" y="26"/>
                    <a:pt x="6" y="26"/>
                    <a:pt x="6" y="26"/>
                  </a:cubicBezTo>
                  <a:cubicBezTo>
                    <a:pt x="6" y="26"/>
                    <a:pt x="6" y="26"/>
                    <a:pt x="6" y="26"/>
                  </a:cubicBezTo>
                  <a:cubicBezTo>
                    <a:pt x="8" y="27"/>
                    <a:pt x="11" y="27"/>
                    <a:pt x="13" y="27"/>
                  </a:cubicBezTo>
                  <a:cubicBezTo>
                    <a:pt x="19" y="27"/>
                    <a:pt x="25" y="25"/>
                    <a:pt x="29" y="20"/>
                  </a:cubicBezTo>
                  <a:cubicBezTo>
                    <a:pt x="29" y="20"/>
                    <a:pt x="29" y="20"/>
                    <a:pt x="29" y="20"/>
                  </a:cubicBezTo>
                  <a:cubicBezTo>
                    <a:pt x="29" y="20"/>
                    <a:pt x="29" y="20"/>
                    <a:pt x="29" y="20"/>
                  </a:cubicBezTo>
                  <a:cubicBezTo>
                    <a:pt x="28" y="19"/>
                    <a:pt x="28" y="19"/>
                    <a:pt x="28" y="19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218" name="Freeform 1640"/>
            <p:cNvSpPr>
              <a:spLocks/>
            </p:cNvSpPr>
            <p:nvPr userDrawn="1"/>
          </p:nvSpPr>
          <p:spPr bwMode="auto">
            <a:xfrm>
              <a:off x="289" y="256"/>
              <a:ext cx="114" cy="103"/>
            </a:xfrm>
            <a:custGeom>
              <a:avLst/>
              <a:gdLst/>
              <a:ahLst/>
              <a:cxnLst>
                <a:cxn ang="0">
                  <a:pos x="50" y="37"/>
                </a:cxn>
                <a:cxn ang="0">
                  <a:pos x="49" y="36"/>
                </a:cxn>
                <a:cxn ang="0">
                  <a:pos x="23" y="49"/>
                </a:cxn>
                <a:cxn ang="0">
                  <a:pos x="12" y="46"/>
                </a:cxn>
                <a:cxn ang="0">
                  <a:pos x="12" y="47"/>
                </a:cxn>
                <a:cxn ang="0">
                  <a:pos x="12" y="46"/>
                </a:cxn>
                <a:cxn ang="0">
                  <a:pos x="2" y="30"/>
                </a:cxn>
                <a:cxn ang="0">
                  <a:pos x="8" y="15"/>
                </a:cxn>
                <a:cxn ang="0">
                  <a:pos x="8" y="15"/>
                </a:cxn>
                <a:cxn ang="0">
                  <a:pos x="8" y="15"/>
                </a:cxn>
                <a:cxn ang="0">
                  <a:pos x="33" y="3"/>
                </a:cxn>
                <a:cxn ang="0">
                  <a:pos x="45" y="6"/>
                </a:cxn>
                <a:cxn ang="0">
                  <a:pos x="45" y="6"/>
                </a:cxn>
                <a:cxn ang="0">
                  <a:pos x="45" y="6"/>
                </a:cxn>
                <a:cxn ang="0">
                  <a:pos x="55" y="22"/>
                </a:cxn>
                <a:cxn ang="0">
                  <a:pos x="49" y="36"/>
                </a:cxn>
                <a:cxn ang="0">
                  <a:pos x="49" y="36"/>
                </a:cxn>
                <a:cxn ang="0">
                  <a:pos x="49" y="36"/>
                </a:cxn>
                <a:cxn ang="0">
                  <a:pos x="50" y="37"/>
                </a:cxn>
                <a:cxn ang="0">
                  <a:pos x="51" y="37"/>
                </a:cxn>
                <a:cxn ang="0">
                  <a:pos x="57" y="22"/>
                </a:cxn>
                <a:cxn ang="0">
                  <a:pos x="46" y="3"/>
                </a:cxn>
                <a:cxn ang="0">
                  <a:pos x="45" y="4"/>
                </a:cxn>
                <a:cxn ang="0">
                  <a:pos x="46" y="3"/>
                </a:cxn>
                <a:cxn ang="0">
                  <a:pos x="33" y="0"/>
                </a:cxn>
                <a:cxn ang="0">
                  <a:pos x="6" y="13"/>
                </a:cxn>
                <a:cxn ang="0">
                  <a:pos x="6" y="13"/>
                </a:cxn>
                <a:cxn ang="0">
                  <a:pos x="6" y="13"/>
                </a:cxn>
                <a:cxn ang="0">
                  <a:pos x="0" y="30"/>
                </a:cxn>
                <a:cxn ang="0">
                  <a:pos x="11" y="48"/>
                </a:cxn>
                <a:cxn ang="0">
                  <a:pos x="11" y="48"/>
                </a:cxn>
                <a:cxn ang="0">
                  <a:pos x="11" y="48"/>
                </a:cxn>
                <a:cxn ang="0">
                  <a:pos x="23" y="51"/>
                </a:cxn>
                <a:cxn ang="0">
                  <a:pos x="51" y="37"/>
                </a:cxn>
                <a:cxn ang="0">
                  <a:pos x="51" y="37"/>
                </a:cxn>
                <a:cxn ang="0">
                  <a:pos x="51" y="37"/>
                </a:cxn>
                <a:cxn ang="0">
                  <a:pos x="50" y="37"/>
                </a:cxn>
              </a:cxnLst>
              <a:rect l="0" t="0" r="r" b="b"/>
              <a:pathLst>
                <a:path w="57" h="51">
                  <a:moveTo>
                    <a:pt x="50" y="37"/>
                  </a:moveTo>
                  <a:cubicBezTo>
                    <a:pt x="49" y="36"/>
                    <a:pt x="49" y="36"/>
                    <a:pt x="49" y="36"/>
                  </a:cubicBezTo>
                  <a:cubicBezTo>
                    <a:pt x="43" y="44"/>
                    <a:pt x="33" y="49"/>
                    <a:pt x="23" y="49"/>
                  </a:cubicBezTo>
                  <a:cubicBezTo>
                    <a:pt x="19" y="49"/>
                    <a:pt x="15" y="48"/>
                    <a:pt x="12" y="46"/>
                  </a:cubicBezTo>
                  <a:cubicBezTo>
                    <a:pt x="12" y="47"/>
                    <a:pt x="12" y="47"/>
                    <a:pt x="12" y="47"/>
                  </a:cubicBezTo>
                  <a:cubicBezTo>
                    <a:pt x="12" y="46"/>
                    <a:pt x="12" y="46"/>
                    <a:pt x="12" y="46"/>
                  </a:cubicBezTo>
                  <a:cubicBezTo>
                    <a:pt x="6" y="43"/>
                    <a:pt x="2" y="37"/>
                    <a:pt x="2" y="30"/>
                  </a:cubicBezTo>
                  <a:cubicBezTo>
                    <a:pt x="2" y="25"/>
                    <a:pt x="4" y="20"/>
                    <a:pt x="8" y="15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14" y="7"/>
                    <a:pt x="24" y="3"/>
                    <a:pt x="33" y="3"/>
                  </a:cubicBezTo>
                  <a:cubicBezTo>
                    <a:pt x="37" y="3"/>
                    <a:pt x="41" y="4"/>
                    <a:pt x="45" y="6"/>
                  </a:cubicBezTo>
                  <a:cubicBezTo>
                    <a:pt x="45" y="6"/>
                    <a:pt x="45" y="6"/>
                    <a:pt x="45" y="6"/>
                  </a:cubicBezTo>
                  <a:cubicBezTo>
                    <a:pt x="45" y="6"/>
                    <a:pt x="45" y="6"/>
                    <a:pt x="45" y="6"/>
                  </a:cubicBezTo>
                  <a:cubicBezTo>
                    <a:pt x="51" y="9"/>
                    <a:pt x="55" y="15"/>
                    <a:pt x="55" y="22"/>
                  </a:cubicBezTo>
                  <a:cubicBezTo>
                    <a:pt x="55" y="26"/>
                    <a:pt x="53" y="31"/>
                    <a:pt x="49" y="36"/>
                  </a:cubicBezTo>
                  <a:cubicBezTo>
                    <a:pt x="49" y="36"/>
                    <a:pt x="49" y="36"/>
                    <a:pt x="49" y="36"/>
                  </a:cubicBezTo>
                  <a:cubicBezTo>
                    <a:pt x="49" y="36"/>
                    <a:pt x="49" y="36"/>
                    <a:pt x="49" y="36"/>
                  </a:cubicBezTo>
                  <a:cubicBezTo>
                    <a:pt x="50" y="37"/>
                    <a:pt x="50" y="37"/>
                    <a:pt x="50" y="37"/>
                  </a:cubicBezTo>
                  <a:cubicBezTo>
                    <a:pt x="51" y="37"/>
                    <a:pt x="51" y="37"/>
                    <a:pt x="51" y="37"/>
                  </a:cubicBezTo>
                  <a:cubicBezTo>
                    <a:pt x="55" y="32"/>
                    <a:pt x="57" y="27"/>
                    <a:pt x="57" y="22"/>
                  </a:cubicBezTo>
                  <a:cubicBezTo>
                    <a:pt x="57" y="14"/>
                    <a:pt x="53" y="7"/>
                    <a:pt x="46" y="3"/>
                  </a:cubicBezTo>
                  <a:cubicBezTo>
                    <a:pt x="45" y="4"/>
                    <a:pt x="45" y="4"/>
                    <a:pt x="45" y="4"/>
                  </a:cubicBezTo>
                  <a:cubicBezTo>
                    <a:pt x="46" y="3"/>
                    <a:pt x="46" y="3"/>
                    <a:pt x="46" y="3"/>
                  </a:cubicBezTo>
                  <a:cubicBezTo>
                    <a:pt x="42" y="1"/>
                    <a:pt x="37" y="0"/>
                    <a:pt x="33" y="0"/>
                  </a:cubicBezTo>
                  <a:cubicBezTo>
                    <a:pt x="23" y="0"/>
                    <a:pt x="13" y="5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2" y="19"/>
                    <a:pt x="0" y="25"/>
                    <a:pt x="0" y="30"/>
                  </a:cubicBezTo>
                  <a:cubicBezTo>
                    <a:pt x="0" y="38"/>
                    <a:pt x="4" y="44"/>
                    <a:pt x="11" y="48"/>
                  </a:cubicBezTo>
                  <a:cubicBezTo>
                    <a:pt x="11" y="48"/>
                    <a:pt x="11" y="48"/>
                    <a:pt x="11" y="48"/>
                  </a:cubicBezTo>
                  <a:cubicBezTo>
                    <a:pt x="11" y="48"/>
                    <a:pt x="11" y="48"/>
                    <a:pt x="11" y="48"/>
                  </a:cubicBezTo>
                  <a:cubicBezTo>
                    <a:pt x="15" y="50"/>
                    <a:pt x="19" y="51"/>
                    <a:pt x="23" y="51"/>
                  </a:cubicBezTo>
                  <a:cubicBezTo>
                    <a:pt x="34" y="51"/>
                    <a:pt x="44" y="46"/>
                    <a:pt x="51" y="37"/>
                  </a:cubicBezTo>
                  <a:cubicBezTo>
                    <a:pt x="51" y="37"/>
                    <a:pt x="51" y="37"/>
                    <a:pt x="51" y="37"/>
                  </a:cubicBezTo>
                  <a:cubicBezTo>
                    <a:pt x="51" y="37"/>
                    <a:pt x="51" y="37"/>
                    <a:pt x="51" y="37"/>
                  </a:cubicBezTo>
                  <a:cubicBezTo>
                    <a:pt x="50" y="37"/>
                    <a:pt x="50" y="37"/>
                    <a:pt x="50" y="37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219" name="Freeform 1641"/>
            <p:cNvSpPr>
              <a:spLocks/>
            </p:cNvSpPr>
            <p:nvPr userDrawn="1"/>
          </p:nvSpPr>
          <p:spPr bwMode="auto">
            <a:xfrm>
              <a:off x="271" y="248"/>
              <a:ext cx="156" cy="143"/>
            </a:xfrm>
            <a:custGeom>
              <a:avLst/>
              <a:gdLst/>
              <a:ahLst/>
              <a:cxnLst>
                <a:cxn ang="0">
                  <a:pos x="69" y="54"/>
                </a:cxn>
                <a:cxn ang="0">
                  <a:pos x="68" y="53"/>
                </a:cxn>
                <a:cxn ang="0">
                  <a:pos x="35" y="69"/>
                </a:cxn>
                <a:cxn ang="0">
                  <a:pos x="16" y="63"/>
                </a:cxn>
                <a:cxn ang="0">
                  <a:pos x="2" y="40"/>
                </a:cxn>
                <a:cxn ang="0">
                  <a:pos x="12" y="18"/>
                </a:cxn>
                <a:cxn ang="0">
                  <a:pos x="12" y="18"/>
                </a:cxn>
                <a:cxn ang="0">
                  <a:pos x="12" y="18"/>
                </a:cxn>
                <a:cxn ang="0">
                  <a:pos x="46" y="3"/>
                </a:cxn>
                <a:cxn ang="0">
                  <a:pos x="65" y="8"/>
                </a:cxn>
                <a:cxn ang="0">
                  <a:pos x="77" y="30"/>
                </a:cxn>
                <a:cxn ang="0">
                  <a:pos x="68" y="53"/>
                </a:cxn>
                <a:cxn ang="0">
                  <a:pos x="68" y="53"/>
                </a:cxn>
                <a:cxn ang="0">
                  <a:pos x="68" y="53"/>
                </a:cxn>
                <a:cxn ang="0">
                  <a:pos x="69" y="54"/>
                </a:cxn>
                <a:cxn ang="0">
                  <a:pos x="69" y="55"/>
                </a:cxn>
                <a:cxn ang="0">
                  <a:pos x="79" y="30"/>
                </a:cxn>
                <a:cxn ang="0">
                  <a:pos x="66" y="6"/>
                </a:cxn>
                <a:cxn ang="0">
                  <a:pos x="46" y="0"/>
                </a:cxn>
                <a:cxn ang="0">
                  <a:pos x="10" y="16"/>
                </a:cxn>
                <a:cxn ang="0">
                  <a:pos x="10" y="16"/>
                </a:cxn>
                <a:cxn ang="0">
                  <a:pos x="10" y="16"/>
                </a:cxn>
                <a:cxn ang="0">
                  <a:pos x="0" y="40"/>
                </a:cxn>
                <a:cxn ang="0">
                  <a:pos x="15" y="65"/>
                </a:cxn>
                <a:cxn ang="0">
                  <a:pos x="35" y="71"/>
                </a:cxn>
                <a:cxn ang="0">
                  <a:pos x="69" y="55"/>
                </a:cxn>
                <a:cxn ang="0">
                  <a:pos x="69" y="55"/>
                </a:cxn>
                <a:cxn ang="0">
                  <a:pos x="69" y="55"/>
                </a:cxn>
                <a:cxn ang="0">
                  <a:pos x="69" y="54"/>
                </a:cxn>
              </a:cxnLst>
              <a:rect l="0" t="0" r="r" b="b"/>
              <a:pathLst>
                <a:path w="79" h="71">
                  <a:moveTo>
                    <a:pt x="69" y="54"/>
                  </a:moveTo>
                  <a:cubicBezTo>
                    <a:pt x="68" y="53"/>
                    <a:pt x="68" y="53"/>
                    <a:pt x="68" y="53"/>
                  </a:cubicBezTo>
                  <a:cubicBezTo>
                    <a:pt x="59" y="63"/>
                    <a:pt x="47" y="69"/>
                    <a:pt x="35" y="69"/>
                  </a:cubicBezTo>
                  <a:cubicBezTo>
                    <a:pt x="28" y="69"/>
                    <a:pt x="22" y="67"/>
                    <a:pt x="16" y="63"/>
                  </a:cubicBezTo>
                  <a:cubicBezTo>
                    <a:pt x="7" y="58"/>
                    <a:pt x="2" y="49"/>
                    <a:pt x="2" y="40"/>
                  </a:cubicBezTo>
                  <a:cubicBezTo>
                    <a:pt x="2" y="32"/>
                    <a:pt x="6" y="25"/>
                    <a:pt x="12" y="18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21" y="8"/>
                    <a:pt x="34" y="3"/>
                    <a:pt x="46" y="3"/>
                  </a:cubicBezTo>
                  <a:cubicBezTo>
                    <a:pt x="52" y="3"/>
                    <a:pt x="59" y="4"/>
                    <a:pt x="65" y="8"/>
                  </a:cubicBezTo>
                  <a:cubicBezTo>
                    <a:pt x="73" y="13"/>
                    <a:pt x="77" y="21"/>
                    <a:pt x="77" y="30"/>
                  </a:cubicBezTo>
                  <a:cubicBezTo>
                    <a:pt x="77" y="38"/>
                    <a:pt x="74" y="46"/>
                    <a:pt x="68" y="53"/>
                  </a:cubicBezTo>
                  <a:cubicBezTo>
                    <a:pt x="68" y="53"/>
                    <a:pt x="68" y="53"/>
                    <a:pt x="68" y="53"/>
                  </a:cubicBezTo>
                  <a:cubicBezTo>
                    <a:pt x="68" y="53"/>
                    <a:pt x="68" y="53"/>
                    <a:pt x="68" y="53"/>
                  </a:cubicBezTo>
                  <a:cubicBezTo>
                    <a:pt x="69" y="54"/>
                    <a:pt x="69" y="54"/>
                    <a:pt x="69" y="54"/>
                  </a:cubicBezTo>
                  <a:cubicBezTo>
                    <a:pt x="69" y="55"/>
                    <a:pt x="69" y="55"/>
                    <a:pt x="69" y="55"/>
                  </a:cubicBezTo>
                  <a:cubicBezTo>
                    <a:pt x="76" y="47"/>
                    <a:pt x="79" y="39"/>
                    <a:pt x="79" y="30"/>
                  </a:cubicBezTo>
                  <a:cubicBezTo>
                    <a:pt x="79" y="21"/>
                    <a:pt x="75" y="12"/>
                    <a:pt x="66" y="6"/>
                  </a:cubicBezTo>
                  <a:cubicBezTo>
                    <a:pt x="60" y="2"/>
                    <a:pt x="53" y="0"/>
                    <a:pt x="46" y="0"/>
                  </a:cubicBezTo>
                  <a:cubicBezTo>
                    <a:pt x="33" y="0"/>
                    <a:pt x="20" y="6"/>
                    <a:pt x="10" y="16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3" y="23"/>
                    <a:pt x="0" y="32"/>
                    <a:pt x="0" y="40"/>
                  </a:cubicBezTo>
                  <a:cubicBezTo>
                    <a:pt x="0" y="50"/>
                    <a:pt x="5" y="59"/>
                    <a:pt x="15" y="65"/>
                  </a:cubicBezTo>
                  <a:cubicBezTo>
                    <a:pt x="21" y="69"/>
                    <a:pt x="28" y="71"/>
                    <a:pt x="35" y="71"/>
                  </a:cubicBezTo>
                  <a:cubicBezTo>
                    <a:pt x="47" y="71"/>
                    <a:pt x="60" y="65"/>
                    <a:pt x="69" y="55"/>
                  </a:cubicBezTo>
                  <a:cubicBezTo>
                    <a:pt x="69" y="55"/>
                    <a:pt x="69" y="55"/>
                    <a:pt x="69" y="55"/>
                  </a:cubicBezTo>
                  <a:cubicBezTo>
                    <a:pt x="69" y="55"/>
                    <a:pt x="69" y="55"/>
                    <a:pt x="69" y="55"/>
                  </a:cubicBezTo>
                  <a:cubicBezTo>
                    <a:pt x="69" y="54"/>
                    <a:pt x="69" y="54"/>
                    <a:pt x="69" y="54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220" name="Freeform 1642"/>
            <p:cNvSpPr>
              <a:spLocks/>
            </p:cNvSpPr>
            <p:nvPr userDrawn="1"/>
          </p:nvSpPr>
          <p:spPr bwMode="auto">
            <a:xfrm>
              <a:off x="259" y="274"/>
              <a:ext cx="192" cy="145"/>
            </a:xfrm>
            <a:custGeom>
              <a:avLst/>
              <a:gdLst/>
              <a:ahLst/>
              <a:cxnLst>
                <a:cxn ang="0">
                  <a:pos x="3" y="20"/>
                </a:cxn>
                <a:cxn ang="0">
                  <a:pos x="0" y="35"/>
                </a:cxn>
                <a:cxn ang="0">
                  <a:pos x="18" y="65"/>
                </a:cxn>
                <a:cxn ang="0">
                  <a:pos x="42" y="72"/>
                </a:cxn>
                <a:cxn ang="0">
                  <a:pos x="84" y="53"/>
                </a:cxn>
                <a:cxn ang="0">
                  <a:pos x="84" y="53"/>
                </a:cxn>
                <a:cxn ang="0">
                  <a:pos x="84" y="53"/>
                </a:cxn>
                <a:cxn ang="0">
                  <a:pos x="96" y="24"/>
                </a:cxn>
                <a:cxn ang="0">
                  <a:pos x="86" y="0"/>
                </a:cxn>
                <a:cxn ang="0">
                  <a:pos x="84" y="1"/>
                </a:cxn>
                <a:cxn ang="0">
                  <a:pos x="93" y="24"/>
                </a:cxn>
                <a:cxn ang="0">
                  <a:pos x="82" y="51"/>
                </a:cxn>
                <a:cxn ang="0">
                  <a:pos x="82" y="51"/>
                </a:cxn>
                <a:cxn ang="0">
                  <a:pos x="82" y="51"/>
                </a:cxn>
                <a:cxn ang="0">
                  <a:pos x="42" y="70"/>
                </a:cxn>
                <a:cxn ang="0">
                  <a:pos x="19" y="63"/>
                </a:cxn>
                <a:cxn ang="0">
                  <a:pos x="3" y="35"/>
                </a:cxn>
                <a:cxn ang="0">
                  <a:pos x="5" y="21"/>
                </a:cxn>
                <a:cxn ang="0">
                  <a:pos x="3" y="20"/>
                </a:cxn>
              </a:cxnLst>
              <a:rect l="0" t="0" r="r" b="b"/>
              <a:pathLst>
                <a:path w="96" h="72">
                  <a:moveTo>
                    <a:pt x="3" y="20"/>
                  </a:moveTo>
                  <a:cubicBezTo>
                    <a:pt x="1" y="25"/>
                    <a:pt x="0" y="30"/>
                    <a:pt x="0" y="35"/>
                  </a:cubicBezTo>
                  <a:cubicBezTo>
                    <a:pt x="0" y="47"/>
                    <a:pt x="6" y="58"/>
                    <a:pt x="18" y="65"/>
                  </a:cubicBezTo>
                  <a:cubicBezTo>
                    <a:pt x="26" y="70"/>
                    <a:pt x="34" y="72"/>
                    <a:pt x="42" y="72"/>
                  </a:cubicBezTo>
                  <a:cubicBezTo>
                    <a:pt x="58" y="72"/>
                    <a:pt x="73" y="65"/>
                    <a:pt x="84" y="53"/>
                  </a:cubicBezTo>
                  <a:cubicBezTo>
                    <a:pt x="84" y="53"/>
                    <a:pt x="84" y="53"/>
                    <a:pt x="84" y="53"/>
                  </a:cubicBezTo>
                  <a:cubicBezTo>
                    <a:pt x="84" y="53"/>
                    <a:pt x="84" y="53"/>
                    <a:pt x="84" y="53"/>
                  </a:cubicBezTo>
                  <a:cubicBezTo>
                    <a:pt x="92" y="44"/>
                    <a:pt x="96" y="34"/>
                    <a:pt x="96" y="24"/>
                  </a:cubicBezTo>
                  <a:cubicBezTo>
                    <a:pt x="96" y="15"/>
                    <a:pt x="92" y="6"/>
                    <a:pt x="86" y="0"/>
                  </a:cubicBezTo>
                  <a:cubicBezTo>
                    <a:pt x="84" y="1"/>
                    <a:pt x="84" y="1"/>
                    <a:pt x="84" y="1"/>
                  </a:cubicBezTo>
                  <a:cubicBezTo>
                    <a:pt x="90" y="7"/>
                    <a:pt x="93" y="15"/>
                    <a:pt x="93" y="24"/>
                  </a:cubicBezTo>
                  <a:cubicBezTo>
                    <a:pt x="93" y="33"/>
                    <a:pt x="90" y="43"/>
                    <a:pt x="82" y="51"/>
                  </a:cubicBezTo>
                  <a:cubicBezTo>
                    <a:pt x="82" y="51"/>
                    <a:pt x="82" y="51"/>
                    <a:pt x="82" y="51"/>
                  </a:cubicBezTo>
                  <a:cubicBezTo>
                    <a:pt x="82" y="51"/>
                    <a:pt x="82" y="51"/>
                    <a:pt x="82" y="51"/>
                  </a:cubicBezTo>
                  <a:cubicBezTo>
                    <a:pt x="71" y="63"/>
                    <a:pt x="57" y="70"/>
                    <a:pt x="42" y="70"/>
                  </a:cubicBezTo>
                  <a:cubicBezTo>
                    <a:pt x="34" y="70"/>
                    <a:pt x="26" y="68"/>
                    <a:pt x="19" y="63"/>
                  </a:cubicBezTo>
                  <a:cubicBezTo>
                    <a:pt x="8" y="56"/>
                    <a:pt x="3" y="46"/>
                    <a:pt x="3" y="35"/>
                  </a:cubicBezTo>
                  <a:cubicBezTo>
                    <a:pt x="3" y="30"/>
                    <a:pt x="3" y="26"/>
                    <a:pt x="5" y="21"/>
                  </a:cubicBezTo>
                  <a:cubicBezTo>
                    <a:pt x="3" y="20"/>
                    <a:pt x="3" y="20"/>
                    <a:pt x="3" y="20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221" name="Freeform 1643"/>
            <p:cNvSpPr>
              <a:spLocks/>
            </p:cNvSpPr>
            <p:nvPr userDrawn="1"/>
          </p:nvSpPr>
          <p:spPr bwMode="auto">
            <a:xfrm>
              <a:off x="265" y="302"/>
              <a:ext cx="200" cy="139"/>
            </a:xfrm>
            <a:custGeom>
              <a:avLst/>
              <a:gdLst/>
              <a:ahLst/>
              <a:cxnLst>
                <a:cxn ang="0">
                  <a:pos x="93" y="1"/>
                </a:cxn>
                <a:cxn ang="0">
                  <a:pos x="98" y="19"/>
                </a:cxn>
                <a:cxn ang="0">
                  <a:pos x="86" y="48"/>
                </a:cxn>
                <a:cxn ang="0">
                  <a:pos x="86" y="48"/>
                </a:cxn>
                <a:cxn ang="0">
                  <a:pos x="86" y="48"/>
                </a:cxn>
                <a:cxn ang="0">
                  <a:pos x="43" y="67"/>
                </a:cxn>
                <a:cxn ang="0">
                  <a:pos x="17" y="60"/>
                </a:cxn>
                <a:cxn ang="0">
                  <a:pos x="2" y="44"/>
                </a:cxn>
                <a:cxn ang="0">
                  <a:pos x="0" y="45"/>
                </a:cxn>
                <a:cxn ang="0">
                  <a:pos x="15" y="62"/>
                </a:cxn>
                <a:cxn ang="0">
                  <a:pos x="43" y="70"/>
                </a:cxn>
                <a:cxn ang="0">
                  <a:pos x="87" y="49"/>
                </a:cxn>
                <a:cxn ang="0">
                  <a:pos x="87" y="49"/>
                </a:cxn>
                <a:cxn ang="0">
                  <a:pos x="87" y="49"/>
                </a:cxn>
                <a:cxn ang="0">
                  <a:pos x="100" y="19"/>
                </a:cxn>
                <a:cxn ang="0">
                  <a:pos x="95" y="0"/>
                </a:cxn>
                <a:cxn ang="0">
                  <a:pos x="93" y="1"/>
                </a:cxn>
              </a:cxnLst>
              <a:rect l="0" t="0" r="r" b="b"/>
              <a:pathLst>
                <a:path w="100" h="70">
                  <a:moveTo>
                    <a:pt x="93" y="1"/>
                  </a:moveTo>
                  <a:cubicBezTo>
                    <a:pt x="96" y="7"/>
                    <a:pt x="98" y="13"/>
                    <a:pt x="98" y="19"/>
                  </a:cubicBezTo>
                  <a:cubicBezTo>
                    <a:pt x="98" y="28"/>
                    <a:pt x="94" y="39"/>
                    <a:pt x="86" y="48"/>
                  </a:cubicBezTo>
                  <a:cubicBezTo>
                    <a:pt x="86" y="48"/>
                    <a:pt x="86" y="48"/>
                    <a:pt x="86" y="48"/>
                  </a:cubicBezTo>
                  <a:cubicBezTo>
                    <a:pt x="86" y="48"/>
                    <a:pt x="86" y="48"/>
                    <a:pt x="86" y="48"/>
                  </a:cubicBezTo>
                  <a:cubicBezTo>
                    <a:pt x="74" y="60"/>
                    <a:pt x="58" y="67"/>
                    <a:pt x="43" y="67"/>
                  </a:cubicBezTo>
                  <a:cubicBezTo>
                    <a:pt x="34" y="67"/>
                    <a:pt x="25" y="65"/>
                    <a:pt x="17" y="60"/>
                  </a:cubicBezTo>
                  <a:cubicBezTo>
                    <a:pt x="10" y="56"/>
                    <a:pt x="5" y="50"/>
                    <a:pt x="2" y="44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3" y="52"/>
                    <a:pt x="8" y="58"/>
                    <a:pt x="15" y="62"/>
                  </a:cubicBezTo>
                  <a:cubicBezTo>
                    <a:pt x="24" y="67"/>
                    <a:pt x="33" y="70"/>
                    <a:pt x="43" y="70"/>
                  </a:cubicBezTo>
                  <a:cubicBezTo>
                    <a:pt x="59" y="70"/>
                    <a:pt x="75" y="62"/>
                    <a:pt x="87" y="49"/>
                  </a:cubicBezTo>
                  <a:cubicBezTo>
                    <a:pt x="87" y="49"/>
                    <a:pt x="87" y="49"/>
                    <a:pt x="87" y="49"/>
                  </a:cubicBezTo>
                  <a:cubicBezTo>
                    <a:pt x="87" y="49"/>
                    <a:pt x="87" y="49"/>
                    <a:pt x="87" y="49"/>
                  </a:cubicBezTo>
                  <a:cubicBezTo>
                    <a:pt x="96" y="40"/>
                    <a:pt x="100" y="29"/>
                    <a:pt x="100" y="19"/>
                  </a:cubicBezTo>
                  <a:cubicBezTo>
                    <a:pt x="100" y="12"/>
                    <a:pt x="98" y="6"/>
                    <a:pt x="95" y="0"/>
                  </a:cubicBezTo>
                  <a:cubicBezTo>
                    <a:pt x="93" y="1"/>
                    <a:pt x="93" y="1"/>
                    <a:pt x="93" y="1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222" name="Freeform 1644"/>
            <p:cNvSpPr>
              <a:spLocks/>
            </p:cNvSpPr>
            <p:nvPr userDrawn="1"/>
          </p:nvSpPr>
          <p:spPr bwMode="auto">
            <a:xfrm>
              <a:off x="311" y="379"/>
              <a:ext cx="154" cy="78"/>
            </a:xfrm>
            <a:custGeom>
              <a:avLst/>
              <a:gdLst/>
              <a:ahLst/>
              <a:cxnLst>
                <a:cxn ang="0">
                  <a:pos x="75" y="0"/>
                </a:cxn>
                <a:cxn ang="0">
                  <a:pos x="65" y="17"/>
                </a:cxn>
                <a:cxn ang="0">
                  <a:pos x="65" y="17"/>
                </a:cxn>
                <a:cxn ang="0">
                  <a:pos x="65" y="17"/>
                </a:cxn>
                <a:cxn ang="0">
                  <a:pos x="22" y="37"/>
                </a:cxn>
                <a:cxn ang="0">
                  <a:pos x="1" y="32"/>
                </a:cxn>
                <a:cxn ang="0">
                  <a:pos x="0" y="34"/>
                </a:cxn>
                <a:cxn ang="0">
                  <a:pos x="22" y="39"/>
                </a:cxn>
                <a:cxn ang="0">
                  <a:pos x="67" y="19"/>
                </a:cxn>
                <a:cxn ang="0">
                  <a:pos x="67" y="19"/>
                </a:cxn>
                <a:cxn ang="0">
                  <a:pos x="67" y="19"/>
                </a:cxn>
                <a:cxn ang="0">
                  <a:pos x="77" y="1"/>
                </a:cxn>
                <a:cxn ang="0">
                  <a:pos x="75" y="0"/>
                </a:cxn>
              </a:cxnLst>
              <a:rect l="0" t="0" r="r" b="b"/>
              <a:pathLst>
                <a:path w="77" h="39">
                  <a:moveTo>
                    <a:pt x="75" y="0"/>
                  </a:moveTo>
                  <a:cubicBezTo>
                    <a:pt x="73" y="6"/>
                    <a:pt x="70" y="12"/>
                    <a:pt x="65" y="17"/>
                  </a:cubicBezTo>
                  <a:cubicBezTo>
                    <a:pt x="65" y="17"/>
                    <a:pt x="65" y="17"/>
                    <a:pt x="65" y="17"/>
                  </a:cubicBezTo>
                  <a:cubicBezTo>
                    <a:pt x="65" y="17"/>
                    <a:pt x="65" y="17"/>
                    <a:pt x="65" y="17"/>
                  </a:cubicBezTo>
                  <a:cubicBezTo>
                    <a:pt x="54" y="30"/>
                    <a:pt x="38" y="37"/>
                    <a:pt x="22" y="37"/>
                  </a:cubicBezTo>
                  <a:cubicBezTo>
                    <a:pt x="15" y="37"/>
                    <a:pt x="8" y="35"/>
                    <a:pt x="1" y="32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7" y="38"/>
                    <a:pt x="15" y="39"/>
                    <a:pt x="22" y="39"/>
                  </a:cubicBezTo>
                  <a:cubicBezTo>
                    <a:pt x="39" y="39"/>
                    <a:pt x="55" y="32"/>
                    <a:pt x="67" y="19"/>
                  </a:cubicBezTo>
                  <a:cubicBezTo>
                    <a:pt x="67" y="19"/>
                    <a:pt x="67" y="19"/>
                    <a:pt x="67" y="19"/>
                  </a:cubicBezTo>
                  <a:cubicBezTo>
                    <a:pt x="67" y="19"/>
                    <a:pt x="67" y="19"/>
                    <a:pt x="67" y="19"/>
                  </a:cubicBezTo>
                  <a:cubicBezTo>
                    <a:pt x="72" y="13"/>
                    <a:pt x="75" y="7"/>
                    <a:pt x="77" y="1"/>
                  </a:cubicBezTo>
                  <a:cubicBezTo>
                    <a:pt x="75" y="0"/>
                    <a:pt x="75" y="0"/>
                    <a:pt x="75" y="0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223" name="Freeform 1645"/>
            <p:cNvSpPr>
              <a:spLocks/>
            </p:cNvSpPr>
            <p:nvPr userDrawn="1"/>
          </p:nvSpPr>
          <p:spPr bwMode="auto">
            <a:xfrm>
              <a:off x="277" y="280"/>
              <a:ext cx="46" cy="16"/>
            </a:xfrm>
            <a:custGeom>
              <a:avLst/>
              <a:gdLst/>
              <a:ahLst/>
              <a:cxnLst>
                <a:cxn ang="0">
                  <a:pos x="23" y="3"/>
                </a:cxn>
                <a:cxn ang="0">
                  <a:pos x="12" y="0"/>
                </a:cxn>
                <a:cxn ang="0">
                  <a:pos x="0" y="6"/>
                </a:cxn>
                <a:cxn ang="0">
                  <a:pos x="2" y="8"/>
                </a:cxn>
                <a:cxn ang="0">
                  <a:pos x="12" y="2"/>
                </a:cxn>
                <a:cxn ang="0">
                  <a:pos x="22" y="5"/>
                </a:cxn>
                <a:cxn ang="0">
                  <a:pos x="23" y="3"/>
                </a:cxn>
              </a:cxnLst>
              <a:rect l="0" t="0" r="r" b="b"/>
              <a:pathLst>
                <a:path w="23" h="8">
                  <a:moveTo>
                    <a:pt x="23" y="3"/>
                  </a:moveTo>
                  <a:cubicBezTo>
                    <a:pt x="19" y="1"/>
                    <a:pt x="15" y="0"/>
                    <a:pt x="12" y="0"/>
                  </a:cubicBezTo>
                  <a:cubicBezTo>
                    <a:pt x="7" y="0"/>
                    <a:pt x="3" y="2"/>
                    <a:pt x="0" y="6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5" y="4"/>
                    <a:pt x="8" y="2"/>
                    <a:pt x="12" y="2"/>
                  </a:cubicBezTo>
                  <a:cubicBezTo>
                    <a:pt x="15" y="2"/>
                    <a:pt x="18" y="3"/>
                    <a:pt x="22" y="5"/>
                  </a:cubicBezTo>
                  <a:cubicBezTo>
                    <a:pt x="23" y="3"/>
                    <a:pt x="23" y="3"/>
                    <a:pt x="23" y="3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224" name="Freeform 1646"/>
            <p:cNvSpPr>
              <a:spLocks/>
            </p:cNvSpPr>
            <p:nvPr userDrawn="1"/>
          </p:nvSpPr>
          <p:spPr bwMode="auto">
            <a:xfrm>
              <a:off x="365" y="308"/>
              <a:ext cx="88" cy="103"/>
            </a:xfrm>
            <a:custGeom>
              <a:avLst/>
              <a:gdLst/>
              <a:ahLst/>
              <a:cxnLst>
                <a:cxn ang="0">
                  <a:pos x="44" y="50"/>
                </a:cxn>
                <a:cxn ang="0">
                  <a:pos x="28" y="24"/>
                </a:cxn>
                <a:cxn ang="0">
                  <a:pos x="1" y="0"/>
                </a:cxn>
                <a:cxn ang="0">
                  <a:pos x="0" y="2"/>
                </a:cxn>
                <a:cxn ang="0">
                  <a:pos x="26" y="25"/>
                </a:cxn>
                <a:cxn ang="0">
                  <a:pos x="42" y="51"/>
                </a:cxn>
                <a:cxn ang="0">
                  <a:pos x="44" y="50"/>
                </a:cxn>
              </a:cxnLst>
              <a:rect l="0" t="0" r="r" b="b"/>
              <a:pathLst>
                <a:path w="44" h="51">
                  <a:moveTo>
                    <a:pt x="44" y="50"/>
                  </a:moveTo>
                  <a:cubicBezTo>
                    <a:pt x="42" y="42"/>
                    <a:pt x="36" y="33"/>
                    <a:pt x="28" y="24"/>
                  </a:cubicBezTo>
                  <a:cubicBezTo>
                    <a:pt x="20" y="15"/>
                    <a:pt x="10" y="7"/>
                    <a:pt x="1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8" y="8"/>
                    <a:pt x="18" y="17"/>
                    <a:pt x="26" y="25"/>
                  </a:cubicBezTo>
                  <a:cubicBezTo>
                    <a:pt x="34" y="34"/>
                    <a:pt x="40" y="43"/>
                    <a:pt x="42" y="51"/>
                  </a:cubicBezTo>
                  <a:cubicBezTo>
                    <a:pt x="44" y="50"/>
                    <a:pt x="44" y="50"/>
                    <a:pt x="44" y="50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225" name="Freeform 1647"/>
            <p:cNvSpPr>
              <a:spLocks/>
            </p:cNvSpPr>
            <p:nvPr userDrawn="1"/>
          </p:nvSpPr>
          <p:spPr bwMode="auto">
            <a:xfrm>
              <a:off x="359" y="316"/>
              <a:ext cx="74" cy="117"/>
            </a:xfrm>
            <a:custGeom>
              <a:avLst/>
              <a:gdLst/>
              <a:ahLst/>
              <a:cxnLst>
                <a:cxn ang="0">
                  <a:pos x="37" y="58"/>
                </a:cxn>
                <a:cxn ang="0">
                  <a:pos x="37" y="58"/>
                </a:cxn>
                <a:cxn ang="0">
                  <a:pos x="33" y="44"/>
                </a:cxn>
                <a:cxn ang="0">
                  <a:pos x="1" y="0"/>
                </a:cxn>
                <a:cxn ang="0">
                  <a:pos x="0" y="1"/>
                </a:cxn>
                <a:cxn ang="0">
                  <a:pos x="21" y="29"/>
                </a:cxn>
                <a:cxn ang="0">
                  <a:pos x="31" y="45"/>
                </a:cxn>
                <a:cxn ang="0">
                  <a:pos x="35" y="58"/>
                </a:cxn>
                <a:cxn ang="0">
                  <a:pos x="35" y="58"/>
                </a:cxn>
                <a:cxn ang="0">
                  <a:pos x="37" y="58"/>
                </a:cxn>
              </a:cxnLst>
              <a:rect l="0" t="0" r="r" b="b"/>
              <a:pathLst>
                <a:path w="37" h="58">
                  <a:moveTo>
                    <a:pt x="37" y="58"/>
                  </a:moveTo>
                  <a:cubicBezTo>
                    <a:pt x="37" y="58"/>
                    <a:pt x="37" y="58"/>
                    <a:pt x="37" y="58"/>
                  </a:cubicBezTo>
                  <a:cubicBezTo>
                    <a:pt x="37" y="54"/>
                    <a:pt x="36" y="50"/>
                    <a:pt x="33" y="44"/>
                  </a:cubicBezTo>
                  <a:cubicBezTo>
                    <a:pt x="25" y="28"/>
                    <a:pt x="9" y="7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5" y="6"/>
                    <a:pt x="13" y="17"/>
                    <a:pt x="21" y="29"/>
                  </a:cubicBezTo>
                  <a:cubicBezTo>
                    <a:pt x="25" y="34"/>
                    <a:pt x="28" y="40"/>
                    <a:pt x="31" y="45"/>
                  </a:cubicBezTo>
                  <a:cubicBezTo>
                    <a:pt x="33" y="51"/>
                    <a:pt x="35" y="55"/>
                    <a:pt x="35" y="58"/>
                  </a:cubicBezTo>
                  <a:cubicBezTo>
                    <a:pt x="35" y="58"/>
                    <a:pt x="35" y="58"/>
                    <a:pt x="35" y="58"/>
                  </a:cubicBezTo>
                  <a:cubicBezTo>
                    <a:pt x="37" y="58"/>
                    <a:pt x="37" y="58"/>
                    <a:pt x="37" y="58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226" name="Freeform 1648"/>
            <p:cNvSpPr>
              <a:spLocks/>
            </p:cNvSpPr>
            <p:nvPr userDrawn="1"/>
          </p:nvSpPr>
          <p:spPr bwMode="auto">
            <a:xfrm>
              <a:off x="351" y="320"/>
              <a:ext cx="60" cy="129"/>
            </a:xfrm>
            <a:custGeom>
              <a:avLst/>
              <a:gdLst/>
              <a:ahLst/>
              <a:cxnLst>
                <a:cxn ang="0">
                  <a:pos x="30" y="64"/>
                </a:cxn>
                <a:cxn ang="0">
                  <a:pos x="28" y="59"/>
                </a:cxn>
                <a:cxn ang="0">
                  <a:pos x="14" y="25"/>
                </a:cxn>
                <a:cxn ang="0">
                  <a:pos x="7" y="9"/>
                </a:cxn>
                <a:cxn ang="0">
                  <a:pos x="4" y="3"/>
                </a:cxn>
                <a:cxn ang="0">
                  <a:pos x="2" y="0"/>
                </a:cxn>
                <a:cxn ang="0">
                  <a:pos x="0" y="1"/>
                </a:cxn>
                <a:cxn ang="0">
                  <a:pos x="2" y="5"/>
                </a:cxn>
                <a:cxn ang="0">
                  <a:pos x="17" y="37"/>
                </a:cxn>
                <a:cxn ang="0">
                  <a:pos x="24" y="54"/>
                </a:cxn>
                <a:cxn ang="0">
                  <a:pos x="27" y="64"/>
                </a:cxn>
                <a:cxn ang="0">
                  <a:pos x="30" y="64"/>
                </a:cxn>
              </a:cxnLst>
              <a:rect l="0" t="0" r="r" b="b"/>
              <a:pathLst>
                <a:path w="30" h="64">
                  <a:moveTo>
                    <a:pt x="30" y="64"/>
                  </a:moveTo>
                  <a:cubicBezTo>
                    <a:pt x="30" y="63"/>
                    <a:pt x="29" y="61"/>
                    <a:pt x="28" y="59"/>
                  </a:cubicBezTo>
                  <a:cubicBezTo>
                    <a:pt x="26" y="51"/>
                    <a:pt x="20" y="38"/>
                    <a:pt x="14" y="25"/>
                  </a:cubicBezTo>
                  <a:cubicBezTo>
                    <a:pt x="11" y="19"/>
                    <a:pt x="9" y="13"/>
                    <a:pt x="7" y="9"/>
                  </a:cubicBezTo>
                  <a:cubicBezTo>
                    <a:pt x="5" y="6"/>
                    <a:pt x="5" y="4"/>
                    <a:pt x="4" y="3"/>
                  </a:cubicBezTo>
                  <a:cubicBezTo>
                    <a:pt x="3" y="1"/>
                    <a:pt x="2" y="0"/>
                    <a:pt x="2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3"/>
                    <a:pt x="2" y="5"/>
                  </a:cubicBezTo>
                  <a:cubicBezTo>
                    <a:pt x="5" y="11"/>
                    <a:pt x="11" y="24"/>
                    <a:pt x="17" y="37"/>
                  </a:cubicBezTo>
                  <a:cubicBezTo>
                    <a:pt x="20" y="43"/>
                    <a:pt x="22" y="49"/>
                    <a:pt x="24" y="54"/>
                  </a:cubicBezTo>
                  <a:cubicBezTo>
                    <a:pt x="26" y="59"/>
                    <a:pt x="27" y="63"/>
                    <a:pt x="27" y="64"/>
                  </a:cubicBezTo>
                  <a:cubicBezTo>
                    <a:pt x="30" y="64"/>
                    <a:pt x="30" y="64"/>
                    <a:pt x="30" y="64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227" name="Freeform 1649"/>
            <p:cNvSpPr>
              <a:spLocks/>
            </p:cNvSpPr>
            <p:nvPr userDrawn="1"/>
          </p:nvSpPr>
          <p:spPr bwMode="auto">
            <a:xfrm>
              <a:off x="343" y="324"/>
              <a:ext cx="42" cy="135"/>
            </a:xfrm>
            <a:custGeom>
              <a:avLst/>
              <a:gdLst/>
              <a:ahLst/>
              <a:cxnLst>
                <a:cxn ang="0">
                  <a:pos x="21" y="65"/>
                </a:cxn>
                <a:cxn ang="0">
                  <a:pos x="16" y="54"/>
                </a:cxn>
                <a:cxn ang="0">
                  <a:pos x="3" y="0"/>
                </a:cxn>
                <a:cxn ang="0">
                  <a:pos x="0" y="0"/>
                </a:cxn>
                <a:cxn ang="0">
                  <a:pos x="8" y="35"/>
                </a:cxn>
                <a:cxn ang="0">
                  <a:pos x="14" y="54"/>
                </a:cxn>
                <a:cxn ang="0">
                  <a:pos x="19" y="67"/>
                </a:cxn>
                <a:cxn ang="0">
                  <a:pos x="21" y="65"/>
                </a:cxn>
              </a:cxnLst>
              <a:rect l="0" t="0" r="r" b="b"/>
              <a:pathLst>
                <a:path w="21" h="67">
                  <a:moveTo>
                    <a:pt x="21" y="65"/>
                  </a:moveTo>
                  <a:cubicBezTo>
                    <a:pt x="19" y="64"/>
                    <a:pt x="18" y="59"/>
                    <a:pt x="16" y="54"/>
                  </a:cubicBezTo>
                  <a:cubicBezTo>
                    <a:pt x="10" y="37"/>
                    <a:pt x="4" y="10"/>
                    <a:pt x="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7"/>
                    <a:pt x="4" y="21"/>
                    <a:pt x="8" y="35"/>
                  </a:cubicBezTo>
                  <a:cubicBezTo>
                    <a:pt x="10" y="42"/>
                    <a:pt x="12" y="49"/>
                    <a:pt x="14" y="54"/>
                  </a:cubicBezTo>
                  <a:cubicBezTo>
                    <a:pt x="15" y="60"/>
                    <a:pt x="17" y="64"/>
                    <a:pt x="19" y="67"/>
                  </a:cubicBezTo>
                  <a:cubicBezTo>
                    <a:pt x="21" y="65"/>
                    <a:pt x="21" y="65"/>
                    <a:pt x="21" y="65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228" name="Freeform 1650"/>
            <p:cNvSpPr>
              <a:spLocks/>
            </p:cNvSpPr>
            <p:nvPr userDrawn="1"/>
          </p:nvSpPr>
          <p:spPr bwMode="auto">
            <a:xfrm>
              <a:off x="335" y="324"/>
              <a:ext cx="20" cy="135"/>
            </a:xfrm>
            <a:custGeom>
              <a:avLst/>
              <a:gdLst/>
              <a:ahLst/>
              <a:cxnLst>
                <a:cxn ang="0">
                  <a:pos x="10" y="66"/>
                </a:cxn>
                <a:cxn ang="0">
                  <a:pos x="4" y="45"/>
                </a:cxn>
                <a:cxn ang="0">
                  <a:pos x="2" y="18"/>
                </a:cxn>
                <a:cxn ang="0">
                  <a:pos x="3" y="0"/>
                </a:cxn>
                <a:cxn ang="0">
                  <a:pos x="0" y="0"/>
                </a:cxn>
                <a:cxn ang="0">
                  <a:pos x="0" y="18"/>
                </a:cxn>
                <a:cxn ang="0">
                  <a:pos x="1" y="45"/>
                </a:cxn>
                <a:cxn ang="0">
                  <a:pos x="8" y="67"/>
                </a:cxn>
                <a:cxn ang="0">
                  <a:pos x="10" y="66"/>
                </a:cxn>
              </a:cxnLst>
              <a:rect l="0" t="0" r="r" b="b"/>
              <a:pathLst>
                <a:path w="10" h="67">
                  <a:moveTo>
                    <a:pt x="10" y="66"/>
                  </a:moveTo>
                  <a:cubicBezTo>
                    <a:pt x="7" y="61"/>
                    <a:pt x="5" y="53"/>
                    <a:pt x="4" y="45"/>
                  </a:cubicBezTo>
                  <a:cubicBezTo>
                    <a:pt x="3" y="36"/>
                    <a:pt x="2" y="27"/>
                    <a:pt x="2" y="18"/>
                  </a:cubicBezTo>
                  <a:cubicBezTo>
                    <a:pt x="2" y="11"/>
                    <a:pt x="2" y="5"/>
                    <a:pt x="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"/>
                    <a:pt x="0" y="11"/>
                    <a:pt x="0" y="18"/>
                  </a:cubicBezTo>
                  <a:cubicBezTo>
                    <a:pt x="0" y="27"/>
                    <a:pt x="0" y="36"/>
                    <a:pt x="1" y="45"/>
                  </a:cubicBezTo>
                  <a:cubicBezTo>
                    <a:pt x="3" y="54"/>
                    <a:pt x="5" y="62"/>
                    <a:pt x="8" y="67"/>
                  </a:cubicBezTo>
                  <a:cubicBezTo>
                    <a:pt x="10" y="66"/>
                    <a:pt x="10" y="66"/>
                    <a:pt x="10" y="66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229" name="Freeform 1651"/>
            <p:cNvSpPr>
              <a:spLocks/>
            </p:cNvSpPr>
            <p:nvPr userDrawn="1"/>
          </p:nvSpPr>
          <p:spPr bwMode="auto">
            <a:xfrm>
              <a:off x="315" y="322"/>
              <a:ext cx="18" cy="131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0" y="45"/>
                </a:cxn>
                <a:cxn ang="0">
                  <a:pos x="3" y="65"/>
                </a:cxn>
                <a:cxn ang="0">
                  <a:pos x="5" y="63"/>
                </a:cxn>
                <a:cxn ang="0">
                  <a:pos x="2" y="45"/>
                </a:cxn>
                <a:cxn ang="0">
                  <a:pos x="9" y="1"/>
                </a:cxn>
                <a:cxn ang="0">
                  <a:pos x="7" y="0"/>
                </a:cxn>
              </a:cxnLst>
              <a:rect l="0" t="0" r="r" b="b"/>
              <a:pathLst>
                <a:path w="9" h="65">
                  <a:moveTo>
                    <a:pt x="7" y="0"/>
                  </a:moveTo>
                  <a:cubicBezTo>
                    <a:pt x="3" y="9"/>
                    <a:pt x="0" y="29"/>
                    <a:pt x="0" y="45"/>
                  </a:cubicBezTo>
                  <a:cubicBezTo>
                    <a:pt x="0" y="54"/>
                    <a:pt x="0" y="61"/>
                    <a:pt x="3" y="65"/>
                  </a:cubicBezTo>
                  <a:cubicBezTo>
                    <a:pt x="5" y="63"/>
                    <a:pt x="5" y="63"/>
                    <a:pt x="5" y="63"/>
                  </a:cubicBezTo>
                  <a:cubicBezTo>
                    <a:pt x="3" y="60"/>
                    <a:pt x="2" y="53"/>
                    <a:pt x="2" y="45"/>
                  </a:cubicBezTo>
                  <a:cubicBezTo>
                    <a:pt x="2" y="30"/>
                    <a:pt x="5" y="10"/>
                    <a:pt x="9" y="1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230" name="Freeform 1652"/>
            <p:cNvSpPr>
              <a:spLocks/>
            </p:cNvSpPr>
            <p:nvPr userDrawn="1"/>
          </p:nvSpPr>
          <p:spPr bwMode="auto">
            <a:xfrm>
              <a:off x="357" y="256"/>
              <a:ext cx="48" cy="22"/>
            </a:xfrm>
            <a:custGeom>
              <a:avLst/>
              <a:gdLst/>
              <a:ahLst/>
              <a:cxnLst>
                <a:cxn ang="0">
                  <a:pos x="2" y="11"/>
                </a:cxn>
                <a:cxn ang="0">
                  <a:pos x="19" y="2"/>
                </a:cxn>
                <a:cxn ang="0">
                  <a:pos x="23" y="3"/>
                </a:cxn>
                <a:cxn ang="0">
                  <a:pos x="24" y="1"/>
                </a:cxn>
                <a:cxn ang="0">
                  <a:pos x="19" y="0"/>
                </a:cxn>
                <a:cxn ang="0">
                  <a:pos x="0" y="10"/>
                </a:cxn>
                <a:cxn ang="0">
                  <a:pos x="2" y="11"/>
                </a:cxn>
              </a:cxnLst>
              <a:rect l="0" t="0" r="r" b="b"/>
              <a:pathLst>
                <a:path w="24" h="11">
                  <a:moveTo>
                    <a:pt x="2" y="11"/>
                  </a:moveTo>
                  <a:cubicBezTo>
                    <a:pt x="7" y="6"/>
                    <a:pt x="13" y="2"/>
                    <a:pt x="19" y="2"/>
                  </a:cubicBezTo>
                  <a:cubicBezTo>
                    <a:pt x="20" y="2"/>
                    <a:pt x="22" y="2"/>
                    <a:pt x="23" y="3"/>
                  </a:cubicBezTo>
                  <a:cubicBezTo>
                    <a:pt x="24" y="1"/>
                    <a:pt x="24" y="1"/>
                    <a:pt x="24" y="1"/>
                  </a:cubicBezTo>
                  <a:cubicBezTo>
                    <a:pt x="22" y="0"/>
                    <a:pt x="21" y="0"/>
                    <a:pt x="19" y="0"/>
                  </a:cubicBezTo>
                  <a:cubicBezTo>
                    <a:pt x="12" y="0"/>
                    <a:pt x="6" y="4"/>
                    <a:pt x="0" y="10"/>
                  </a:cubicBezTo>
                  <a:cubicBezTo>
                    <a:pt x="2" y="11"/>
                    <a:pt x="2" y="11"/>
                    <a:pt x="2" y="11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231" name="Freeform 1653"/>
            <p:cNvSpPr>
              <a:spLocks/>
            </p:cNvSpPr>
            <p:nvPr userDrawn="1"/>
          </p:nvSpPr>
          <p:spPr bwMode="auto">
            <a:xfrm>
              <a:off x="293" y="320"/>
              <a:ext cx="36" cy="115"/>
            </a:xfrm>
            <a:custGeom>
              <a:avLst/>
              <a:gdLst/>
              <a:ahLst/>
              <a:cxnLst>
                <a:cxn ang="0">
                  <a:pos x="3" y="56"/>
                </a:cxn>
                <a:cxn ang="0">
                  <a:pos x="2" y="47"/>
                </a:cxn>
                <a:cxn ang="0">
                  <a:pos x="17" y="1"/>
                </a:cxn>
                <a:cxn ang="0">
                  <a:pos x="15" y="0"/>
                </a:cxn>
                <a:cxn ang="0">
                  <a:pos x="0" y="47"/>
                </a:cxn>
                <a:cxn ang="0">
                  <a:pos x="0" y="57"/>
                </a:cxn>
                <a:cxn ang="0">
                  <a:pos x="3" y="56"/>
                </a:cxn>
              </a:cxnLst>
              <a:rect l="0" t="0" r="r" b="b"/>
              <a:pathLst>
                <a:path w="17" h="57">
                  <a:moveTo>
                    <a:pt x="3" y="56"/>
                  </a:moveTo>
                  <a:cubicBezTo>
                    <a:pt x="2" y="53"/>
                    <a:pt x="2" y="50"/>
                    <a:pt x="2" y="47"/>
                  </a:cubicBezTo>
                  <a:cubicBezTo>
                    <a:pt x="2" y="30"/>
                    <a:pt x="9" y="13"/>
                    <a:pt x="17" y="1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7" y="12"/>
                    <a:pt x="0" y="29"/>
                    <a:pt x="0" y="47"/>
                  </a:cubicBezTo>
                  <a:cubicBezTo>
                    <a:pt x="0" y="50"/>
                    <a:pt x="0" y="54"/>
                    <a:pt x="0" y="57"/>
                  </a:cubicBezTo>
                  <a:cubicBezTo>
                    <a:pt x="3" y="56"/>
                    <a:pt x="3" y="56"/>
                    <a:pt x="3" y="56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232" name="Freeform 1654"/>
            <p:cNvSpPr>
              <a:spLocks/>
            </p:cNvSpPr>
            <p:nvPr userDrawn="1"/>
          </p:nvSpPr>
          <p:spPr bwMode="auto">
            <a:xfrm>
              <a:off x="273" y="316"/>
              <a:ext cx="48" cy="97"/>
            </a:xfrm>
            <a:custGeom>
              <a:avLst/>
              <a:gdLst/>
              <a:ahLst/>
              <a:cxnLst>
                <a:cxn ang="0">
                  <a:pos x="22" y="0"/>
                </a:cxn>
                <a:cxn ang="0">
                  <a:pos x="7" y="20"/>
                </a:cxn>
                <a:cxn ang="0">
                  <a:pos x="0" y="44"/>
                </a:cxn>
                <a:cxn ang="0">
                  <a:pos x="1" y="48"/>
                </a:cxn>
                <a:cxn ang="0">
                  <a:pos x="3" y="48"/>
                </a:cxn>
                <a:cxn ang="0">
                  <a:pos x="3" y="44"/>
                </a:cxn>
                <a:cxn ang="0">
                  <a:pos x="9" y="21"/>
                </a:cxn>
                <a:cxn ang="0">
                  <a:pos x="24" y="2"/>
                </a:cxn>
                <a:cxn ang="0">
                  <a:pos x="22" y="0"/>
                </a:cxn>
              </a:cxnLst>
              <a:rect l="0" t="0" r="r" b="b"/>
              <a:pathLst>
                <a:path w="24" h="48">
                  <a:moveTo>
                    <a:pt x="22" y="0"/>
                  </a:moveTo>
                  <a:cubicBezTo>
                    <a:pt x="17" y="5"/>
                    <a:pt x="12" y="12"/>
                    <a:pt x="7" y="20"/>
                  </a:cubicBezTo>
                  <a:cubicBezTo>
                    <a:pt x="3" y="28"/>
                    <a:pt x="0" y="37"/>
                    <a:pt x="0" y="44"/>
                  </a:cubicBezTo>
                  <a:cubicBezTo>
                    <a:pt x="0" y="45"/>
                    <a:pt x="1" y="47"/>
                    <a:pt x="1" y="48"/>
                  </a:cubicBezTo>
                  <a:cubicBezTo>
                    <a:pt x="3" y="48"/>
                    <a:pt x="3" y="48"/>
                    <a:pt x="3" y="48"/>
                  </a:cubicBezTo>
                  <a:cubicBezTo>
                    <a:pt x="3" y="46"/>
                    <a:pt x="3" y="45"/>
                    <a:pt x="3" y="44"/>
                  </a:cubicBezTo>
                  <a:cubicBezTo>
                    <a:pt x="3" y="37"/>
                    <a:pt x="5" y="29"/>
                    <a:pt x="9" y="21"/>
                  </a:cubicBezTo>
                  <a:cubicBezTo>
                    <a:pt x="13" y="13"/>
                    <a:pt x="19" y="6"/>
                    <a:pt x="24" y="2"/>
                  </a:cubicBezTo>
                  <a:cubicBezTo>
                    <a:pt x="22" y="0"/>
                    <a:pt x="22" y="0"/>
                    <a:pt x="22" y="0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233" name="Freeform 1655"/>
            <p:cNvSpPr>
              <a:spLocks/>
            </p:cNvSpPr>
            <p:nvPr userDrawn="1"/>
          </p:nvSpPr>
          <p:spPr bwMode="auto">
            <a:xfrm>
              <a:off x="263" y="310"/>
              <a:ext cx="52" cy="76"/>
            </a:xfrm>
            <a:custGeom>
              <a:avLst/>
              <a:gdLst/>
              <a:ahLst/>
              <a:cxnLst>
                <a:cxn ang="0">
                  <a:pos x="26" y="0"/>
                </a:cxn>
                <a:cxn ang="0">
                  <a:pos x="8" y="17"/>
                </a:cxn>
                <a:cxn ang="0">
                  <a:pos x="0" y="36"/>
                </a:cxn>
                <a:cxn ang="0">
                  <a:pos x="0" y="39"/>
                </a:cxn>
                <a:cxn ang="0">
                  <a:pos x="2" y="38"/>
                </a:cxn>
                <a:cxn ang="0">
                  <a:pos x="2" y="36"/>
                </a:cxn>
                <a:cxn ang="0">
                  <a:pos x="10" y="18"/>
                </a:cxn>
                <a:cxn ang="0">
                  <a:pos x="27" y="2"/>
                </a:cxn>
                <a:cxn ang="0">
                  <a:pos x="26" y="0"/>
                </a:cxn>
              </a:cxnLst>
              <a:rect l="0" t="0" r="r" b="b"/>
              <a:pathLst>
                <a:path w="27" h="39">
                  <a:moveTo>
                    <a:pt x="26" y="0"/>
                  </a:moveTo>
                  <a:cubicBezTo>
                    <a:pt x="19" y="4"/>
                    <a:pt x="13" y="10"/>
                    <a:pt x="8" y="17"/>
                  </a:cubicBezTo>
                  <a:cubicBezTo>
                    <a:pt x="3" y="23"/>
                    <a:pt x="0" y="31"/>
                    <a:pt x="0" y="36"/>
                  </a:cubicBezTo>
                  <a:cubicBezTo>
                    <a:pt x="0" y="37"/>
                    <a:pt x="0" y="38"/>
                    <a:pt x="0" y="39"/>
                  </a:cubicBezTo>
                  <a:cubicBezTo>
                    <a:pt x="2" y="38"/>
                    <a:pt x="2" y="38"/>
                    <a:pt x="2" y="38"/>
                  </a:cubicBezTo>
                  <a:cubicBezTo>
                    <a:pt x="2" y="38"/>
                    <a:pt x="2" y="37"/>
                    <a:pt x="2" y="36"/>
                  </a:cubicBezTo>
                  <a:cubicBezTo>
                    <a:pt x="2" y="32"/>
                    <a:pt x="5" y="25"/>
                    <a:pt x="10" y="18"/>
                  </a:cubicBezTo>
                  <a:cubicBezTo>
                    <a:pt x="15" y="12"/>
                    <a:pt x="21" y="6"/>
                    <a:pt x="27" y="2"/>
                  </a:cubicBezTo>
                  <a:cubicBezTo>
                    <a:pt x="26" y="0"/>
                    <a:pt x="26" y="0"/>
                    <a:pt x="26" y="0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234" name="Freeform 1656"/>
            <p:cNvSpPr>
              <a:spLocks/>
            </p:cNvSpPr>
            <p:nvPr userDrawn="1"/>
          </p:nvSpPr>
          <p:spPr bwMode="auto">
            <a:xfrm>
              <a:off x="257" y="304"/>
              <a:ext cx="58" cy="57"/>
            </a:xfrm>
            <a:custGeom>
              <a:avLst/>
              <a:gdLst/>
              <a:ahLst/>
              <a:cxnLst>
                <a:cxn ang="0">
                  <a:pos x="28" y="0"/>
                </a:cxn>
                <a:cxn ang="0">
                  <a:pos x="9" y="12"/>
                </a:cxn>
                <a:cxn ang="0">
                  <a:pos x="0" y="28"/>
                </a:cxn>
                <a:cxn ang="0">
                  <a:pos x="0" y="28"/>
                </a:cxn>
                <a:cxn ang="0">
                  <a:pos x="3" y="28"/>
                </a:cxn>
                <a:cxn ang="0">
                  <a:pos x="3" y="28"/>
                </a:cxn>
                <a:cxn ang="0">
                  <a:pos x="11" y="14"/>
                </a:cxn>
                <a:cxn ang="0">
                  <a:pos x="29" y="2"/>
                </a:cxn>
                <a:cxn ang="0">
                  <a:pos x="28" y="0"/>
                </a:cxn>
              </a:cxnLst>
              <a:rect l="0" t="0" r="r" b="b"/>
              <a:pathLst>
                <a:path w="29" h="28">
                  <a:moveTo>
                    <a:pt x="28" y="0"/>
                  </a:moveTo>
                  <a:cubicBezTo>
                    <a:pt x="21" y="2"/>
                    <a:pt x="14" y="7"/>
                    <a:pt x="9" y="12"/>
                  </a:cubicBezTo>
                  <a:cubicBezTo>
                    <a:pt x="4" y="17"/>
                    <a:pt x="0" y="23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3" y="24"/>
                    <a:pt x="6" y="19"/>
                    <a:pt x="11" y="14"/>
                  </a:cubicBezTo>
                  <a:cubicBezTo>
                    <a:pt x="15" y="9"/>
                    <a:pt x="22" y="4"/>
                    <a:pt x="29" y="2"/>
                  </a:cubicBezTo>
                  <a:cubicBezTo>
                    <a:pt x="28" y="0"/>
                    <a:pt x="28" y="0"/>
                    <a:pt x="28" y="0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235" name="Freeform 1657"/>
            <p:cNvSpPr>
              <a:spLocks/>
            </p:cNvSpPr>
            <p:nvPr userDrawn="1"/>
          </p:nvSpPr>
          <p:spPr bwMode="auto">
            <a:xfrm>
              <a:off x="259" y="296"/>
              <a:ext cx="56" cy="38"/>
            </a:xfrm>
            <a:custGeom>
              <a:avLst/>
              <a:gdLst/>
              <a:ahLst/>
              <a:cxnLst>
                <a:cxn ang="0">
                  <a:pos x="28" y="0"/>
                </a:cxn>
                <a:cxn ang="0">
                  <a:pos x="9" y="7"/>
                </a:cxn>
                <a:cxn ang="0">
                  <a:pos x="0" y="19"/>
                </a:cxn>
                <a:cxn ang="0">
                  <a:pos x="2" y="19"/>
                </a:cxn>
                <a:cxn ang="0">
                  <a:pos x="11" y="9"/>
                </a:cxn>
                <a:cxn ang="0">
                  <a:pos x="28" y="3"/>
                </a:cxn>
                <a:cxn ang="0">
                  <a:pos x="28" y="0"/>
                </a:cxn>
              </a:cxnLst>
              <a:rect l="0" t="0" r="r" b="b"/>
              <a:pathLst>
                <a:path w="28" h="19">
                  <a:moveTo>
                    <a:pt x="28" y="0"/>
                  </a:moveTo>
                  <a:cubicBezTo>
                    <a:pt x="21" y="1"/>
                    <a:pt x="14" y="4"/>
                    <a:pt x="9" y="7"/>
                  </a:cubicBezTo>
                  <a:cubicBezTo>
                    <a:pt x="4" y="11"/>
                    <a:pt x="1" y="15"/>
                    <a:pt x="0" y="19"/>
                  </a:cubicBezTo>
                  <a:cubicBezTo>
                    <a:pt x="2" y="19"/>
                    <a:pt x="2" y="19"/>
                    <a:pt x="2" y="19"/>
                  </a:cubicBezTo>
                  <a:cubicBezTo>
                    <a:pt x="3" y="17"/>
                    <a:pt x="6" y="13"/>
                    <a:pt x="11" y="9"/>
                  </a:cubicBezTo>
                  <a:cubicBezTo>
                    <a:pt x="15" y="6"/>
                    <a:pt x="21" y="3"/>
                    <a:pt x="28" y="3"/>
                  </a:cubicBezTo>
                  <a:cubicBezTo>
                    <a:pt x="28" y="0"/>
                    <a:pt x="28" y="0"/>
                    <a:pt x="28" y="0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236" name="Freeform 1658"/>
            <p:cNvSpPr>
              <a:spLocks/>
            </p:cNvSpPr>
            <p:nvPr userDrawn="1"/>
          </p:nvSpPr>
          <p:spPr bwMode="auto">
            <a:xfrm>
              <a:off x="267" y="290"/>
              <a:ext cx="50" cy="22"/>
            </a:xfrm>
            <a:custGeom>
              <a:avLst/>
              <a:gdLst/>
              <a:ahLst/>
              <a:cxnLst>
                <a:cxn ang="0">
                  <a:pos x="25" y="0"/>
                </a:cxn>
                <a:cxn ang="0">
                  <a:pos x="20" y="0"/>
                </a:cxn>
                <a:cxn ang="0">
                  <a:pos x="0" y="10"/>
                </a:cxn>
                <a:cxn ang="0">
                  <a:pos x="2" y="11"/>
                </a:cxn>
                <a:cxn ang="0">
                  <a:pos x="20" y="2"/>
                </a:cxn>
                <a:cxn ang="0">
                  <a:pos x="25" y="3"/>
                </a:cxn>
                <a:cxn ang="0">
                  <a:pos x="25" y="0"/>
                </a:cxn>
              </a:cxnLst>
              <a:rect l="0" t="0" r="r" b="b"/>
              <a:pathLst>
                <a:path w="25" h="11">
                  <a:moveTo>
                    <a:pt x="25" y="0"/>
                  </a:moveTo>
                  <a:cubicBezTo>
                    <a:pt x="23" y="0"/>
                    <a:pt x="22" y="0"/>
                    <a:pt x="20" y="0"/>
                  </a:cubicBezTo>
                  <a:cubicBezTo>
                    <a:pt x="10" y="0"/>
                    <a:pt x="2" y="5"/>
                    <a:pt x="0" y="10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4" y="7"/>
                    <a:pt x="10" y="2"/>
                    <a:pt x="20" y="2"/>
                  </a:cubicBezTo>
                  <a:cubicBezTo>
                    <a:pt x="21" y="2"/>
                    <a:pt x="23" y="3"/>
                    <a:pt x="25" y="3"/>
                  </a:cubicBezTo>
                  <a:cubicBezTo>
                    <a:pt x="25" y="0"/>
                    <a:pt x="25" y="0"/>
                    <a:pt x="25" y="0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237" name="Freeform 1659"/>
            <p:cNvSpPr>
              <a:spLocks/>
            </p:cNvSpPr>
            <p:nvPr userDrawn="1"/>
          </p:nvSpPr>
          <p:spPr bwMode="auto">
            <a:xfrm>
              <a:off x="299" y="268"/>
              <a:ext cx="28" cy="16"/>
            </a:xfrm>
            <a:custGeom>
              <a:avLst/>
              <a:gdLst/>
              <a:ahLst/>
              <a:cxnLst>
                <a:cxn ang="0">
                  <a:pos x="14" y="6"/>
                </a:cxn>
                <a:cxn ang="0">
                  <a:pos x="3" y="0"/>
                </a:cxn>
                <a:cxn ang="0">
                  <a:pos x="0" y="1"/>
                </a:cxn>
                <a:cxn ang="0">
                  <a:pos x="2" y="3"/>
                </a:cxn>
                <a:cxn ang="0">
                  <a:pos x="3" y="3"/>
                </a:cxn>
                <a:cxn ang="0">
                  <a:pos x="13" y="8"/>
                </a:cxn>
                <a:cxn ang="0">
                  <a:pos x="14" y="6"/>
                </a:cxn>
              </a:cxnLst>
              <a:rect l="0" t="0" r="r" b="b"/>
              <a:pathLst>
                <a:path w="14" h="8">
                  <a:moveTo>
                    <a:pt x="14" y="6"/>
                  </a:moveTo>
                  <a:cubicBezTo>
                    <a:pt x="9" y="2"/>
                    <a:pt x="5" y="0"/>
                    <a:pt x="3" y="0"/>
                  </a:cubicBezTo>
                  <a:cubicBezTo>
                    <a:pt x="2" y="0"/>
                    <a:pt x="1" y="1"/>
                    <a:pt x="0" y="1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3" y="3"/>
                  </a:cubicBezTo>
                  <a:cubicBezTo>
                    <a:pt x="4" y="3"/>
                    <a:pt x="7" y="4"/>
                    <a:pt x="13" y="8"/>
                  </a:cubicBezTo>
                  <a:cubicBezTo>
                    <a:pt x="14" y="6"/>
                    <a:pt x="14" y="6"/>
                    <a:pt x="14" y="6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238" name="Freeform 1660"/>
            <p:cNvSpPr>
              <a:spLocks/>
            </p:cNvSpPr>
            <p:nvPr userDrawn="1"/>
          </p:nvSpPr>
          <p:spPr bwMode="auto">
            <a:xfrm>
              <a:off x="371" y="290"/>
              <a:ext cx="92" cy="32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7" y="2"/>
                </a:cxn>
                <a:cxn ang="0">
                  <a:pos x="30" y="6"/>
                </a:cxn>
                <a:cxn ang="0">
                  <a:pos x="44" y="16"/>
                </a:cxn>
                <a:cxn ang="0">
                  <a:pos x="46" y="15"/>
                </a:cxn>
                <a:cxn ang="0">
                  <a:pos x="31" y="3"/>
                </a:cxn>
                <a:cxn ang="0">
                  <a:pos x="7" y="0"/>
                </a:cxn>
                <a:cxn ang="0">
                  <a:pos x="0" y="0"/>
                </a:cxn>
                <a:cxn ang="0">
                  <a:pos x="0" y="2"/>
                </a:cxn>
              </a:cxnLst>
              <a:rect l="0" t="0" r="r" b="b"/>
              <a:pathLst>
                <a:path w="46" h="16">
                  <a:moveTo>
                    <a:pt x="0" y="2"/>
                  </a:moveTo>
                  <a:cubicBezTo>
                    <a:pt x="2" y="2"/>
                    <a:pt x="5" y="2"/>
                    <a:pt x="7" y="2"/>
                  </a:cubicBezTo>
                  <a:cubicBezTo>
                    <a:pt x="15" y="2"/>
                    <a:pt x="23" y="3"/>
                    <a:pt x="30" y="6"/>
                  </a:cubicBezTo>
                  <a:cubicBezTo>
                    <a:pt x="37" y="8"/>
                    <a:pt x="42" y="12"/>
                    <a:pt x="44" y="16"/>
                  </a:cubicBezTo>
                  <a:cubicBezTo>
                    <a:pt x="46" y="15"/>
                    <a:pt x="46" y="15"/>
                    <a:pt x="46" y="15"/>
                  </a:cubicBezTo>
                  <a:cubicBezTo>
                    <a:pt x="44" y="10"/>
                    <a:pt x="38" y="6"/>
                    <a:pt x="31" y="3"/>
                  </a:cubicBezTo>
                  <a:cubicBezTo>
                    <a:pt x="23" y="1"/>
                    <a:pt x="15" y="0"/>
                    <a:pt x="7" y="0"/>
                  </a:cubicBezTo>
                  <a:cubicBezTo>
                    <a:pt x="5" y="0"/>
                    <a:pt x="2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239" name="Freeform 1661"/>
            <p:cNvSpPr>
              <a:spLocks/>
            </p:cNvSpPr>
            <p:nvPr userDrawn="1"/>
          </p:nvSpPr>
          <p:spPr bwMode="auto">
            <a:xfrm>
              <a:off x="371" y="296"/>
              <a:ext cx="98" cy="57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28" y="11"/>
                </a:cxn>
                <a:cxn ang="0">
                  <a:pos x="41" y="19"/>
                </a:cxn>
                <a:cxn ang="0">
                  <a:pos x="47" y="28"/>
                </a:cxn>
                <a:cxn ang="0">
                  <a:pos x="49" y="28"/>
                </a:cxn>
                <a:cxn ang="0">
                  <a:pos x="42" y="17"/>
                </a:cxn>
                <a:cxn ang="0">
                  <a:pos x="0" y="0"/>
                </a:cxn>
                <a:cxn ang="0">
                  <a:pos x="0" y="2"/>
                </a:cxn>
              </a:cxnLst>
              <a:rect l="0" t="0" r="r" b="b"/>
              <a:pathLst>
                <a:path w="49" h="28">
                  <a:moveTo>
                    <a:pt x="0" y="2"/>
                  </a:moveTo>
                  <a:cubicBezTo>
                    <a:pt x="8" y="3"/>
                    <a:pt x="19" y="6"/>
                    <a:pt x="28" y="11"/>
                  </a:cubicBezTo>
                  <a:cubicBezTo>
                    <a:pt x="33" y="13"/>
                    <a:pt x="38" y="16"/>
                    <a:pt x="41" y="19"/>
                  </a:cubicBezTo>
                  <a:cubicBezTo>
                    <a:pt x="44" y="22"/>
                    <a:pt x="46" y="25"/>
                    <a:pt x="47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48" y="24"/>
                    <a:pt x="46" y="21"/>
                    <a:pt x="42" y="17"/>
                  </a:cubicBezTo>
                  <a:cubicBezTo>
                    <a:pt x="32" y="8"/>
                    <a:pt x="12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240" name="Freeform 1662"/>
            <p:cNvSpPr>
              <a:spLocks/>
            </p:cNvSpPr>
            <p:nvPr userDrawn="1"/>
          </p:nvSpPr>
          <p:spPr bwMode="auto">
            <a:xfrm>
              <a:off x="369" y="304"/>
              <a:ext cx="96" cy="81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28" y="17"/>
                </a:cxn>
                <a:cxn ang="0">
                  <a:pos x="40" y="28"/>
                </a:cxn>
                <a:cxn ang="0">
                  <a:pos x="46" y="40"/>
                </a:cxn>
                <a:cxn ang="0">
                  <a:pos x="48" y="40"/>
                </a:cxn>
                <a:cxn ang="0">
                  <a:pos x="42" y="27"/>
                </a:cxn>
                <a:cxn ang="0">
                  <a:pos x="1" y="0"/>
                </a:cxn>
                <a:cxn ang="0">
                  <a:pos x="0" y="2"/>
                </a:cxn>
              </a:cxnLst>
              <a:rect l="0" t="0" r="r" b="b"/>
              <a:pathLst>
                <a:path w="48" h="40">
                  <a:moveTo>
                    <a:pt x="0" y="2"/>
                  </a:moveTo>
                  <a:cubicBezTo>
                    <a:pt x="7" y="4"/>
                    <a:pt x="18" y="10"/>
                    <a:pt x="28" y="17"/>
                  </a:cubicBezTo>
                  <a:cubicBezTo>
                    <a:pt x="33" y="20"/>
                    <a:pt x="37" y="24"/>
                    <a:pt x="40" y="28"/>
                  </a:cubicBezTo>
                  <a:cubicBezTo>
                    <a:pt x="43" y="32"/>
                    <a:pt x="45" y="36"/>
                    <a:pt x="46" y="40"/>
                  </a:cubicBezTo>
                  <a:cubicBezTo>
                    <a:pt x="48" y="40"/>
                    <a:pt x="48" y="40"/>
                    <a:pt x="48" y="40"/>
                  </a:cubicBezTo>
                  <a:cubicBezTo>
                    <a:pt x="48" y="35"/>
                    <a:pt x="45" y="31"/>
                    <a:pt x="42" y="27"/>
                  </a:cubicBezTo>
                  <a:cubicBezTo>
                    <a:pt x="32" y="14"/>
                    <a:pt x="12" y="3"/>
                    <a:pt x="1" y="0"/>
                  </a:cubicBezTo>
                  <a:cubicBezTo>
                    <a:pt x="0" y="2"/>
                    <a:pt x="0" y="2"/>
                    <a:pt x="0" y="2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241" name="Freeform 1663"/>
            <p:cNvSpPr>
              <a:spLocks/>
            </p:cNvSpPr>
            <p:nvPr userDrawn="1"/>
          </p:nvSpPr>
          <p:spPr bwMode="auto">
            <a:xfrm>
              <a:off x="369" y="278"/>
              <a:ext cx="76" cy="12"/>
            </a:xfrm>
            <a:custGeom>
              <a:avLst/>
              <a:gdLst/>
              <a:ahLst/>
              <a:cxnLst>
                <a:cxn ang="0">
                  <a:pos x="1" y="5"/>
                </a:cxn>
                <a:cxn ang="0">
                  <a:pos x="20" y="2"/>
                </a:cxn>
                <a:cxn ang="0">
                  <a:pos x="31" y="3"/>
                </a:cxn>
                <a:cxn ang="0">
                  <a:pos x="36" y="6"/>
                </a:cxn>
                <a:cxn ang="0">
                  <a:pos x="38" y="5"/>
                </a:cxn>
                <a:cxn ang="0">
                  <a:pos x="31" y="1"/>
                </a:cxn>
                <a:cxn ang="0">
                  <a:pos x="20" y="0"/>
                </a:cxn>
                <a:cxn ang="0">
                  <a:pos x="0" y="3"/>
                </a:cxn>
                <a:cxn ang="0">
                  <a:pos x="1" y="5"/>
                </a:cxn>
              </a:cxnLst>
              <a:rect l="0" t="0" r="r" b="b"/>
              <a:pathLst>
                <a:path w="38" h="6">
                  <a:moveTo>
                    <a:pt x="1" y="5"/>
                  </a:moveTo>
                  <a:cubicBezTo>
                    <a:pt x="7" y="3"/>
                    <a:pt x="14" y="2"/>
                    <a:pt x="20" y="2"/>
                  </a:cubicBezTo>
                  <a:cubicBezTo>
                    <a:pt x="24" y="2"/>
                    <a:pt x="28" y="2"/>
                    <a:pt x="31" y="3"/>
                  </a:cubicBezTo>
                  <a:cubicBezTo>
                    <a:pt x="33" y="4"/>
                    <a:pt x="35" y="5"/>
                    <a:pt x="36" y="6"/>
                  </a:cubicBezTo>
                  <a:cubicBezTo>
                    <a:pt x="38" y="5"/>
                    <a:pt x="38" y="5"/>
                    <a:pt x="38" y="5"/>
                  </a:cubicBezTo>
                  <a:cubicBezTo>
                    <a:pt x="37" y="3"/>
                    <a:pt x="34" y="2"/>
                    <a:pt x="31" y="1"/>
                  </a:cubicBezTo>
                  <a:cubicBezTo>
                    <a:pt x="28" y="0"/>
                    <a:pt x="24" y="0"/>
                    <a:pt x="20" y="0"/>
                  </a:cubicBezTo>
                  <a:cubicBezTo>
                    <a:pt x="14" y="0"/>
                    <a:pt x="6" y="1"/>
                    <a:pt x="0" y="3"/>
                  </a:cubicBezTo>
                  <a:cubicBezTo>
                    <a:pt x="1" y="5"/>
                    <a:pt x="1" y="5"/>
                    <a:pt x="1" y="5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242" name="Freeform 1664"/>
            <p:cNvSpPr>
              <a:spLocks/>
            </p:cNvSpPr>
            <p:nvPr userDrawn="1"/>
          </p:nvSpPr>
          <p:spPr bwMode="auto">
            <a:xfrm>
              <a:off x="365" y="264"/>
              <a:ext cx="62" cy="20"/>
            </a:xfrm>
            <a:custGeom>
              <a:avLst/>
              <a:gdLst/>
              <a:ahLst/>
              <a:cxnLst>
                <a:cxn ang="0">
                  <a:pos x="1" y="10"/>
                </a:cxn>
                <a:cxn ang="0">
                  <a:pos x="22" y="3"/>
                </a:cxn>
                <a:cxn ang="0">
                  <a:pos x="29" y="5"/>
                </a:cxn>
                <a:cxn ang="0">
                  <a:pos x="31" y="3"/>
                </a:cxn>
                <a:cxn ang="0">
                  <a:pos x="22" y="0"/>
                </a:cxn>
                <a:cxn ang="0">
                  <a:pos x="0" y="8"/>
                </a:cxn>
                <a:cxn ang="0">
                  <a:pos x="1" y="10"/>
                </a:cxn>
              </a:cxnLst>
              <a:rect l="0" t="0" r="r" b="b"/>
              <a:pathLst>
                <a:path w="31" h="10">
                  <a:moveTo>
                    <a:pt x="1" y="10"/>
                  </a:moveTo>
                  <a:cubicBezTo>
                    <a:pt x="8" y="5"/>
                    <a:pt x="16" y="3"/>
                    <a:pt x="22" y="3"/>
                  </a:cubicBezTo>
                  <a:cubicBezTo>
                    <a:pt x="25" y="3"/>
                    <a:pt x="28" y="3"/>
                    <a:pt x="29" y="5"/>
                  </a:cubicBezTo>
                  <a:cubicBezTo>
                    <a:pt x="31" y="3"/>
                    <a:pt x="31" y="3"/>
                    <a:pt x="31" y="3"/>
                  </a:cubicBezTo>
                  <a:cubicBezTo>
                    <a:pt x="29" y="1"/>
                    <a:pt x="25" y="0"/>
                    <a:pt x="22" y="0"/>
                  </a:cubicBezTo>
                  <a:cubicBezTo>
                    <a:pt x="15" y="0"/>
                    <a:pt x="7" y="3"/>
                    <a:pt x="0" y="8"/>
                  </a:cubicBezTo>
                  <a:cubicBezTo>
                    <a:pt x="1" y="10"/>
                    <a:pt x="1" y="10"/>
                    <a:pt x="1" y="10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243" name="Freeform 1665"/>
            <p:cNvSpPr>
              <a:spLocks/>
            </p:cNvSpPr>
            <p:nvPr userDrawn="1"/>
          </p:nvSpPr>
          <p:spPr bwMode="auto">
            <a:xfrm>
              <a:off x="319" y="258"/>
              <a:ext cx="12" cy="22"/>
            </a:xfrm>
            <a:custGeom>
              <a:avLst/>
              <a:gdLst/>
              <a:ahLst/>
              <a:cxnLst>
                <a:cxn ang="0">
                  <a:pos x="7" y="10"/>
                </a:cxn>
                <a:cxn ang="0">
                  <a:pos x="5" y="5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3" y="6"/>
                </a:cxn>
                <a:cxn ang="0">
                  <a:pos x="5" y="11"/>
                </a:cxn>
                <a:cxn ang="0">
                  <a:pos x="7" y="10"/>
                </a:cxn>
              </a:cxnLst>
              <a:rect l="0" t="0" r="r" b="b"/>
              <a:pathLst>
                <a:path w="7" h="11">
                  <a:moveTo>
                    <a:pt x="7" y="10"/>
                  </a:moveTo>
                  <a:cubicBezTo>
                    <a:pt x="7" y="9"/>
                    <a:pt x="6" y="7"/>
                    <a:pt x="5" y="5"/>
                  </a:cubicBezTo>
                  <a:cubicBezTo>
                    <a:pt x="4" y="3"/>
                    <a:pt x="3" y="1"/>
                    <a:pt x="2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2" y="4"/>
                    <a:pt x="3" y="6"/>
                  </a:cubicBezTo>
                  <a:cubicBezTo>
                    <a:pt x="4" y="8"/>
                    <a:pt x="5" y="10"/>
                    <a:pt x="5" y="11"/>
                  </a:cubicBezTo>
                  <a:cubicBezTo>
                    <a:pt x="7" y="10"/>
                    <a:pt x="7" y="10"/>
                    <a:pt x="7" y="10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244" name="Freeform 1666"/>
            <p:cNvSpPr>
              <a:spLocks/>
            </p:cNvSpPr>
            <p:nvPr userDrawn="1"/>
          </p:nvSpPr>
          <p:spPr bwMode="auto">
            <a:xfrm>
              <a:off x="335" y="254"/>
              <a:ext cx="4" cy="20"/>
            </a:xfrm>
            <a:custGeom>
              <a:avLst/>
              <a:gdLst/>
              <a:ahLst/>
              <a:cxnLst>
                <a:cxn ang="0">
                  <a:pos x="3" y="11"/>
                </a:cxn>
                <a:cxn ang="0">
                  <a:pos x="3" y="2"/>
                </a:cxn>
                <a:cxn ang="0">
                  <a:pos x="3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1" y="11"/>
                </a:cxn>
                <a:cxn ang="0">
                  <a:pos x="3" y="11"/>
                </a:cxn>
              </a:cxnLst>
              <a:rect l="0" t="0" r="r" b="b"/>
              <a:pathLst>
                <a:path w="3" h="11">
                  <a:moveTo>
                    <a:pt x="3" y="11"/>
                  </a:moveTo>
                  <a:cubicBezTo>
                    <a:pt x="3" y="9"/>
                    <a:pt x="3" y="4"/>
                    <a:pt x="3" y="2"/>
                  </a:cubicBezTo>
                  <a:cubicBezTo>
                    <a:pt x="3" y="1"/>
                    <a:pt x="3" y="1"/>
                    <a:pt x="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0" y="4"/>
                    <a:pt x="1" y="9"/>
                    <a:pt x="1" y="11"/>
                  </a:cubicBezTo>
                  <a:cubicBezTo>
                    <a:pt x="3" y="11"/>
                    <a:pt x="3" y="11"/>
                    <a:pt x="3" y="11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245" name="Freeform 1667"/>
            <p:cNvSpPr>
              <a:spLocks/>
            </p:cNvSpPr>
            <p:nvPr userDrawn="1"/>
          </p:nvSpPr>
          <p:spPr bwMode="auto">
            <a:xfrm>
              <a:off x="351" y="250"/>
              <a:ext cx="32" cy="26"/>
            </a:xfrm>
            <a:custGeom>
              <a:avLst/>
              <a:gdLst/>
              <a:ahLst/>
              <a:cxnLst>
                <a:cxn ang="0">
                  <a:pos x="2" y="13"/>
                </a:cxn>
                <a:cxn ang="0">
                  <a:pos x="9" y="4"/>
                </a:cxn>
                <a:cxn ang="0">
                  <a:pos x="14" y="2"/>
                </a:cxn>
                <a:cxn ang="0">
                  <a:pos x="15" y="3"/>
                </a:cxn>
                <a:cxn ang="0">
                  <a:pos x="16" y="0"/>
                </a:cxn>
                <a:cxn ang="0">
                  <a:pos x="14" y="0"/>
                </a:cxn>
                <a:cxn ang="0">
                  <a:pos x="8" y="2"/>
                </a:cxn>
                <a:cxn ang="0">
                  <a:pos x="0" y="12"/>
                </a:cxn>
                <a:cxn ang="0">
                  <a:pos x="2" y="13"/>
                </a:cxn>
              </a:cxnLst>
              <a:rect l="0" t="0" r="r" b="b"/>
              <a:pathLst>
                <a:path w="16" h="13">
                  <a:moveTo>
                    <a:pt x="2" y="13"/>
                  </a:moveTo>
                  <a:cubicBezTo>
                    <a:pt x="5" y="9"/>
                    <a:pt x="7" y="6"/>
                    <a:pt x="9" y="4"/>
                  </a:cubicBezTo>
                  <a:cubicBezTo>
                    <a:pt x="11" y="3"/>
                    <a:pt x="13" y="2"/>
                    <a:pt x="14" y="2"/>
                  </a:cubicBezTo>
                  <a:cubicBezTo>
                    <a:pt x="15" y="2"/>
                    <a:pt x="15" y="2"/>
                    <a:pt x="15" y="3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5" y="0"/>
                    <a:pt x="15" y="0"/>
                    <a:pt x="14" y="0"/>
                  </a:cubicBezTo>
                  <a:cubicBezTo>
                    <a:pt x="12" y="0"/>
                    <a:pt x="10" y="1"/>
                    <a:pt x="8" y="2"/>
                  </a:cubicBezTo>
                  <a:cubicBezTo>
                    <a:pt x="5" y="4"/>
                    <a:pt x="3" y="7"/>
                    <a:pt x="0" y="12"/>
                  </a:cubicBezTo>
                  <a:cubicBezTo>
                    <a:pt x="2" y="13"/>
                    <a:pt x="2" y="13"/>
                    <a:pt x="2" y="13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246" name="Freeform 1668"/>
            <p:cNvSpPr>
              <a:spLocks/>
            </p:cNvSpPr>
            <p:nvPr userDrawn="1"/>
          </p:nvSpPr>
          <p:spPr bwMode="auto">
            <a:xfrm>
              <a:off x="343" y="248"/>
              <a:ext cx="12" cy="28"/>
            </a:xfrm>
            <a:custGeom>
              <a:avLst/>
              <a:gdLst/>
              <a:ahLst/>
              <a:cxnLst>
                <a:cxn ang="0">
                  <a:pos x="3" y="14"/>
                </a:cxn>
                <a:cxn ang="0">
                  <a:pos x="6" y="4"/>
                </a:cxn>
                <a:cxn ang="0">
                  <a:pos x="7" y="3"/>
                </a:cxn>
                <a:cxn ang="0">
                  <a:pos x="7" y="3"/>
                </a:cxn>
                <a:cxn ang="0">
                  <a:pos x="7" y="0"/>
                </a:cxn>
                <a:cxn ang="0">
                  <a:pos x="5" y="1"/>
                </a:cxn>
                <a:cxn ang="0">
                  <a:pos x="3" y="5"/>
                </a:cxn>
                <a:cxn ang="0">
                  <a:pos x="0" y="13"/>
                </a:cxn>
                <a:cxn ang="0">
                  <a:pos x="3" y="14"/>
                </a:cxn>
              </a:cxnLst>
              <a:rect l="0" t="0" r="r" b="b"/>
              <a:pathLst>
                <a:path w="7" h="14">
                  <a:moveTo>
                    <a:pt x="3" y="14"/>
                  </a:moveTo>
                  <a:cubicBezTo>
                    <a:pt x="4" y="8"/>
                    <a:pt x="5" y="6"/>
                    <a:pt x="6" y="4"/>
                  </a:cubicBezTo>
                  <a:cubicBezTo>
                    <a:pt x="6" y="4"/>
                    <a:pt x="6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1"/>
                    <a:pt x="6" y="1"/>
                    <a:pt x="5" y="1"/>
                  </a:cubicBezTo>
                  <a:cubicBezTo>
                    <a:pt x="4" y="2"/>
                    <a:pt x="4" y="3"/>
                    <a:pt x="3" y="5"/>
                  </a:cubicBezTo>
                  <a:cubicBezTo>
                    <a:pt x="2" y="6"/>
                    <a:pt x="1" y="9"/>
                    <a:pt x="0" y="13"/>
                  </a:cubicBezTo>
                  <a:cubicBezTo>
                    <a:pt x="3" y="14"/>
                    <a:pt x="3" y="14"/>
                    <a:pt x="3" y="14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247" name="Freeform 1669"/>
            <p:cNvSpPr>
              <a:spLocks/>
            </p:cNvSpPr>
            <p:nvPr userDrawn="1"/>
          </p:nvSpPr>
          <p:spPr bwMode="auto">
            <a:xfrm>
              <a:off x="319" y="306"/>
              <a:ext cx="16" cy="43"/>
            </a:xfrm>
            <a:custGeom>
              <a:avLst/>
              <a:gdLst/>
              <a:ahLst/>
              <a:cxnLst>
                <a:cxn ang="0">
                  <a:pos x="3" y="1"/>
                </a:cxn>
                <a:cxn ang="0">
                  <a:pos x="4" y="1"/>
                </a:cxn>
                <a:cxn ang="0">
                  <a:pos x="4" y="1"/>
                </a:cxn>
                <a:cxn ang="0">
                  <a:pos x="4" y="2"/>
                </a:cxn>
                <a:cxn ang="0">
                  <a:pos x="5" y="2"/>
                </a:cxn>
                <a:cxn ang="0">
                  <a:pos x="5" y="1"/>
                </a:cxn>
                <a:cxn ang="0">
                  <a:pos x="6" y="5"/>
                </a:cxn>
                <a:cxn ang="0">
                  <a:pos x="6" y="5"/>
                </a:cxn>
                <a:cxn ang="0">
                  <a:pos x="7" y="6"/>
                </a:cxn>
                <a:cxn ang="0">
                  <a:pos x="7" y="6"/>
                </a:cxn>
                <a:cxn ang="0">
                  <a:pos x="8" y="9"/>
                </a:cxn>
                <a:cxn ang="0">
                  <a:pos x="7" y="10"/>
                </a:cxn>
                <a:cxn ang="0">
                  <a:pos x="7" y="10"/>
                </a:cxn>
                <a:cxn ang="0">
                  <a:pos x="7" y="11"/>
                </a:cxn>
                <a:cxn ang="0">
                  <a:pos x="8" y="11"/>
                </a:cxn>
                <a:cxn ang="0">
                  <a:pos x="6" y="13"/>
                </a:cxn>
                <a:cxn ang="0">
                  <a:pos x="6" y="14"/>
                </a:cxn>
                <a:cxn ang="0">
                  <a:pos x="6" y="14"/>
                </a:cxn>
                <a:cxn ang="0">
                  <a:pos x="6" y="15"/>
                </a:cxn>
                <a:cxn ang="0">
                  <a:pos x="6" y="14"/>
                </a:cxn>
                <a:cxn ang="0">
                  <a:pos x="5" y="16"/>
                </a:cxn>
                <a:cxn ang="0">
                  <a:pos x="5" y="16"/>
                </a:cxn>
                <a:cxn ang="0">
                  <a:pos x="4" y="21"/>
                </a:cxn>
                <a:cxn ang="0">
                  <a:pos x="2" y="17"/>
                </a:cxn>
                <a:cxn ang="0">
                  <a:pos x="2" y="17"/>
                </a:cxn>
                <a:cxn ang="0">
                  <a:pos x="2" y="12"/>
                </a:cxn>
                <a:cxn ang="0">
                  <a:pos x="2" y="12"/>
                </a:cxn>
                <a:cxn ang="0">
                  <a:pos x="2" y="12"/>
                </a:cxn>
                <a:cxn ang="0">
                  <a:pos x="1" y="12"/>
                </a:cxn>
                <a:cxn ang="0">
                  <a:pos x="1" y="12"/>
                </a:cxn>
                <a:cxn ang="0">
                  <a:pos x="0" y="8"/>
                </a:cxn>
                <a:cxn ang="0">
                  <a:pos x="2" y="2"/>
                </a:cxn>
                <a:cxn ang="0">
                  <a:pos x="3" y="1"/>
                </a:cxn>
                <a:cxn ang="0">
                  <a:pos x="3" y="1"/>
                </a:cxn>
                <a:cxn ang="0">
                  <a:pos x="3" y="1"/>
                </a:cxn>
              </a:cxnLst>
              <a:rect l="0" t="0" r="r" b="b"/>
              <a:pathLst>
                <a:path w="8" h="21">
                  <a:moveTo>
                    <a:pt x="3" y="1"/>
                  </a:moveTo>
                  <a:cubicBezTo>
                    <a:pt x="3" y="1"/>
                    <a:pt x="3" y="1"/>
                    <a:pt x="4" y="1"/>
                  </a:cubicBezTo>
                  <a:cubicBezTo>
                    <a:pt x="4" y="0"/>
                    <a:pt x="4" y="2"/>
                    <a:pt x="4" y="1"/>
                  </a:cubicBezTo>
                  <a:cubicBezTo>
                    <a:pt x="4" y="1"/>
                    <a:pt x="4" y="2"/>
                    <a:pt x="4" y="2"/>
                  </a:cubicBezTo>
                  <a:cubicBezTo>
                    <a:pt x="4" y="2"/>
                    <a:pt x="5" y="2"/>
                    <a:pt x="5" y="2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6" y="4"/>
                    <a:pt x="6" y="5"/>
                  </a:cubicBezTo>
                  <a:cubicBezTo>
                    <a:pt x="6" y="5"/>
                    <a:pt x="7" y="5"/>
                    <a:pt x="6" y="5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6"/>
                    <a:pt x="6" y="11"/>
                    <a:pt x="8" y="9"/>
                  </a:cubicBezTo>
                  <a:cubicBezTo>
                    <a:pt x="8" y="10"/>
                    <a:pt x="8" y="10"/>
                    <a:pt x="7" y="10"/>
                  </a:cubicBezTo>
                  <a:cubicBezTo>
                    <a:pt x="6" y="10"/>
                    <a:pt x="7" y="10"/>
                    <a:pt x="7" y="10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7" y="10"/>
                    <a:pt x="8" y="10"/>
                    <a:pt x="8" y="11"/>
                  </a:cubicBezTo>
                  <a:cubicBezTo>
                    <a:pt x="7" y="11"/>
                    <a:pt x="8" y="13"/>
                    <a:pt x="6" y="13"/>
                  </a:cubicBezTo>
                  <a:cubicBezTo>
                    <a:pt x="7" y="13"/>
                    <a:pt x="7" y="14"/>
                    <a:pt x="6" y="14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5"/>
                    <a:pt x="5" y="16"/>
                    <a:pt x="5" y="16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5" y="18"/>
                    <a:pt x="5" y="20"/>
                    <a:pt x="4" y="21"/>
                  </a:cubicBezTo>
                  <a:cubicBezTo>
                    <a:pt x="3" y="21"/>
                    <a:pt x="2" y="17"/>
                    <a:pt x="2" y="17"/>
                  </a:cubicBezTo>
                  <a:cubicBezTo>
                    <a:pt x="2" y="17"/>
                    <a:pt x="2" y="17"/>
                    <a:pt x="2" y="17"/>
                  </a:cubicBezTo>
                  <a:cubicBezTo>
                    <a:pt x="1" y="16"/>
                    <a:pt x="1" y="13"/>
                    <a:pt x="2" y="12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1" y="10"/>
                    <a:pt x="1" y="12"/>
                    <a:pt x="1" y="12"/>
                  </a:cubicBezTo>
                  <a:cubicBezTo>
                    <a:pt x="1" y="11"/>
                    <a:pt x="1" y="9"/>
                    <a:pt x="0" y="8"/>
                  </a:cubicBezTo>
                  <a:cubicBezTo>
                    <a:pt x="0" y="10"/>
                    <a:pt x="0" y="0"/>
                    <a:pt x="2" y="2"/>
                  </a:cubicBezTo>
                  <a:cubicBezTo>
                    <a:pt x="2" y="4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248" name="Freeform 1670"/>
            <p:cNvSpPr>
              <a:spLocks/>
            </p:cNvSpPr>
            <p:nvPr userDrawn="1"/>
          </p:nvSpPr>
          <p:spPr bwMode="auto">
            <a:xfrm>
              <a:off x="261" y="339"/>
              <a:ext cx="4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249" name="Freeform 1671"/>
            <p:cNvSpPr>
              <a:spLocks/>
            </p:cNvSpPr>
            <p:nvPr userDrawn="1"/>
          </p:nvSpPr>
          <p:spPr bwMode="auto">
            <a:xfrm>
              <a:off x="261" y="341"/>
              <a:ext cx="4" cy="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250" name="Freeform 1672"/>
            <p:cNvSpPr>
              <a:spLocks/>
            </p:cNvSpPr>
            <p:nvPr userDrawn="1"/>
          </p:nvSpPr>
          <p:spPr bwMode="auto">
            <a:xfrm>
              <a:off x="465" y="359"/>
              <a:ext cx="1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251" name="Freeform 1673"/>
            <p:cNvSpPr>
              <a:spLocks/>
            </p:cNvSpPr>
            <p:nvPr userDrawn="1"/>
          </p:nvSpPr>
          <p:spPr bwMode="auto">
            <a:xfrm>
              <a:off x="457" y="337"/>
              <a:ext cx="10" cy="34"/>
            </a:xfrm>
            <a:custGeom>
              <a:avLst/>
              <a:gdLst/>
              <a:ahLst/>
              <a:cxnLst>
                <a:cxn ang="0">
                  <a:pos x="4" y="2"/>
                </a:cxn>
                <a:cxn ang="0">
                  <a:pos x="3" y="2"/>
                </a:cxn>
                <a:cxn ang="0">
                  <a:pos x="3" y="1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2" y="7"/>
                </a:cxn>
                <a:cxn ang="0">
                  <a:pos x="1" y="6"/>
                </a:cxn>
                <a:cxn ang="0">
                  <a:pos x="0" y="11"/>
                </a:cxn>
                <a:cxn ang="0">
                  <a:pos x="0" y="13"/>
                </a:cxn>
                <a:cxn ang="0">
                  <a:pos x="0" y="13"/>
                </a:cxn>
                <a:cxn ang="0">
                  <a:pos x="0" y="17"/>
                </a:cxn>
                <a:cxn ang="0">
                  <a:pos x="3" y="11"/>
                </a:cxn>
                <a:cxn ang="0">
                  <a:pos x="3" y="12"/>
                </a:cxn>
                <a:cxn ang="0">
                  <a:pos x="4" y="10"/>
                </a:cxn>
                <a:cxn ang="0">
                  <a:pos x="3" y="11"/>
                </a:cxn>
                <a:cxn ang="0">
                  <a:pos x="4" y="11"/>
                </a:cxn>
                <a:cxn ang="0">
                  <a:pos x="4" y="11"/>
                </a:cxn>
                <a:cxn ang="0">
                  <a:pos x="4" y="12"/>
                </a:cxn>
                <a:cxn ang="0">
                  <a:pos x="4" y="12"/>
                </a:cxn>
                <a:cxn ang="0">
                  <a:pos x="4" y="11"/>
                </a:cxn>
                <a:cxn ang="0">
                  <a:pos x="4" y="11"/>
                </a:cxn>
                <a:cxn ang="0">
                  <a:pos x="4" y="11"/>
                </a:cxn>
                <a:cxn ang="0">
                  <a:pos x="4" y="11"/>
                </a:cxn>
                <a:cxn ang="0">
                  <a:pos x="4" y="11"/>
                </a:cxn>
                <a:cxn ang="0">
                  <a:pos x="5" y="8"/>
                </a:cxn>
                <a:cxn ang="0">
                  <a:pos x="4" y="0"/>
                </a:cxn>
                <a:cxn ang="0">
                  <a:pos x="4" y="2"/>
                </a:cxn>
              </a:cxnLst>
              <a:rect l="0" t="0" r="r" b="b"/>
              <a:pathLst>
                <a:path w="5" h="17">
                  <a:moveTo>
                    <a:pt x="4" y="2"/>
                  </a:move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1"/>
                    <a:pt x="3" y="1"/>
                  </a:cubicBezTo>
                  <a:cubicBezTo>
                    <a:pt x="3" y="2"/>
                    <a:pt x="3" y="3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5"/>
                    <a:pt x="2" y="6"/>
                    <a:pt x="2" y="7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8"/>
                    <a:pt x="0" y="10"/>
                    <a:pt x="0" y="11"/>
                  </a:cubicBezTo>
                  <a:cubicBezTo>
                    <a:pt x="0" y="12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4"/>
                    <a:pt x="0" y="15"/>
                    <a:pt x="0" y="17"/>
                  </a:cubicBezTo>
                  <a:cubicBezTo>
                    <a:pt x="1" y="16"/>
                    <a:pt x="2" y="12"/>
                    <a:pt x="3" y="11"/>
                  </a:cubicBezTo>
                  <a:cubicBezTo>
                    <a:pt x="3" y="11"/>
                    <a:pt x="3" y="11"/>
                    <a:pt x="3" y="12"/>
                  </a:cubicBezTo>
                  <a:cubicBezTo>
                    <a:pt x="3" y="11"/>
                    <a:pt x="4" y="10"/>
                    <a:pt x="4" y="10"/>
                  </a:cubicBezTo>
                  <a:cubicBezTo>
                    <a:pt x="4" y="10"/>
                    <a:pt x="4" y="11"/>
                    <a:pt x="3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0"/>
                    <a:pt x="5" y="9"/>
                    <a:pt x="5" y="8"/>
                  </a:cubicBezTo>
                  <a:cubicBezTo>
                    <a:pt x="5" y="5"/>
                    <a:pt x="4" y="2"/>
                    <a:pt x="4" y="0"/>
                  </a:cubicBezTo>
                  <a:cubicBezTo>
                    <a:pt x="4" y="0"/>
                    <a:pt x="4" y="1"/>
                    <a:pt x="4" y="2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252" name="Freeform 1674"/>
            <p:cNvSpPr>
              <a:spLocks/>
            </p:cNvSpPr>
            <p:nvPr userDrawn="1"/>
          </p:nvSpPr>
          <p:spPr bwMode="auto">
            <a:xfrm>
              <a:off x="465" y="359"/>
              <a:ext cx="1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253" name="Freeform 1675"/>
            <p:cNvSpPr>
              <a:spLocks/>
            </p:cNvSpPr>
            <p:nvPr userDrawn="1"/>
          </p:nvSpPr>
          <p:spPr bwMode="auto">
            <a:xfrm>
              <a:off x="459" y="328"/>
              <a:ext cx="6" cy="6"/>
            </a:xfrm>
            <a:custGeom>
              <a:avLst/>
              <a:gdLst/>
              <a:ahLst/>
              <a:cxnLst>
                <a:cxn ang="0">
                  <a:pos x="1" y="2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3"/>
                </a:cxn>
                <a:cxn ang="0">
                  <a:pos x="2" y="3"/>
                </a:cxn>
                <a:cxn ang="0">
                  <a:pos x="2" y="2"/>
                </a:cxn>
                <a:cxn ang="0">
                  <a:pos x="3" y="3"/>
                </a:cxn>
                <a:cxn ang="0">
                  <a:pos x="3" y="2"/>
                </a:cxn>
                <a:cxn ang="0">
                  <a:pos x="2" y="0"/>
                </a:cxn>
                <a:cxn ang="0">
                  <a:pos x="1" y="2"/>
                </a:cxn>
              </a:cxnLst>
              <a:rect l="0" t="0" r="r" b="b"/>
              <a:pathLst>
                <a:path w="3" h="3">
                  <a:moveTo>
                    <a:pt x="1" y="2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2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2" y="2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2" y="1"/>
                    <a:pt x="2" y="1"/>
                    <a:pt x="2" y="0"/>
                  </a:cubicBezTo>
                  <a:cubicBezTo>
                    <a:pt x="2" y="0"/>
                    <a:pt x="1" y="1"/>
                    <a:pt x="1" y="2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254" name="Freeform 1676"/>
            <p:cNvSpPr>
              <a:spLocks/>
            </p:cNvSpPr>
            <p:nvPr userDrawn="1"/>
          </p:nvSpPr>
          <p:spPr bwMode="auto">
            <a:xfrm>
              <a:off x="459" y="328"/>
              <a:ext cx="6" cy="6"/>
            </a:xfrm>
            <a:custGeom>
              <a:avLst/>
              <a:gdLst/>
              <a:ahLst/>
              <a:cxnLst>
                <a:cxn ang="0">
                  <a:pos x="1" y="2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3"/>
                </a:cxn>
                <a:cxn ang="0">
                  <a:pos x="1" y="3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3" y="2"/>
                </a:cxn>
                <a:cxn ang="0">
                  <a:pos x="2" y="3"/>
                </a:cxn>
                <a:cxn ang="0">
                  <a:pos x="3" y="3"/>
                </a:cxn>
                <a:cxn ang="0">
                  <a:pos x="3" y="2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3" y="2"/>
                </a:cxn>
                <a:cxn ang="0">
                  <a:pos x="2" y="2"/>
                </a:cxn>
                <a:cxn ang="0">
                  <a:pos x="3" y="2"/>
                </a:cxn>
                <a:cxn ang="0">
                  <a:pos x="2" y="2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2" y="2"/>
                </a:cxn>
                <a:cxn ang="0">
                  <a:pos x="1" y="3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1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0" y="2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2"/>
                </a:cxn>
                <a:cxn ang="0">
                  <a:pos x="1" y="2"/>
                </a:cxn>
              </a:cxnLst>
              <a:rect l="0" t="0" r="r" b="b"/>
              <a:pathLst>
                <a:path w="3" h="3"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2" y="2"/>
                    <a:pt x="2" y="2"/>
                  </a:cubicBezTo>
                  <a:cubicBezTo>
                    <a:pt x="2" y="2"/>
                    <a:pt x="2" y="2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1"/>
                    <a:pt x="3" y="1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1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1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2" y="1"/>
                    <a:pt x="2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2"/>
                    <a:pt x="1" y="2"/>
                    <a:pt x="1" y="2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255" name="Freeform 1677"/>
            <p:cNvSpPr>
              <a:spLocks/>
            </p:cNvSpPr>
            <p:nvPr userDrawn="1"/>
          </p:nvSpPr>
          <p:spPr bwMode="auto">
            <a:xfrm>
              <a:off x="295" y="304"/>
              <a:ext cx="1" cy="2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h="2">
                  <a:moveTo>
                    <a:pt x="0" y="2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256" name="Freeform 1678"/>
            <p:cNvSpPr>
              <a:spLocks noEditPoints="1"/>
            </p:cNvSpPr>
            <p:nvPr userDrawn="1"/>
          </p:nvSpPr>
          <p:spPr bwMode="auto">
            <a:xfrm>
              <a:off x="259" y="296"/>
              <a:ext cx="60" cy="105"/>
            </a:xfrm>
            <a:custGeom>
              <a:avLst/>
              <a:gdLst/>
              <a:ahLst/>
              <a:cxnLst>
                <a:cxn ang="0">
                  <a:pos x="30" y="26"/>
                </a:cxn>
                <a:cxn ang="0">
                  <a:pos x="28" y="25"/>
                </a:cxn>
                <a:cxn ang="0">
                  <a:pos x="28" y="22"/>
                </a:cxn>
                <a:cxn ang="0">
                  <a:pos x="27" y="20"/>
                </a:cxn>
                <a:cxn ang="0">
                  <a:pos x="24" y="19"/>
                </a:cxn>
                <a:cxn ang="0">
                  <a:pos x="20" y="16"/>
                </a:cxn>
                <a:cxn ang="0">
                  <a:pos x="20" y="20"/>
                </a:cxn>
                <a:cxn ang="0">
                  <a:pos x="16" y="22"/>
                </a:cxn>
                <a:cxn ang="0">
                  <a:pos x="16" y="15"/>
                </a:cxn>
                <a:cxn ang="0">
                  <a:pos x="18" y="14"/>
                </a:cxn>
                <a:cxn ang="0">
                  <a:pos x="20" y="14"/>
                </a:cxn>
                <a:cxn ang="0">
                  <a:pos x="23" y="15"/>
                </a:cxn>
                <a:cxn ang="0">
                  <a:pos x="25" y="11"/>
                </a:cxn>
                <a:cxn ang="0">
                  <a:pos x="23" y="8"/>
                </a:cxn>
                <a:cxn ang="0">
                  <a:pos x="19" y="6"/>
                </a:cxn>
                <a:cxn ang="0">
                  <a:pos x="21" y="2"/>
                </a:cxn>
                <a:cxn ang="0">
                  <a:pos x="18" y="1"/>
                </a:cxn>
                <a:cxn ang="0">
                  <a:pos x="17" y="8"/>
                </a:cxn>
                <a:cxn ang="0">
                  <a:pos x="16" y="8"/>
                </a:cxn>
                <a:cxn ang="0">
                  <a:pos x="14" y="8"/>
                </a:cxn>
                <a:cxn ang="0">
                  <a:pos x="13" y="5"/>
                </a:cxn>
                <a:cxn ang="0">
                  <a:pos x="11" y="6"/>
                </a:cxn>
                <a:cxn ang="0">
                  <a:pos x="10" y="9"/>
                </a:cxn>
                <a:cxn ang="0">
                  <a:pos x="12" y="10"/>
                </a:cxn>
                <a:cxn ang="0">
                  <a:pos x="9" y="8"/>
                </a:cxn>
                <a:cxn ang="0">
                  <a:pos x="7" y="7"/>
                </a:cxn>
                <a:cxn ang="0">
                  <a:pos x="1" y="21"/>
                </a:cxn>
                <a:cxn ang="0">
                  <a:pos x="1" y="22"/>
                </a:cxn>
                <a:cxn ang="0">
                  <a:pos x="1" y="27"/>
                </a:cxn>
                <a:cxn ang="0">
                  <a:pos x="1" y="36"/>
                </a:cxn>
                <a:cxn ang="0">
                  <a:pos x="2" y="40"/>
                </a:cxn>
                <a:cxn ang="0">
                  <a:pos x="4" y="42"/>
                </a:cxn>
                <a:cxn ang="0">
                  <a:pos x="3" y="38"/>
                </a:cxn>
                <a:cxn ang="0">
                  <a:pos x="6" y="44"/>
                </a:cxn>
                <a:cxn ang="0">
                  <a:pos x="16" y="49"/>
                </a:cxn>
                <a:cxn ang="0">
                  <a:pos x="18" y="51"/>
                </a:cxn>
                <a:cxn ang="0">
                  <a:pos x="20" y="51"/>
                </a:cxn>
                <a:cxn ang="0">
                  <a:pos x="19" y="50"/>
                </a:cxn>
                <a:cxn ang="0">
                  <a:pos x="14" y="46"/>
                </a:cxn>
                <a:cxn ang="0">
                  <a:pos x="12" y="46"/>
                </a:cxn>
                <a:cxn ang="0">
                  <a:pos x="10" y="40"/>
                </a:cxn>
                <a:cxn ang="0">
                  <a:pos x="13" y="40"/>
                </a:cxn>
                <a:cxn ang="0">
                  <a:pos x="14" y="39"/>
                </a:cxn>
                <a:cxn ang="0">
                  <a:pos x="16" y="41"/>
                </a:cxn>
                <a:cxn ang="0">
                  <a:pos x="19" y="36"/>
                </a:cxn>
                <a:cxn ang="0">
                  <a:pos x="19" y="35"/>
                </a:cxn>
                <a:cxn ang="0">
                  <a:pos x="19" y="35"/>
                </a:cxn>
                <a:cxn ang="0">
                  <a:pos x="20" y="33"/>
                </a:cxn>
                <a:cxn ang="0">
                  <a:pos x="22" y="32"/>
                </a:cxn>
                <a:cxn ang="0">
                  <a:pos x="22" y="31"/>
                </a:cxn>
                <a:cxn ang="0">
                  <a:pos x="25" y="29"/>
                </a:cxn>
                <a:cxn ang="0">
                  <a:pos x="27" y="28"/>
                </a:cxn>
                <a:cxn ang="0">
                  <a:pos x="24" y="27"/>
                </a:cxn>
                <a:cxn ang="0">
                  <a:pos x="28" y="24"/>
                </a:cxn>
                <a:cxn ang="0">
                  <a:pos x="29" y="28"/>
                </a:cxn>
                <a:cxn ang="0">
                  <a:pos x="30" y="28"/>
                </a:cxn>
                <a:cxn ang="0">
                  <a:pos x="21" y="9"/>
                </a:cxn>
                <a:cxn ang="0">
                  <a:pos x="19" y="13"/>
                </a:cxn>
                <a:cxn ang="0">
                  <a:pos x="20" y="10"/>
                </a:cxn>
                <a:cxn ang="0">
                  <a:pos x="18" y="11"/>
                </a:cxn>
              </a:cxnLst>
              <a:rect l="0" t="0" r="r" b="b"/>
              <a:pathLst>
                <a:path w="30" h="52">
                  <a:moveTo>
                    <a:pt x="30" y="27"/>
                  </a:moveTo>
                  <a:cubicBezTo>
                    <a:pt x="30" y="27"/>
                    <a:pt x="30" y="27"/>
                    <a:pt x="30" y="27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30" y="26"/>
                    <a:pt x="30" y="26"/>
                    <a:pt x="30" y="26"/>
                  </a:cubicBezTo>
                  <a:cubicBezTo>
                    <a:pt x="30" y="26"/>
                    <a:pt x="30" y="26"/>
                    <a:pt x="30" y="26"/>
                  </a:cubicBezTo>
                  <a:cubicBezTo>
                    <a:pt x="30" y="26"/>
                    <a:pt x="30" y="26"/>
                    <a:pt x="30" y="26"/>
                  </a:cubicBezTo>
                  <a:cubicBezTo>
                    <a:pt x="30" y="26"/>
                    <a:pt x="30" y="26"/>
                    <a:pt x="30" y="26"/>
                  </a:cubicBezTo>
                  <a:cubicBezTo>
                    <a:pt x="29" y="26"/>
                    <a:pt x="29" y="26"/>
                    <a:pt x="29" y="26"/>
                  </a:cubicBezTo>
                  <a:cubicBezTo>
                    <a:pt x="29" y="26"/>
                    <a:pt x="29" y="26"/>
                    <a:pt x="29" y="26"/>
                  </a:cubicBezTo>
                  <a:cubicBezTo>
                    <a:pt x="29" y="25"/>
                    <a:pt x="29" y="25"/>
                    <a:pt x="29" y="25"/>
                  </a:cubicBezTo>
                  <a:cubicBezTo>
                    <a:pt x="28" y="25"/>
                    <a:pt x="28" y="25"/>
                    <a:pt x="28" y="25"/>
                  </a:cubicBezTo>
                  <a:cubicBezTo>
                    <a:pt x="28" y="26"/>
                    <a:pt x="28" y="26"/>
                    <a:pt x="28" y="26"/>
                  </a:cubicBezTo>
                  <a:cubicBezTo>
                    <a:pt x="28" y="25"/>
                    <a:pt x="28" y="25"/>
                    <a:pt x="28" y="25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30" y="24"/>
                    <a:pt x="30" y="24"/>
                    <a:pt x="30" y="24"/>
                  </a:cubicBezTo>
                  <a:cubicBezTo>
                    <a:pt x="29" y="23"/>
                    <a:pt x="29" y="23"/>
                    <a:pt x="29" y="23"/>
                  </a:cubicBezTo>
                  <a:cubicBezTo>
                    <a:pt x="29" y="22"/>
                    <a:pt x="29" y="22"/>
                    <a:pt x="29" y="22"/>
                  </a:cubicBezTo>
                  <a:cubicBezTo>
                    <a:pt x="29" y="22"/>
                    <a:pt x="29" y="22"/>
                    <a:pt x="29" y="22"/>
                  </a:cubicBezTo>
                  <a:cubicBezTo>
                    <a:pt x="29" y="22"/>
                    <a:pt x="29" y="22"/>
                    <a:pt x="29" y="22"/>
                  </a:cubicBezTo>
                  <a:cubicBezTo>
                    <a:pt x="28" y="22"/>
                    <a:pt x="28" y="22"/>
                    <a:pt x="28" y="22"/>
                  </a:cubicBezTo>
                  <a:cubicBezTo>
                    <a:pt x="29" y="22"/>
                    <a:pt x="29" y="22"/>
                    <a:pt x="29" y="22"/>
                  </a:cubicBezTo>
                  <a:cubicBezTo>
                    <a:pt x="28" y="22"/>
                    <a:pt x="28" y="22"/>
                    <a:pt x="28" y="22"/>
                  </a:cubicBezTo>
                  <a:cubicBezTo>
                    <a:pt x="28" y="21"/>
                    <a:pt x="28" y="21"/>
                    <a:pt x="28" y="21"/>
                  </a:cubicBezTo>
                  <a:cubicBezTo>
                    <a:pt x="27" y="21"/>
                    <a:pt x="27" y="21"/>
                    <a:pt x="27" y="21"/>
                  </a:cubicBezTo>
                  <a:cubicBezTo>
                    <a:pt x="27" y="21"/>
                    <a:pt x="27" y="21"/>
                    <a:pt x="27" y="21"/>
                  </a:cubicBezTo>
                  <a:cubicBezTo>
                    <a:pt x="27" y="21"/>
                    <a:pt x="27" y="21"/>
                    <a:pt x="27" y="21"/>
                  </a:cubicBezTo>
                  <a:cubicBezTo>
                    <a:pt x="27" y="20"/>
                    <a:pt x="27" y="20"/>
                    <a:pt x="27" y="20"/>
                  </a:cubicBezTo>
                  <a:cubicBezTo>
                    <a:pt x="27" y="20"/>
                    <a:pt x="27" y="20"/>
                    <a:pt x="27" y="20"/>
                  </a:cubicBezTo>
                  <a:cubicBezTo>
                    <a:pt x="27" y="19"/>
                    <a:pt x="27" y="19"/>
                    <a:pt x="27" y="19"/>
                  </a:cubicBezTo>
                  <a:cubicBezTo>
                    <a:pt x="26" y="19"/>
                    <a:pt x="26" y="18"/>
                    <a:pt x="26" y="17"/>
                  </a:cubicBezTo>
                  <a:cubicBezTo>
                    <a:pt x="25" y="18"/>
                    <a:pt x="25" y="18"/>
                    <a:pt x="25" y="18"/>
                  </a:cubicBezTo>
                  <a:cubicBezTo>
                    <a:pt x="25" y="18"/>
                    <a:pt x="25" y="18"/>
                    <a:pt x="25" y="18"/>
                  </a:cubicBezTo>
                  <a:cubicBezTo>
                    <a:pt x="25" y="18"/>
                    <a:pt x="25" y="19"/>
                    <a:pt x="24" y="19"/>
                  </a:cubicBezTo>
                  <a:cubicBezTo>
                    <a:pt x="24" y="19"/>
                    <a:pt x="24" y="19"/>
                    <a:pt x="24" y="19"/>
                  </a:cubicBezTo>
                  <a:cubicBezTo>
                    <a:pt x="23" y="19"/>
                    <a:pt x="23" y="19"/>
                    <a:pt x="23" y="19"/>
                  </a:cubicBezTo>
                  <a:cubicBezTo>
                    <a:pt x="23" y="18"/>
                    <a:pt x="23" y="17"/>
                    <a:pt x="24" y="17"/>
                  </a:cubicBezTo>
                  <a:cubicBezTo>
                    <a:pt x="23" y="17"/>
                    <a:pt x="23" y="17"/>
                    <a:pt x="23" y="17"/>
                  </a:cubicBezTo>
                  <a:cubicBezTo>
                    <a:pt x="23" y="16"/>
                    <a:pt x="23" y="16"/>
                    <a:pt x="23" y="16"/>
                  </a:cubicBezTo>
                  <a:cubicBezTo>
                    <a:pt x="22" y="16"/>
                    <a:pt x="22" y="16"/>
                    <a:pt x="22" y="16"/>
                  </a:cubicBezTo>
                  <a:cubicBezTo>
                    <a:pt x="21" y="16"/>
                    <a:pt x="21" y="16"/>
                    <a:pt x="20" y="16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0" y="17"/>
                    <a:pt x="20" y="17"/>
                    <a:pt x="20" y="17"/>
                  </a:cubicBezTo>
                  <a:cubicBezTo>
                    <a:pt x="20" y="18"/>
                    <a:pt x="20" y="18"/>
                    <a:pt x="20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20" y="20"/>
                    <a:pt x="20" y="20"/>
                    <a:pt x="20" y="20"/>
                  </a:cubicBezTo>
                  <a:cubicBezTo>
                    <a:pt x="20" y="21"/>
                    <a:pt x="20" y="22"/>
                    <a:pt x="18" y="23"/>
                  </a:cubicBezTo>
                  <a:cubicBezTo>
                    <a:pt x="19" y="23"/>
                    <a:pt x="19" y="24"/>
                    <a:pt x="19" y="25"/>
                  </a:cubicBezTo>
                  <a:cubicBezTo>
                    <a:pt x="18" y="25"/>
                    <a:pt x="18" y="25"/>
                    <a:pt x="18" y="25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5"/>
                    <a:pt x="17" y="25"/>
                    <a:pt x="17" y="24"/>
                  </a:cubicBezTo>
                  <a:cubicBezTo>
                    <a:pt x="17" y="24"/>
                    <a:pt x="17" y="23"/>
                    <a:pt x="17" y="22"/>
                  </a:cubicBezTo>
                  <a:cubicBezTo>
                    <a:pt x="17" y="22"/>
                    <a:pt x="17" y="22"/>
                    <a:pt x="16" y="22"/>
                  </a:cubicBezTo>
                  <a:cubicBezTo>
                    <a:pt x="15" y="22"/>
                    <a:pt x="15" y="21"/>
                    <a:pt x="14" y="21"/>
                  </a:cubicBezTo>
                  <a:cubicBezTo>
                    <a:pt x="14" y="21"/>
                    <a:pt x="14" y="21"/>
                    <a:pt x="14" y="21"/>
                  </a:cubicBezTo>
                  <a:cubicBezTo>
                    <a:pt x="14" y="21"/>
                    <a:pt x="14" y="20"/>
                    <a:pt x="14" y="19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18"/>
                    <a:pt x="14" y="17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6" y="15"/>
                    <a:pt x="16" y="15"/>
                    <a:pt x="16" y="14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7" y="14"/>
                    <a:pt x="18" y="13"/>
                    <a:pt x="18" y="12"/>
                  </a:cubicBezTo>
                  <a:cubicBezTo>
                    <a:pt x="18" y="13"/>
                    <a:pt x="18" y="13"/>
                    <a:pt x="18" y="14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8" y="14"/>
                    <a:pt x="18" y="14"/>
                    <a:pt x="18" y="14"/>
                  </a:cubicBezTo>
                  <a:cubicBezTo>
                    <a:pt x="18" y="14"/>
                    <a:pt x="18" y="14"/>
                    <a:pt x="18" y="14"/>
                  </a:cubicBezTo>
                  <a:cubicBezTo>
                    <a:pt x="18" y="14"/>
                    <a:pt x="18" y="14"/>
                    <a:pt x="18" y="14"/>
                  </a:cubicBezTo>
                  <a:cubicBezTo>
                    <a:pt x="19" y="14"/>
                    <a:pt x="19" y="14"/>
                    <a:pt x="19" y="14"/>
                  </a:cubicBezTo>
                  <a:cubicBezTo>
                    <a:pt x="19" y="14"/>
                    <a:pt x="19" y="14"/>
                    <a:pt x="19" y="14"/>
                  </a:cubicBezTo>
                  <a:cubicBezTo>
                    <a:pt x="19" y="14"/>
                    <a:pt x="19" y="14"/>
                    <a:pt x="19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20" y="14"/>
                    <a:pt x="21" y="14"/>
                    <a:pt x="21" y="14"/>
                  </a:cubicBezTo>
                  <a:cubicBezTo>
                    <a:pt x="21" y="15"/>
                    <a:pt x="21" y="15"/>
                    <a:pt x="21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15"/>
                    <a:pt x="22" y="16"/>
                    <a:pt x="23" y="16"/>
                  </a:cubicBezTo>
                  <a:cubicBezTo>
                    <a:pt x="23" y="15"/>
                    <a:pt x="23" y="15"/>
                    <a:pt x="23" y="15"/>
                  </a:cubicBezTo>
                  <a:cubicBezTo>
                    <a:pt x="22" y="15"/>
                    <a:pt x="22" y="14"/>
                    <a:pt x="22" y="14"/>
                  </a:cubicBezTo>
                  <a:cubicBezTo>
                    <a:pt x="22" y="14"/>
                    <a:pt x="23" y="15"/>
                    <a:pt x="23" y="15"/>
                  </a:cubicBezTo>
                  <a:cubicBezTo>
                    <a:pt x="24" y="14"/>
                    <a:pt x="24" y="14"/>
                    <a:pt x="24" y="14"/>
                  </a:cubicBezTo>
                  <a:cubicBezTo>
                    <a:pt x="23" y="13"/>
                    <a:pt x="23" y="12"/>
                    <a:pt x="23" y="11"/>
                  </a:cubicBezTo>
                  <a:cubicBezTo>
                    <a:pt x="23" y="12"/>
                    <a:pt x="23" y="12"/>
                    <a:pt x="24" y="12"/>
                  </a:cubicBezTo>
                  <a:cubicBezTo>
                    <a:pt x="24" y="13"/>
                    <a:pt x="24" y="13"/>
                    <a:pt x="24" y="13"/>
                  </a:cubicBezTo>
                  <a:cubicBezTo>
                    <a:pt x="24" y="12"/>
                    <a:pt x="24" y="12"/>
                    <a:pt x="24" y="12"/>
                  </a:cubicBezTo>
                  <a:cubicBezTo>
                    <a:pt x="25" y="12"/>
                    <a:pt x="25" y="12"/>
                    <a:pt x="25" y="12"/>
                  </a:cubicBezTo>
                  <a:cubicBezTo>
                    <a:pt x="25" y="11"/>
                    <a:pt x="25" y="11"/>
                    <a:pt x="25" y="11"/>
                  </a:cubicBezTo>
                  <a:cubicBezTo>
                    <a:pt x="25" y="11"/>
                    <a:pt x="24" y="10"/>
                    <a:pt x="24" y="10"/>
                  </a:cubicBezTo>
                  <a:cubicBezTo>
                    <a:pt x="23" y="10"/>
                    <a:pt x="23" y="10"/>
                    <a:pt x="23" y="10"/>
                  </a:cubicBezTo>
                  <a:cubicBezTo>
                    <a:pt x="23" y="9"/>
                    <a:pt x="23" y="9"/>
                    <a:pt x="23" y="9"/>
                  </a:cubicBezTo>
                  <a:cubicBezTo>
                    <a:pt x="23" y="9"/>
                    <a:pt x="23" y="9"/>
                    <a:pt x="23" y="9"/>
                  </a:cubicBezTo>
                  <a:cubicBezTo>
                    <a:pt x="23" y="9"/>
                    <a:pt x="23" y="9"/>
                    <a:pt x="23" y="9"/>
                  </a:cubicBezTo>
                  <a:cubicBezTo>
                    <a:pt x="23" y="8"/>
                    <a:pt x="23" y="8"/>
                    <a:pt x="23" y="8"/>
                  </a:cubicBezTo>
                  <a:cubicBezTo>
                    <a:pt x="23" y="8"/>
                    <a:pt x="23" y="8"/>
                    <a:pt x="23" y="8"/>
                  </a:cubicBezTo>
                  <a:cubicBezTo>
                    <a:pt x="23" y="7"/>
                    <a:pt x="23" y="6"/>
                    <a:pt x="22" y="6"/>
                  </a:cubicBezTo>
                  <a:cubicBezTo>
                    <a:pt x="22" y="5"/>
                    <a:pt x="22" y="5"/>
                    <a:pt x="22" y="5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1" y="5"/>
                    <a:pt x="20" y="6"/>
                    <a:pt x="20" y="6"/>
                  </a:cubicBezTo>
                  <a:cubicBezTo>
                    <a:pt x="20" y="5"/>
                    <a:pt x="20" y="4"/>
                    <a:pt x="20" y="4"/>
                  </a:cubicBezTo>
                  <a:cubicBezTo>
                    <a:pt x="19" y="4"/>
                    <a:pt x="19" y="5"/>
                    <a:pt x="19" y="6"/>
                  </a:cubicBezTo>
                  <a:cubicBezTo>
                    <a:pt x="18" y="5"/>
                    <a:pt x="19" y="4"/>
                    <a:pt x="20" y="4"/>
                  </a:cubicBezTo>
                  <a:cubicBezTo>
                    <a:pt x="19" y="4"/>
                    <a:pt x="19" y="4"/>
                    <a:pt x="19" y="4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21" y="3"/>
                    <a:pt x="21" y="2"/>
                    <a:pt x="21" y="2"/>
                  </a:cubicBezTo>
                  <a:cubicBezTo>
                    <a:pt x="21" y="1"/>
                    <a:pt x="20" y="1"/>
                    <a:pt x="20" y="2"/>
                  </a:cubicBezTo>
                  <a:cubicBezTo>
                    <a:pt x="19" y="1"/>
                    <a:pt x="19" y="1"/>
                    <a:pt x="19" y="1"/>
                  </a:cubicBezTo>
                  <a:cubicBezTo>
                    <a:pt x="19" y="1"/>
                    <a:pt x="19" y="1"/>
                    <a:pt x="19" y="1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8" y="1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9" y="1"/>
                    <a:pt x="18" y="2"/>
                    <a:pt x="18" y="3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18" y="3"/>
                    <a:pt x="18" y="4"/>
                    <a:pt x="17" y="5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6" y="7"/>
                    <a:pt x="16" y="8"/>
                    <a:pt x="17" y="8"/>
                  </a:cubicBezTo>
                  <a:cubicBezTo>
                    <a:pt x="16" y="9"/>
                    <a:pt x="16" y="10"/>
                    <a:pt x="16" y="10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5" y="11"/>
                    <a:pt x="15" y="11"/>
                    <a:pt x="15" y="11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6" y="9"/>
                    <a:pt x="16" y="8"/>
                    <a:pt x="16" y="8"/>
                  </a:cubicBezTo>
                  <a:cubicBezTo>
                    <a:pt x="15" y="8"/>
                    <a:pt x="15" y="9"/>
                    <a:pt x="15" y="9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5" y="10"/>
                    <a:pt x="15" y="10"/>
                    <a:pt x="14" y="10"/>
                  </a:cubicBezTo>
                  <a:cubicBezTo>
                    <a:pt x="14" y="11"/>
                    <a:pt x="13" y="10"/>
                    <a:pt x="13" y="9"/>
                  </a:cubicBezTo>
                  <a:cubicBezTo>
                    <a:pt x="13" y="9"/>
                    <a:pt x="13" y="9"/>
                    <a:pt x="13" y="9"/>
                  </a:cubicBezTo>
                  <a:cubicBezTo>
                    <a:pt x="13" y="9"/>
                    <a:pt x="13" y="9"/>
                    <a:pt x="13" y="9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4" y="8"/>
                    <a:pt x="13" y="7"/>
                    <a:pt x="13" y="7"/>
                  </a:cubicBezTo>
                  <a:cubicBezTo>
                    <a:pt x="14" y="6"/>
                    <a:pt x="14" y="5"/>
                    <a:pt x="15" y="4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4" y="4"/>
                    <a:pt x="14" y="5"/>
                    <a:pt x="13" y="5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2" y="5"/>
                    <a:pt x="11" y="5"/>
                    <a:pt x="11" y="6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1" y="9"/>
                    <a:pt x="12" y="9"/>
                    <a:pt x="12" y="9"/>
                  </a:cubicBezTo>
                  <a:cubicBezTo>
                    <a:pt x="13" y="9"/>
                    <a:pt x="13" y="9"/>
                    <a:pt x="13" y="9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0" y="9"/>
                    <a:pt x="10" y="9"/>
                    <a:pt x="9" y="7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8" y="7"/>
                    <a:pt x="8" y="7"/>
                    <a:pt x="9" y="6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7"/>
                    <a:pt x="7" y="7"/>
                    <a:pt x="7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8"/>
                    <a:pt x="6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3" y="11"/>
                    <a:pt x="2" y="16"/>
                    <a:pt x="1" y="21"/>
                  </a:cubicBezTo>
                  <a:cubicBezTo>
                    <a:pt x="1" y="21"/>
                    <a:pt x="1" y="21"/>
                    <a:pt x="1" y="21"/>
                  </a:cubicBezTo>
                  <a:cubicBezTo>
                    <a:pt x="1" y="21"/>
                    <a:pt x="1" y="21"/>
                    <a:pt x="1" y="21"/>
                  </a:cubicBezTo>
                  <a:cubicBezTo>
                    <a:pt x="1" y="21"/>
                    <a:pt x="1" y="21"/>
                    <a:pt x="1" y="21"/>
                  </a:cubicBezTo>
                  <a:cubicBezTo>
                    <a:pt x="1" y="22"/>
                    <a:pt x="1" y="22"/>
                    <a:pt x="1" y="22"/>
                  </a:cubicBezTo>
                  <a:cubicBezTo>
                    <a:pt x="1" y="22"/>
                    <a:pt x="1" y="22"/>
                    <a:pt x="1" y="22"/>
                  </a:cubicBezTo>
                  <a:cubicBezTo>
                    <a:pt x="1" y="22"/>
                    <a:pt x="1" y="22"/>
                    <a:pt x="1" y="22"/>
                  </a:cubicBezTo>
                  <a:cubicBezTo>
                    <a:pt x="1" y="22"/>
                    <a:pt x="1" y="22"/>
                    <a:pt x="1" y="22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1" y="24"/>
                    <a:pt x="1" y="25"/>
                    <a:pt x="1" y="26"/>
                  </a:cubicBezTo>
                  <a:cubicBezTo>
                    <a:pt x="2" y="26"/>
                    <a:pt x="2" y="26"/>
                    <a:pt x="2" y="26"/>
                  </a:cubicBezTo>
                  <a:cubicBezTo>
                    <a:pt x="2" y="27"/>
                    <a:pt x="2" y="27"/>
                    <a:pt x="1" y="28"/>
                  </a:cubicBezTo>
                  <a:cubicBezTo>
                    <a:pt x="1" y="28"/>
                    <a:pt x="1" y="28"/>
                    <a:pt x="1" y="28"/>
                  </a:cubicBezTo>
                  <a:cubicBezTo>
                    <a:pt x="1" y="28"/>
                    <a:pt x="1" y="28"/>
                    <a:pt x="1" y="28"/>
                  </a:cubicBezTo>
                  <a:cubicBezTo>
                    <a:pt x="1" y="27"/>
                    <a:pt x="1" y="27"/>
                    <a:pt x="1" y="27"/>
                  </a:cubicBezTo>
                  <a:cubicBezTo>
                    <a:pt x="1" y="27"/>
                    <a:pt x="1" y="27"/>
                    <a:pt x="1" y="27"/>
                  </a:cubicBezTo>
                  <a:cubicBezTo>
                    <a:pt x="1" y="27"/>
                    <a:pt x="1" y="27"/>
                    <a:pt x="1" y="27"/>
                  </a:cubicBezTo>
                  <a:cubicBezTo>
                    <a:pt x="1" y="28"/>
                    <a:pt x="1" y="28"/>
                    <a:pt x="1" y="29"/>
                  </a:cubicBezTo>
                  <a:cubicBezTo>
                    <a:pt x="1" y="29"/>
                    <a:pt x="1" y="29"/>
                    <a:pt x="1" y="29"/>
                  </a:cubicBezTo>
                  <a:cubicBezTo>
                    <a:pt x="1" y="29"/>
                    <a:pt x="1" y="29"/>
                    <a:pt x="1" y="29"/>
                  </a:cubicBezTo>
                  <a:cubicBezTo>
                    <a:pt x="1" y="29"/>
                    <a:pt x="0" y="30"/>
                    <a:pt x="0" y="30"/>
                  </a:cubicBezTo>
                  <a:cubicBezTo>
                    <a:pt x="0" y="32"/>
                    <a:pt x="1" y="34"/>
                    <a:pt x="1" y="36"/>
                  </a:cubicBezTo>
                  <a:cubicBezTo>
                    <a:pt x="1" y="37"/>
                    <a:pt x="1" y="37"/>
                    <a:pt x="1" y="37"/>
                  </a:cubicBezTo>
                  <a:cubicBezTo>
                    <a:pt x="1" y="37"/>
                    <a:pt x="1" y="37"/>
                    <a:pt x="1" y="37"/>
                  </a:cubicBezTo>
                  <a:cubicBezTo>
                    <a:pt x="1" y="37"/>
                    <a:pt x="2" y="38"/>
                    <a:pt x="2" y="38"/>
                  </a:cubicBezTo>
                  <a:cubicBezTo>
                    <a:pt x="2" y="39"/>
                    <a:pt x="2" y="39"/>
                    <a:pt x="2" y="39"/>
                  </a:cubicBezTo>
                  <a:cubicBezTo>
                    <a:pt x="2" y="39"/>
                    <a:pt x="2" y="39"/>
                    <a:pt x="2" y="39"/>
                  </a:cubicBezTo>
                  <a:cubicBezTo>
                    <a:pt x="2" y="39"/>
                    <a:pt x="2" y="39"/>
                    <a:pt x="2" y="39"/>
                  </a:cubicBezTo>
                  <a:cubicBezTo>
                    <a:pt x="2" y="39"/>
                    <a:pt x="2" y="40"/>
                    <a:pt x="2" y="40"/>
                  </a:cubicBezTo>
                  <a:cubicBezTo>
                    <a:pt x="2" y="40"/>
                    <a:pt x="2" y="40"/>
                    <a:pt x="2" y="40"/>
                  </a:cubicBezTo>
                  <a:cubicBezTo>
                    <a:pt x="2" y="40"/>
                    <a:pt x="2" y="40"/>
                    <a:pt x="2" y="40"/>
                  </a:cubicBezTo>
                  <a:cubicBezTo>
                    <a:pt x="3" y="41"/>
                    <a:pt x="3" y="41"/>
                    <a:pt x="3" y="41"/>
                  </a:cubicBezTo>
                  <a:cubicBezTo>
                    <a:pt x="3" y="41"/>
                    <a:pt x="3" y="41"/>
                    <a:pt x="3" y="42"/>
                  </a:cubicBezTo>
                  <a:cubicBezTo>
                    <a:pt x="4" y="42"/>
                    <a:pt x="4" y="43"/>
                    <a:pt x="4" y="43"/>
                  </a:cubicBezTo>
                  <a:cubicBezTo>
                    <a:pt x="4" y="43"/>
                    <a:pt x="4" y="43"/>
                    <a:pt x="4" y="43"/>
                  </a:cubicBezTo>
                  <a:cubicBezTo>
                    <a:pt x="4" y="42"/>
                    <a:pt x="4" y="42"/>
                    <a:pt x="4" y="42"/>
                  </a:cubicBezTo>
                  <a:cubicBezTo>
                    <a:pt x="4" y="42"/>
                    <a:pt x="4" y="42"/>
                    <a:pt x="4" y="42"/>
                  </a:cubicBezTo>
                  <a:cubicBezTo>
                    <a:pt x="4" y="42"/>
                    <a:pt x="4" y="42"/>
                    <a:pt x="4" y="42"/>
                  </a:cubicBezTo>
                  <a:cubicBezTo>
                    <a:pt x="4" y="42"/>
                    <a:pt x="4" y="42"/>
                    <a:pt x="4" y="42"/>
                  </a:cubicBezTo>
                  <a:cubicBezTo>
                    <a:pt x="3" y="41"/>
                    <a:pt x="2" y="39"/>
                    <a:pt x="2" y="38"/>
                  </a:cubicBezTo>
                  <a:cubicBezTo>
                    <a:pt x="2" y="38"/>
                    <a:pt x="2" y="38"/>
                    <a:pt x="2" y="38"/>
                  </a:cubicBezTo>
                  <a:cubicBezTo>
                    <a:pt x="3" y="38"/>
                    <a:pt x="3" y="38"/>
                    <a:pt x="3" y="38"/>
                  </a:cubicBezTo>
                  <a:cubicBezTo>
                    <a:pt x="3" y="38"/>
                    <a:pt x="3" y="38"/>
                    <a:pt x="3" y="38"/>
                  </a:cubicBezTo>
                  <a:cubicBezTo>
                    <a:pt x="3" y="39"/>
                    <a:pt x="3" y="40"/>
                    <a:pt x="4" y="40"/>
                  </a:cubicBezTo>
                  <a:cubicBezTo>
                    <a:pt x="4" y="41"/>
                    <a:pt x="4" y="41"/>
                    <a:pt x="4" y="41"/>
                  </a:cubicBezTo>
                  <a:cubicBezTo>
                    <a:pt x="4" y="41"/>
                    <a:pt x="4" y="41"/>
                    <a:pt x="4" y="41"/>
                  </a:cubicBezTo>
                  <a:cubicBezTo>
                    <a:pt x="4" y="42"/>
                    <a:pt x="4" y="42"/>
                    <a:pt x="4" y="42"/>
                  </a:cubicBezTo>
                  <a:cubicBezTo>
                    <a:pt x="5" y="42"/>
                    <a:pt x="6" y="43"/>
                    <a:pt x="6" y="44"/>
                  </a:cubicBezTo>
                  <a:cubicBezTo>
                    <a:pt x="6" y="44"/>
                    <a:pt x="6" y="44"/>
                    <a:pt x="6" y="44"/>
                  </a:cubicBezTo>
                  <a:cubicBezTo>
                    <a:pt x="6" y="44"/>
                    <a:pt x="6" y="44"/>
                    <a:pt x="6" y="44"/>
                  </a:cubicBezTo>
                  <a:cubicBezTo>
                    <a:pt x="6" y="45"/>
                    <a:pt x="7" y="45"/>
                    <a:pt x="8" y="46"/>
                  </a:cubicBezTo>
                  <a:cubicBezTo>
                    <a:pt x="9" y="46"/>
                    <a:pt x="10" y="47"/>
                    <a:pt x="11" y="47"/>
                  </a:cubicBezTo>
                  <a:cubicBezTo>
                    <a:pt x="12" y="46"/>
                    <a:pt x="14" y="48"/>
                    <a:pt x="15" y="48"/>
                  </a:cubicBezTo>
                  <a:cubicBezTo>
                    <a:pt x="15" y="48"/>
                    <a:pt x="15" y="48"/>
                    <a:pt x="15" y="48"/>
                  </a:cubicBezTo>
                  <a:cubicBezTo>
                    <a:pt x="15" y="48"/>
                    <a:pt x="15" y="48"/>
                    <a:pt x="15" y="48"/>
                  </a:cubicBezTo>
                  <a:cubicBezTo>
                    <a:pt x="15" y="48"/>
                    <a:pt x="15" y="48"/>
                    <a:pt x="15" y="48"/>
                  </a:cubicBezTo>
                  <a:cubicBezTo>
                    <a:pt x="15" y="49"/>
                    <a:pt x="16" y="49"/>
                    <a:pt x="16" y="49"/>
                  </a:cubicBezTo>
                  <a:cubicBezTo>
                    <a:pt x="16" y="50"/>
                    <a:pt x="16" y="50"/>
                    <a:pt x="16" y="50"/>
                  </a:cubicBezTo>
                  <a:cubicBezTo>
                    <a:pt x="17" y="50"/>
                    <a:pt x="17" y="50"/>
                    <a:pt x="17" y="50"/>
                  </a:cubicBezTo>
                  <a:cubicBezTo>
                    <a:pt x="17" y="50"/>
                    <a:pt x="17" y="50"/>
                    <a:pt x="17" y="50"/>
                  </a:cubicBezTo>
                  <a:cubicBezTo>
                    <a:pt x="18" y="50"/>
                    <a:pt x="18" y="50"/>
                    <a:pt x="18" y="50"/>
                  </a:cubicBezTo>
                  <a:cubicBezTo>
                    <a:pt x="18" y="51"/>
                    <a:pt x="18" y="51"/>
                    <a:pt x="18" y="51"/>
                  </a:cubicBezTo>
                  <a:cubicBezTo>
                    <a:pt x="18" y="51"/>
                    <a:pt x="18" y="51"/>
                    <a:pt x="18" y="51"/>
                  </a:cubicBezTo>
                  <a:cubicBezTo>
                    <a:pt x="18" y="51"/>
                    <a:pt x="18" y="51"/>
                    <a:pt x="18" y="51"/>
                  </a:cubicBezTo>
                  <a:cubicBezTo>
                    <a:pt x="19" y="51"/>
                    <a:pt x="19" y="51"/>
                    <a:pt x="19" y="51"/>
                  </a:cubicBezTo>
                  <a:cubicBezTo>
                    <a:pt x="19" y="51"/>
                    <a:pt x="19" y="51"/>
                    <a:pt x="19" y="51"/>
                  </a:cubicBezTo>
                  <a:cubicBezTo>
                    <a:pt x="19" y="51"/>
                    <a:pt x="19" y="51"/>
                    <a:pt x="19" y="51"/>
                  </a:cubicBezTo>
                  <a:cubicBezTo>
                    <a:pt x="20" y="51"/>
                    <a:pt x="20" y="51"/>
                    <a:pt x="20" y="51"/>
                  </a:cubicBezTo>
                  <a:cubicBezTo>
                    <a:pt x="19" y="51"/>
                    <a:pt x="19" y="51"/>
                    <a:pt x="19" y="51"/>
                  </a:cubicBezTo>
                  <a:cubicBezTo>
                    <a:pt x="20" y="50"/>
                    <a:pt x="20" y="50"/>
                    <a:pt x="20" y="50"/>
                  </a:cubicBezTo>
                  <a:cubicBezTo>
                    <a:pt x="20" y="51"/>
                    <a:pt x="20" y="51"/>
                    <a:pt x="20" y="51"/>
                  </a:cubicBezTo>
                  <a:cubicBezTo>
                    <a:pt x="21" y="51"/>
                    <a:pt x="21" y="51"/>
                    <a:pt x="21" y="51"/>
                  </a:cubicBezTo>
                  <a:cubicBezTo>
                    <a:pt x="20" y="51"/>
                    <a:pt x="20" y="51"/>
                    <a:pt x="20" y="51"/>
                  </a:cubicBezTo>
                  <a:cubicBezTo>
                    <a:pt x="21" y="52"/>
                    <a:pt x="21" y="52"/>
                    <a:pt x="21" y="52"/>
                  </a:cubicBezTo>
                  <a:cubicBezTo>
                    <a:pt x="21" y="51"/>
                    <a:pt x="21" y="51"/>
                    <a:pt x="21" y="51"/>
                  </a:cubicBezTo>
                  <a:cubicBezTo>
                    <a:pt x="21" y="50"/>
                    <a:pt x="20" y="50"/>
                    <a:pt x="20" y="50"/>
                  </a:cubicBezTo>
                  <a:cubicBezTo>
                    <a:pt x="20" y="50"/>
                    <a:pt x="20" y="50"/>
                    <a:pt x="20" y="50"/>
                  </a:cubicBezTo>
                  <a:cubicBezTo>
                    <a:pt x="19" y="50"/>
                    <a:pt x="19" y="50"/>
                    <a:pt x="19" y="50"/>
                  </a:cubicBezTo>
                  <a:cubicBezTo>
                    <a:pt x="18" y="50"/>
                    <a:pt x="18" y="50"/>
                    <a:pt x="18" y="50"/>
                  </a:cubicBezTo>
                  <a:cubicBezTo>
                    <a:pt x="18" y="50"/>
                    <a:pt x="18" y="50"/>
                    <a:pt x="17" y="49"/>
                  </a:cubicBezTo>
                  <a:cubicBezTo>
                    <a:pt x="17" y="49"/>
                    <a:pt x="17" y="48"/>
                    <a:pt x="17" y="47"/>
                  </a:cubicBezTo>
                  <a:cubicBezTo>
                    <a:pt x="16" y="47"/>
                    <a:pt x="15" y="47"/>
                    <a:pt x="14" y="47"/>
                  </a:cubicBezTo>
                  <a:cubicBezTo>
                    <a:pt x="14" y="47"/>
                    <a:pt x="14" y="47"/>
                    <a:pt x="14" y="47"/>
                  </a:cubicBezTo>
                  <a:cubicBezTo>
                    <a:pt x="14" y="47"/>
                    <a:pt x="14" y="46"/>
                    <a:pt x="14" y="46"/>
                  </a:cubicBezTo>
                  <a:cubicBezTo>
                    <a:pt x="14" y="46"/>
                    <a:pt x="14" y="46"/>
                    <a:pt x="14" y="46"/>
                  </a:cubicBezTo>
                  <a:cubicBezTo>
                    <a:pt x="14" y="46"/>
                    <a:pt x="14" y="45"/>
                    <a:pt x="15" y="45"/>
                  </a:cubicBezTo>
                  <a:cubicBezTo>
                    <a:pt x="15" y="44"/>
                    <a:pt x="15" y="44"/>
                    <a:pt x="15" y="44"/>
                  </a:cubicBezTo>
                  <a:cubicBezTo>
                    <a:pt x="14" y="44"/>
                    <a:pt x="14" y="44"/>
                    <a:pt x="13" y="44"/>
                  </a:cubicBezTo>
                  <a:cubicBezTo>
                    <a:pt x="13" y="45"/>
                    <a:pt x="13" y="45"/>
                    <a:pt x="13" y="45"/>
                  </a:cubicBezTo>
                  <a:cubicBezTo>
                    <a:pt x="13" y="46"/>
                    <a:pt x="13" y="46"/>
                    <a:pt x="13" y="46"/>
                  </a:cubicBezTo>
                  <a:cubicBezTo>
                    <a:pt x="13" y="46"/>
                    <a:pt x="13" y="46"/>
                    <a:pt x="13" y="46"/>
                  </a:cubicBezTo>
                  <a:cubicBezTo>
                    <a:pt x="12" y="46"/>
                    <a:pt x="12" y="46"/>
                    <a:pt x="12" y="46"/>
                  </a:cubicBezTo>
                  <a:cubicBezTo>
                    <a:pt x="12" y="46"/>
                    <a:pt x="12" y="46"/>
                    <a:pt x="12" y="46"/>
                  </a:cubicBezTo>
                  <a:cubicBezTo>
                    <a:pt x="12" y="46"/>
                    <a:pt x="12" y="46"/>
                    <a:pt x="11" y="46"/>
                  </a:cubicBezTo>
                  <a:cubicBezTo>
                    <a:pt x="10" y="45"/>
                    <a:pt x="10" y="45"/>
                    <a:pt x="10" y="44"/>
                  </a:cubicBezTo>
                  <a:cubicBezTo>
                    <a:pt x="10" y="44"/>
                    <a:pt x="10" y="44"/>
                    <a:pt x="10" y="44"/>
                  </a:cubicBezTo>
                  <a:cubicBezTo>
                    <a:pt x="9" y="43"/>
                    <a:pt x="9" y="41"/>
                    <a:pt x="10" y="40"/>
                  </a:cubicBezTo>
                  <a:cubicBezTo>
                    <a:pt x="10" y="40"/>
                    <a:pt x="10" y="40"/>
                    <a:pt x="10" y="40"/>
                  </a:cubicBezTo>
                  <a:cubicBezTo>
                    <a:pt x="10" y="40"/>
                    <a:pt x="10" y="40"/>
                    <a:pt x="10" y="40"/>
                  </a:cubicBezTo>
                  <a:cubicBezTo>
                    <a:pt x="10" y="40"/>
                    <a:pt x="10" y="40"/>
                    <a:pt x="10" y="40"/>
                  </a:cubicBezTo>
                  <a:cubicBezTo>
                    <a:pt x="11" y="40"/>
                    <a:pt x="11" y="40"/>
                    <a:pt x="12" y="40"/>
                  </a:cubicBezTo>
                  <a:cubicBezTo>
                    <a:pt x="12" y="40"/>
                    <a:pt x="12" y="40"/>
                    <a:pt x="12" y="40"/>
                  </a:cubicBezTo>
                  <a:cubicBezTo>
                    <a:pt x="12" y="40"/>
                    <a:pt x="12" y="40"/>
                    <a:pt x="12" y="40"/>
                  </a:cubicBezTo>
                  <a:cubicBezTo>
                    <a:pt x="13" y="40"/>
                    <a:pt x="13" y="40"/>
                    <a:pt x="13" y="40"/>
                  </a:cubicBezTo>
                  <a:cubicBezTo>
                    <a:pt x="13" y="40"/>
                    <a:pt x="13" y="40"/>
                    <a:pt x="13" y="40"/>
                  </a:cubicBezTo>
                  <a:cubicBezTo>
                    <a:pt x="13" y="40"/>
                    <a:pt x="13" y="40"/>
                    <a:pt x="13" y="40"/>
                  </a:cubicBezTo>
                  <a:cubicBezTo>
                    <a:pt x="13" y="40"/>
                    <a:pt x="13" y="40"/>
                    <a:pt x="13" y="40"/>
                  </a:cubicBezTo>
                  <a:cubicBezTo>
                    <a:pt x="13" y="40"/>
                    <a:pt x="13" y="40"/>
                    <a:pt x="13" y="40"/>
                  </a:cubicBezTo>
                  <a:cubicBezTo>
                    <a:pt x="12" y="40"/>
                    <a:pt x="12" y="40"/>
                    <a:pt x="12" y="40"/>
                  </a:cubicBezTo>
                  <a:cubicBezTo>
                    <a:pt x="13" y="39"/>
                    <a:pt x="13" y="39"/>
                    <a:pt x="13" y="39"/>
                  </a:cubicBezTo>
                  <a:cubicBezTo>
                    <a:pt x="13" y="39"/>
                    <a:pt x="13" y="39"/>
                    <a:pt x="13" y="39"/>
                  </a:cubicBezTo>
                  <a:cubicBezTo>
                    <a:pt x="13" y="39"/>
                    <a:pt x="13" y="39"/>
                    <a:pt x="13" y="39"/>
                  </a:cubicBezTo>
                  <a:cubicBezTo>
                    <a:pt x="14" y="39"/>
                    <a:pt x="14" y="39"/>
                    <a:pt x="14" y="39"/>
                  </a:cubicBezTo>
                  <a:cubicBezTo>
                    <a:pt x="14" y="39"/>
                    <a:pt x="14" y="39"/>
                    <a:pt x="14" y="39"/>
                  </a:cubicBezTo>
                  <a:cubicBezTo>
                    <a:pt x="14" y="39"/>
                    <a:pt x="14" y="39"/>
                    <a:pt x="14" y="39"/>
                  </a:cubicBezTo>
                  <a:cubicBezTo>
                    <a:pt x="15" y="40"/>
                    <a:pt x="15" y="40"/>
                    <a:pt x="15" y="40"/>
                  </a:cubicBezTo>
                  <a:cubicBezTo>
                    <a:pt x="15" y="40"/>
                    <a:pt x="15" y="40"/>
                    <a:pt x="15" y="40"/>
                  </a:cubicBezTo>
                  <a:cubicBezTo>
                    <a:pt x="16" y="40"/>
                    <a:pt x="16" y="40"/>
                    <a:pt x="16" y="40"/>
                  </a:cubicBezTo>
                  <a:cubicBezTo>
                    <a:pt x="16" y="40"/>
                    <a:pt x="16" y="40"/>
                    <a:pt x="16" y="40"/>
                  </a:cubicBezTo>
                  <a:cubicBezTo>
                    <a:pt x="16" y="41"/>
                    <a:pt x="16" y="41"/>
                    <a:pt x="16" y="41"/>
                  </a:cubicBezTo>
                  <a:cubicBezTo>
                    <a:pt x="16" y="41"/>
                    <a:pt x="16" y="41"/>
                    <a:pt x="16" y="41"/>
                  </a:cubicBezTo>
                  <a:cubicBezTo>
                    <a:pt x="17" y="41"/>
                    <a:pt x="17" y="42"/>
                    <a:pt x="17" y="42"/>
                  </a:cubicBezTo>
                  <a:cubicBezTo>
                    <a:pt x="19" y="41"/>
                    <a:pt x="17" y="40"/>
                    <a:pt x="17" y="39"/>
                  </a:cubicBezTo>
                  <a:cubicBezTo>
                    <a:pt x="17" y="38"/>
                    <a:pt x="18" y="37"/>
                    <a:pt x="19" y="37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9" y="36"/>
                    <a:pt x="19" y="36"/>
                    <a:pt x="19" y="36"/>
                  </a:cubicBezTo>
                  <a:cubicBezTo>
                    <a:pt x="19" y="36"/>
                    <a:pt x="19" y="36"/>
                    <a:pt x="19" y="36"/>
                  </a:cubicBezTo>
                  <a:cubicBezTo>
                    <a:pt x="19" y="36"/>
                    <a:pt x="19" y="36"/>
                    <a:pt x="19" y="36"/>
                  </a:cubicBezTo>
                  <a:cubicBezTo>
                    <a:pt x="19" y="36"/>
                    <a:pt x="19" y="36"/>
                    <a:pt x="19" y="36"/>
                  </a:cubicBezTo>
                  <a:cubicBezTo>
                    <a:pt x="19" y="36"/>
                    <a:pt x="19" y="36"/>
                    <a:pt x="19" y="36"/>
                  </a:cubicBezTo>
                  <a:cubicBezTo>
                    <a:pt x="20" y="36"/>
                    <a:pt x="20" y="36"/>
                    <a:pt x="20" y="36"/>
                  </a:cubicBezTo>
                  <a:cubicBezTo>
                    <a:pt x="19" y="36"/>
                    <a:pt x="19" y="35"/>
                    <a:pt x="19" y="35"/>
                  </a:cubicBezTo>
                  <a:cubicBezTo>
                    <a:pt x="19" y="35"/>
                    <a:pt x="19" y="35"/>
                    <a:pt x="19" y="35"/>
                  </a:cubicBezTo>
                  <a:cubicBezTo>
                    <a:pt x="19" y="35"/>
                    <a:pt x="19" y="35"/>
                    <a:pt x="19" y="35"/>
                  </a:cubicBezTo>
                  <a:cubicBezTo>
                    <a:pt x="19" y="34"/>
                    <a:pt x="19" y="34"/>
                    <a:pt x="19" y="34"/>
                  </a:cubicBezTo>
                  <a:cubicBezTo>
                    <a:pt x="19" y="34"/>
                    <a:pt x="19" y="34"/>
                    <a:pt x="19" y="34"/>
                  </a:cubicBezTo>
                  <a:cubicBezTo>
                    <a:pt x="19" y="34"/>
                    <a:pt x="19" y="34"/>
                    <a:pt x="19" y="34"/>
                  </a:cubicBezTo>
                  <a:cubicBezTo>
                    <a:pt x="19" y="34"/>
                    <a:pt x="19" y="34"/>
                    <a:pt x="19" y="34"/>
                  </a:cubicBezTo>
                  <a:cubicBezTo>
                    <a:pt x="19" y="35"/>
                    <a:pt x="19" y="35"/>
                    <a:pt x="19" y="35"/>
                  </a:cubicBezTo>
                  <a:cubicBezTo>
                    <a:pt x="19" y="35"/>
                    <a:pt x="19" y="35"/>
                    <a:pt x="19" y="35"/>
                  </a:cubicBezTo>
                  <a:cubicBezTo>
                    <a:pt x="19" y="35"/>
                    <a:pt x="19" y="35"/>
                    <a:pt x="19" y="35"/>
                  </a:cubicBezTo>
                  <a:cubicBezTo>
                    <a:pt x="19" y="35"/>
                    <a:pt x="19" y="35"/>
                    <a:pt x="19" y="35"/>
                  </a:cubicBezTo>
                  <a:cubicBezTo>
                    <a:pt x="20" y="34"/>
                    <a:pt x="20" y="34"/>
                    <a:pt x="20" y="34"/>
                  </a:cubicBezTo>
                  <a:cubicBezTo>
                    <a:pt x="20" y="34"/>
                    <a:pt x="20" y="34"/>
                    <a:pt x="20" y="34"/>
                  </a:cubicBezTo>
                  <a:cubicBezTo>
                    <a:pt x="20" y="34"/>
                    <a:pt x="20" y="34"/>
                    <a:pt x="20" y="34"/>
                  </a:cubicBezTo>
                  <a:cubicBezTo>
                    <a:pt x="20" y="33"/>
                    <a:pt x="20" y="33"/>
                    <a:pt x="20" y="33"/>
                  </a:cubicBezTo>
                  <a:cubicBezTo>
                    <a:pt x="20" y="33"/>
                    <a:pt x="20" y="33"/>
                    <a:pt x="20" y="33"/>
                  </a:cubicBezTo>
                  <a:cubicBezTo>
                    <a:pt x="21" y="33"/>
                    <a:pt x="21" y="32"/>
                    <a:pt x="22" y="32"/>
                  </a:cubicBezTo>
                  <a:cubicBezTo>
                    <a:pt x="22" y="32"/>
                    <a:pt x="22" y="32"/>
                    <a:pt x="22" y="32"/>
                  </a:cubicBezTo>
                  <a:cubicBezTo>
                    <a:pt x="22" y="32"/>
                    <a:pt x="22" y="32"/>
                    <a:pt x="22" y="32"/>
                  </a:cubicBezTo>
                  <a:cubicBezTo>
                    <a:pt x="22" y="32"/>
                    <a:pt x="22" y="32"/>
                    <a:pt x="22" y="32"/>
                  </a:cubicBezTo>
                  <a:cubicBezTo>
                    <a:pt x="22" y="32"/>
                    <a:pt x="22" y="32"/>
                    <a:pt x="22" y="32"/>
                  </a:cubicBezTo>
                  <a:cubicBezTo>
                    <a:pt x="22" y="32"/>
                    <a:pt x="22" y="32"/>
                    <a:pt x="22" y="32"/>
                  </a:cubicBezTo>
                  <a:cubicBezTo>
                    <a:pt x="22" y="32"/>
                    <a:pt x="22" y="32"/>
                    <a:pt x="22" y="32"/>
                  </a:cubicBezTo>
                  <a:cubicBezTo>
                    <a:pt x="22" y="32"/>
                    <a:pt x="22" y="32"/>
                    <a:pt x="22" y="32"/>
                  </a:cubicBezTo>
                  <a:cubicBezTo>
                    <a:pt x="22" y="32"/>
                    <a:pt x="22" y="32"/>
                    <a:pt x="22" y="32"/>
                  </a:cubicBezTo>
                  <a:cubicBezTo>
                    <a:pt x="22" y="32"/>
                    <a:pt x="22" y="32"/>
                    <a:pt x="22" y="32"/>
                  </a:cubicBezTo>
                  <a:cubicBezTo>
                    <a:pt x="22" y="32"/>
                    <a:pt x="22" y="32"/>
                    <a:pt x="22" y="32"/>
                  </a:cubicBezTo>
                  <a:cubicBezTo>
                    <a:pt x="22" y="31"/>
                    <a:pt x="22" y="31"/>
                    <a:pt x="22" y="31"/>
                  </a:cubicBezTo>
                  <a:cubicBezTo>
                    <a:pt x="22" y="31"/>
                    <a:pt x="22" y="31"/>
                    <a:pt x="22" y="31"/>
                  </a:cubicBezTo>
                  <a:cubicBezTo>
                    <a:pt x="22" y="31"/>
                    <a:pt x="22" y="31"/>
                    <a:pt x="22" y="31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9"/>
                    <a:pt x="25" y="29"/>
                    <a:pt x="25" y="29"/>
                  </a:cubicBezTo>
                  <a:cubicBezTo>
                    <a:pt x="25" y="29"/>
                    <a:pt x="25" y="29"/>
                    <a:pt x="25" y="29"/>
                  </a:cubicBezTo>
                  <a:cubicBezTo>
                    <a:pt x="25" y="29"/>
                    <a:pt x="25" y="29"/>
                    <a:pt x="25" y="29"/>
                  </a:cubicBezTo>
                  <a:cubicBezTo>
                    <a:pt x="25" y="29"/>
                    <a:pt x="24" y="30"/>
                    <a:pt x="24" y="30"/>
                  </a:cubicBezTo>
                  <a:cubicBezTo>
                    <a:pt x="25" y="31"/>
                    <a:pt x="25" y="31"/>
                    <a:pt x="25" y="31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6" y="30"/>
                    <a:pt x="26" y="29"/>
                    <a:pt x="27" y="29"/>
                  </a:cubicBezTo>
                  <a:cubicBezTo>
                    <a:pt x="27" y="29"/>
                    <a:pt x="27" y="29"/>
                    <a:pt x="27" y="29"/>
                  </a:cubicBezTo>
                  <a:cubicBezTo>
                    <a:pt x="27" y="28"/>
                    <a:pt x="27" y="28"/>
                    <a:pt x="27" y="28"/>
                  </a:cubicBezTo>
                  <a:cubicBezTo>
                    <a:pt x="27" y="28"/>
                    <a:pt x="27" y="28"/>
                    <a:pt x="27" y="28"/>
                  </a:cubicBezTo>
                  <a:cubicBezTo>
                    <a:pt x="27" y="28"/>
                    <a:pt x="27" y="28"/>
                    <a:pt x="27" y="28"/>
                  </a:cubicBezTo>
                  <a:cubicBezTo>
                    <a:pt x="27" y="28"/>
                    <a:pt x="27" y="28"/>
                    <a:pt x="27" y="28"/>
                  </a:cubicBezTo>
                  <a:cubicBezTo>
                    <a:pt x="27" y="29"/>
                    <a:pt x="27" y="29"/>
                    <a:pt x="27" y="29"/>
                  </a:cubicBezTo>
                  <a:cubicBezTo>
                    <a:pt x="26" y="29"/>
                    <a:pt x="26" y="29"/>
                    <a:pt x="25" y="29"/>
                  </a:cubicBezTo>
                  <a:cubicBezTo>
                    <a:pt x="25" y="28"/>
                    <a:pt x="25" y="28"/>
                    <a:pt x="25" y="28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5" y="27"/>
                    <a:pt x="25" y="27"/>
                    <a:pt x="25" y="27"/>
                  </a:cubicBezTo>
                  <a:cubicBezTo>
                    <a:pt x="25" y="27"/>
                    <a:pt x="25" y="27"/>
                    <a:pt x="25" y="27"/>
                  </a:cubicBezTo>
                  <a:cubicBezTo>
                    <a:pt x="24" y="26"/>
                    <a:pt x="23" y="28"/>
                    <a:pt x="22" y="28"/>
                  </a:cubicBezTo>
                  <a:cubicBezTo>
                    <a:pt x="22" y="28"/>
                    <a:pt x="23" y="27"/>
                    <a:pt x="23" y="26"/>
                  </a:cubicBezTo>
                  <a:cubicBezTo>
                    <a:pt x="24" y="26"/>
                    <a:pt x="24" y="26"/>
                    <a:pt x="24" y="26"/>
                  </a:cubicBezTo>
                  <a:cubicBezTo>
                    <a:pt x="24" y="25"/>
                    <a:pt x="26" y="26"/>
                    <a:pt x="27" y="25"/>
                  </a:cubicBezTo>
                  <a:cubicBezTo>
                    <a:pt x="28" y="24"/>
                    <a:pt x="28" y="24"/>
                    <a:pt x="28" y="24"/>
                  </a:cubicBezTo>
                  <a:cubicBezTo>
                    <a:pt x="28" y="25"/>
                    <a:pt x="28" y="26"/>
                    <a:pt x="27" y="27"/>
                  </a:cubicBezTo>
                  <a:cubicBezTo>
                    <a:pt x="27" y="27"/>
                    <a:pt x="27" y="27"/>
                    <a:pt x="27" y="27"/>
                  </a:cubicBezTo>
                  <a:cubicBezTo>
                    <a:pt x="27" y="27"/>
                    <a:pt x="27" y="27"/>
                    <a:pt x="27" y="27"/>
                  </a:cubicBezTo>
                  <a:cubicBezTo>
                    <a:pt x="27" y="27"/>
                    <a:pt x="27" y="27"/>
                    <a:pt x="27" y="27"/>
                  </a:cubicBezTo>
                  <a:cubicBezTo>
                    <a:pt x="28" y="27"/>
                    <a:pt x="28" y="27"/>
                    <a:pt x="29" y="27"/>
                  </a:cubicBezTo>
                  <a:cubicBezTo>
                    <a:pt x="29" y="27"/>
                    <a:pt x="29" y="27"/>
                    <a:pt x="29" y="27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29" y="27"/>
                    <a:pt x="29" y="27"/>
                    <a:pt x="29" y="27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30" y="28"/>
                    <a:pt x="30" y="28"/>
                    <a:pt x="30" y="28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30" y="28"/>
                    <a:pt x="30" y="28"/>
                    <a:pt x="30" y="28"/>
                  </a:cubicBezTo>
                  <a:cubicBezTo>
                    <a:pt x="30" y="28"/>
                    <a:pt x="30" y="28"/>
                    <a:pt x="30" y="28"/>
                  </a:cubicBezTo>
                  <a:cubicBezTo>
                    <a:pt x="30" y="27"/>
                    <a:pt x="30" y="27"/>
                    <a:pt x="30" y="27"/>
                  </a:cubicBezTo>
                  <a:close/>
                  <a:moveTo>
                    <a:pt x="20" y="10"/>
                  </a:moveTo>
                  <a:cubicBezTo>
                    <a:pt x="20" y="10"/>
                    <a:pt x="20" y="10"/>
                    <a:pt x="20" y="10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21" y="10"/>
                    <a:pt x="21" y="10"/>
                    <a:pt x="21" y="10"/>
                  </a:cubicBezTo>
                  <a:cubicBezTo>
                    <a:pt x="21" y="11"/>
                    <a:pt x="21" y="11"/>
                    <a:pt x="21" y="11"/>
                  </a:cubicBezTo>
                  <a:cubicBezTo>
                    <a:pt x="21" y="11"/>
                    <a:pt x="21" y="12"/>
                    <a:pt x="20" y="12"/>
                  </a:cubicBezTo>
                  <a:cubicBezTo>
                    <a:pt x="21" y="12"/>
                    <a:pt x="21" y="12"/>
                    <a:pt x="21" y="12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19" y="13"/>
                    <a:pt x="19" y="13"/>
                    <a:pt x="19" y="13"/>
                  </a:cubicBezTo>
                  <a:cubicBezTo>
                    <a:pt x="19" y="13"/>
                    <a:pt x="19" y="13"/>
                    <a:pt x="19" y="13"/>
                  </a:cubicBezTo>
                  <a:cubicBezTo>
                    <a:pt x="19" y="13"/>
                    <a:pt x="19" y="13"/>
                    <a:pt x="19" y="13"/>
                  </a:cubicBezTo>
                  <a:cubicBezTo>
                    <a:pt x="19" y="13"/>
                    <a:pt x="19" y="12"/>
                    <a:pt x="18" y="12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9" y="12"/>
                    <a:pt x="19" y="12"/>
                    <a:pt x="19" y="12"/>
                  </a:cubicBezTo>
                  <a:cubicBezTo>
                    <a:pt x="20" y="12"/>
                    <a:pt x="20" y="11"/>
                    <a:pt x="20" y="10"/>
                  </a:cubicBezTo>
                  <a:close/>
                  <a:moveTo>
                    <a:pt x="18" y="8"/>
                  </a:moveTo>
                  <a:cubicBezTo>
                    <a:pt x="18" y="8"/>
                    <a:pt x="18" y="8"/>
                    <a:pt x="18" y="8"/>
                  </a:cubicBezTo>
                  <a:cubicBezTo>
                    <a:pt x="18" y="8"/>
                    <a:pt x="19" y="8"/>
                    <a:pt x="19" y="8"/>
                  </a:cubicBezTo>
                  <a:cubicBezTo>
                    <a:pt x="19" y="8"/>
                    <a:pt x="19" y="8"/>
                    <a:pt x="19" y="8"/>
                  </a:cubicBezTo>
                  <a:cubicBezTo>
                    <a:pt x="19" y="9"/>
                    <a:pt x="19" y="9"/>
                    <a:pt x="19" y="10"/>
                  </a:cubicBezTo>
                  <a:cubicBezTo>
                    <a:pt x="19" y="10"/>
                    <a:pt x="18" y="10"/>
                    <a:pt x="18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10"/>
                    <a:pt x="18" y="9"/>
                    <a:pt x="18" y="9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18" y="9"/>
                    <a:pt x="17" y="8"/>
                    <a:pt x="17" y="8"/>
                  </a:cubicBezTo>
                  <a:lnTo>
                    <a:pt x="18" y="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257" name="Freeform 1679"/>
            <p:cNvSpPr>
              <a:spLocks/>
            </p:cNvSpPr>
            <p:nvPr userDrawn="1"/>
          </p:nvSpPr>
          <p:spPr bwMode="auto">
            <a:xfrm>
              <a:off x="291" y="302"/>
              <a:ext cx="4" cy="4"/>
            </a:xfrm>
            <a:custGeom>
              <a:avLst/>
              <a:gdLst/>
              <a:ahLst/>
              <a:cxnLst>
                <a:cxn ang="0">
                  <a:pos x="2" y="1"/>
                </a:cxn>
                <a:cxn ang="0">
                  <a:pos x="1" y="1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1" y="3"/>
                </a:cxn>
                <a:cxn ang="0">
                  <a:pos x="2" y="2"/>
                </a:cxn>
                <a:cxn ang="0">
                  <a:pos x="2" y="1"/>
                </a:cxn>
              </a:cxnLst>
              <a:rect l="0" t="0" r="r" b="b"/>
              <a:pathLst>
                <a:path w="2" h="3">
                  <a:moveTo>
                    <a:pt x="2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2" y="1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2"/>
                    <a:pt x="2" y="2"/>
                    <a:pt x="2" y="2"/>
                  </a:cubicBezTo>
                  <a:lnTo>
                    <a:pt x="2" y="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</p:grpSp>
      <p:sp>
        <p:nvSpPr>
          <p:cNvPr id="258" name="Rectangle 1680"/>
          <p:cNvSpPr>
            <a:spLocks noChangeArrowheads="1"/>
          </p:cNvSpPr>
          <p:nvPr userDrawn="1"/>
        </p:nvSpPr>
        <p:spPr bwMode="auto">
          <a:xfrm>
            <a:off x="0" y="6669088"/>
            <a:ext cx="9144000" cy="200025"/>
          </a:xfrm>
          <a:prstGeom prst="rect">
            <a:avLst/>
          </a:prstGeom>
          <a:solidFill>
            <a:srgbClr val="00783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grpSp>
        <p:nvGrpSpPr>
          <p:cNvPr id="259" name="Group 1684"/>
          <p:cNvGrpSpPr>
            <a:grpSpLocks/>
          </p:cNvGrpSpPr>
          <p:nvPr userDrawn="1"/>
        </p:nvGrpSpPr>
        <p:grpSpPr bwMode="auto">
          <a:xfrm flipH="1">
            <a:off x="6376988" y="6350"/>
            <a:ext cx="2767012" cy="2501900"/>
            <a:chOff x="0" y="2744"/>
            <a:chExt cx="1740" cy="1576"/>
          </a:xfrm>
        </p:grpSpPr>
        <p:sp>
          <p:nvSpPr>
            <p:cNvPr id="260" name="Freeform 1685"/>
            <p:cNvSpPr>
              <a:spLocks/>
            </p:cNvSpPr>
            <p:nvPr userDrawn="1"/>
          </p:nvSpPr>
          <p:spPr bwMode="auto">
            <a:xfrm>
              <a:off x="648" y="2744"/>
              <a:ext cx="1092" cy="15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81" y="176"/>
                </a:cxn>
              </a:cxnLst>
              <a:rect l="0" t="0" r="r" b="b"/>
              <a:pathLst>
                <a:path w="181" h="176">
                  <a:moveTo>
                    <a:pt x="0" y="0"/>
                  </a:moveTo>
                  <a:cubicBezTo>
                    <a:pt x="81" y="32"/>
                    <a:pt x="147" y="96"/>
                    <a:pt x="181" y="176"/>
                  </a:cubicBezTo>
                </a:path>
              </a:pathLst>
            </a:custGeom>
            <a:noFill/>
            <a:ln w="19050" cap="flat" cmpd="sng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261" name="Freeform 1686"/>
            <p:cNvSpPr>
              <a:spLocks noEditPoints="1"/>
            </p:cNvSpPr>
            <p:nvPr userDrawn="1"/>
          </p:nvSpPr>
          <p:spPr bwMode="auto">
            <a:xfrm>
              <a:off x="0" y="2744"/>
              <a:ext cx="1401" cy="1576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213" y="176"/>
                </a:cxn>
                <a:cxn ang="0">
                  <a:pos x="168" y="0"/>
                </a:cxn>
                <a:cxn ang="0">
                  <a:pos x="254" y="175"/>
                </a:cxn>
              </a:cxnLst>
              <a:rect l="0" t="0" r="r" b="b"/>
              <a:pathLst>
                <a:path w="254" h="176">
                  <a:moveTo>
                    <a:pt x="0" y="12"/>
                  </a:moveTo>
                  <a:cubicBezTo>
                    <a:pt x="94" y="31"/>
                    <a:pt x="172" y="93"/>
                    <a:pt x="213" y="176"/>
                  </a:cubicBezTo>
                  <a:moveTo>
                    <a:pt x="168" y="0"/>
                  </a:moveTo>
                  <a:cubicBezTo>
                    <a:pt x="210" y="50"/>
                    <a:pt x="240" y="110"/>
                    <a:pt x="254" y="175"/>
                  </a:cubicBezTo>
                </a:path>
              </a:pathLst>
            </a:custGeom>
            <a:noFill/>
            <a:ln w="19050" cap="flat" cmpd="sng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</p:grpSp>
      <p:sp>
        <p:nvSpPr>
          <p:cNvPr id="262" name="Rectangle 1034"/>
          <p:cNvSpPr>
            <a:spLocks noChangeArrowheads="1"/>
          </p:cNvSpPr>
          <p:nvPr userDrawn="1"/>
        </p:nvSpPr>
        <p:spPr bwMode="auto">
          <a:xfrm>
            <a:off x="236538" y="-9525"/>
            <a:ext cx="8912225" cy="3776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263" name="Line 1086"/>
          <p:cNvSpPr>
            <a:spLocks noChangeShapeType="1"/>
          </p:cNvSpPr>
          <p:nvPr userDrawn="1"/>
        </p:nvSpPr>
        <p:spPr bwMode="auto">
          <a:xfrm>
            <a:off x="484188" y="617538"/>
            <a:ext cx="1587" cy="1587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264" name="Line 1087"/>
          <p:cNvSpPr>
            <a:spLocks noChangeShapeType="1"/>
          </p:cNvSpPr>
          <p:nvPr userDrawn="1"/>
        </p:nvSpPr>
        <p:spPr bwMode="auto">
          <a:xfrm>
            <a:off x="484188" y="617538"/>
            <a:ext cx="1587" cy="1587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265" name="Rectangle 1088"/>
          <p:cNvSpPr>
            <a:spLocks noChangeArrowheads="1"/>
          </p:cNvSpPr>
          <p:nvPr userDrawn="1"/>
        </p:nvSpPr>
        <p:spPr bwMode="auto">
          <a:xfrm>
            <a:off x="484188" y="617538"/>
            <a:ext cx="1587" cy="1587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266" name="Rectangle 1089"/>
          <p:cNvSpPr>
            <a:spLocks noChangeArrowheads="1"/>
          </p:cNvSpPr>
          <p:nvPr userDrawn="1"/>
        </p:nvSpPr>
        <p:spPr bwMode="auto">
          <a:xfrm>
            <a:off x="484188" y="617538"/>
            <a:ext cx="1587" cy="1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267" name="Freeform 1098"/>
          <p:cNvSpPr>
            <a:spLocks/>
          </p:cNvSpPr>
          <p:nvPr userDrawn="1"/>
        </p:nvSpPr>
        <p:spPr bwMode="auto">
          <a:xfrm>
            <a:off x="487363" y="617538"/>
            <a:ext cx="3175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 w="2">
                <a:moveTo>
                  <a:pt x="0" y="0"/>
                </a:move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268" name="Freeform 1115"/>
          <p:cNvSpPr>
            <a:spLocks/>
          </p:cNvSpPr>
          <p:nvPr userDrawn="1"/>
        </p:nvSpPr>
        <p:spPr bwMode="auto">
          <a:xfrm>
            <a:off x="458788" y="473075"/>
            <a:ext cx="3175" cy="3175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2" y="2"/>
              </a:cxn>
              <a:cxn ang="0">
                <a:pos x="2" y="0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0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0" y="2"/>
              </a:cxn>
              <a:cxn ang="0">
                <a:pos x="0" y="2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269" name="Freeform 1120"/>
          <p:cNvSpPr>
            <a:spLocks/>
          </p:cNvSpPr>
          <p:nvPr userDrawn="1"/>
        </p:nvSpPr>
        <p:spPr bwMode="auto">
          <a:xfrm>
            <a:off x="458788" y="463550"/>
            <a:ext cx="3175" cy="31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2" y="2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270" name="Freeform 1134"/>
          <p:cNvSpPr>
            <a:spLocks/>
          </p:cNvSpPr>
          <p:nvPr userDrawn="1"/>
        </p:nvSpPr>
        <p:spPr bwMode="auto">
          <a:xfrm>
            <a:off x="703263" y="514350"/>
            <a:ext cx="3175" cy="6350"/>
          </a:xfrm>
          <a:custGeom>
            <a:avLst/>
            <a:gdLst/>
            <a:ahLst/>
            <a:cxnLst>
              <a:cxn ang="0">
                <a:pos x="2" y="4"/>
              </a:cxn>
              <a:cxn ang="0">
                <a:pos x="2" y="4"/>
              </a:cxn>
              <a:cxn ang="0">
                <a:pos x="2" y="4"/>
              </a:cxn>
              <a:cxn ang="0">
                <a:pos x="2" y="2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0" y="2"/>
              </a:cxn>
              <a:cxn ang="0">
                <a:pos x="2" y="4"/>
              </a:cxn>
              <a:cxn ang="0">
                <a:pos x="2" y="2"/>
              </a:cxn>
              <a:cxn ang="0">
                <a:pos x="2" y="2"/>
              </a:cxn>
              <a:cxn ang="0">
                <a:pos x="2" y="0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0" y="2"/>
              </a:cxn>
              <a:cxn ang="0">
                <a:pos x="2" y="4"/>
              </a:cxn>
            </a:cxnLst>
            <a:rect l="0" t="0" r="r" b="b"/>
            <a:pathLst>
              <a:path w="2" h="4">
                <a:moveTo>
                  <a:pt x="2" y="4"/>
                </a:moveTo>
                <a:lnTo>
                  <a:pt x="2" y="4"/>
                </a:lnTo>
                <a:lnTo>
                  <a:pt x="2" y="4"/>
                </a:lnTo>
                <a:lnTo>
                  <a:pt x="2" y="2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0" y="2"/>
                </a:lnTo>
                <a:lnTo>
                  <a:pt x="2" y="4"/>
                </a:lnTo>
                <a:lnTo>
                  <a:pt x="2" y="2"/>
                </a:lnTo>
                <a:lnTo>
                  <a:pt x="2" y="2"/>
                </a:lnTo>
                <a:lnTo>
                  <a:pt x="2" y="0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0" y="2"/>
                </a:lnTo>
                <a:lnTo>
                  <a:pt x="2" y="4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271" name="Freeform 1141"/>
          <p:cNvSpPr>
            <a:spLocks/>
          </p:cNvSpPr>
          <p:nvPr userDrawn="1"/>
        </p:nvSpPr>
        <p:spPr bwMode="auto">
          <a:xfrm>
            <a:off x="706438" y="479425"/>
            <a:ext cx="1587" cy="6350"/>
          </a:xfrm>
          <a:custGeom>
            <a:avLst/>
            <a:gdLst/>
            <a:ahLst/>
            <a:cxnLst>
              <a:cxn ang="0">
                <a:pos x="0" y="4"/>
              </a:cxn>
              <a:cxn ang="0">
                <a:pos x="0" y="2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  <a:cxn ang="0">
                <a:pos x="0" y="4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4"/>
              </a:cxn>
            </a:cxnLst>
            <a:rect l="0" t="0" r="r" b="b"/>
            <a:pathLst>
              <a:path h="4">
                <a:moveTo>
                  <a:pt x="0" y="4"/>
                </a:moveTo>
                <a:lnTo>
                  <a:pt x="0" y="2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0" y="4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4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272" name="Freeform 1148"/>
          <p:cNvSpPr>
            <a:spLocks/>
          </p:cNvSpPr>
          <p:nvPr userDrawn="1"/>
        </p:nvSpPr>
        <p:spPr bwMode="auto">
          <a:xfrm>
            <a:off x="693738" y="460375"/>
            <a:ext cx="3175" cy="3175"/>
          </a:xfrm>
          <a:custGeom>
            <a:avLst/>
            <a:gdLst/>
            <a:ahLst/>
            <a:cxnLst>
              <a:cxn ang="0">
                <a:pos x="2" y="2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2" y="2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0" y="2"/>
              </a:cxn>
              <a:cxn ang="0">
                <a:pos x="2" y="2"/>
              </a:cxn>
              <a:cxn ang="0">
                <a:pos x="2" y="0"/>
              </a:cxn>
              <a:cxn ang="0">
                <a:pos x="0" y="2"/>
              </a:cxn>
              <a:cxn ang="0">
                <a:pos x="2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2" y="2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273" name="Freeform 1150"/>
          <p:cNvSpPr>
            <a:spLocks/>
          </p:cNvSpPr>
          <p:nvPr userDrawn="1"/>
        </p:nvSpPr>
        <p:spPr bwMode="auto">
          <a:xfrm>
            <a:off x="684213" y="447675"/>
            <a:ext cx="1587" cy="3175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0" y="0"/>
              </a:cxn>
              <a:cxn ang="0">
                <a:pos x="0" y="2"/>
              </a:cxn>
            </a:cxnLst>
            <a:rect l="0" t="0" r="r" b="b"/>
            <a:pathLst>
              <a:path h="2">
                <a:moveTo>
                  <a:pt x="0" y="2"/>
                </a:move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274" name="Freeform 1152"/>
          <p:cNvSpPr>
            <a:spLocks/>
          </p:cNvSpPr>
          <p:nvPr userDrawn="1"/>
        </p:nvSpPr>
        <p:spPr bwMode="auto">
          <a:xfrm>
            <a:off x="684213" y="447675"/>
            <a:ext cx="3175" cy="3175"/>
          </a:xfrm>
          <a:custGeom>
            <a:avLst/>
            <a:gdLst/>
            <a:ahLst/>
            <a:cxnLst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2" y="2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2" y="2"/>
              </a:cxn>
              <a:cxn ang="0">
                <a:pos x="2" y="0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275" name="Freeform 1154"/>
          <p:cNvSpPr>
            <a:spLocks/>
          </p:cNvSpPr>
          <p:nvPr userDrawn="1"/>
        </p:nvSpPr>
        <p:spPr bwMode="auto">
          <a:xfrm>
            <a:off x="665163" y="434975"/>
            <a:ext cx="3175" cy="1588"/>
          </a:xfrm>
          <a:custGeom>
            <a:avLst/>
            <a:gdLst/>
            <a:ahLst/>
            <a:cxnLst>
              <a:cxn ang="0">
                <a:pos x="2" y="0"/>
              </a:cxn>
              <a:cxn ang="0">
                <a:pos x="0" y="0"/>
              </a:cxn>
              <a:cxn ang="0">
                <a:pos x="2" y="0"/>
              </a:cxn>
            </a:cxnLst>
            <a:rect l="0" t="0" r="r" b="b"/>
            <a:pathLst>
              <a:path w="2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276" name="Freeform 1156"/>
          <p:cNvSpPr>
            <a:spLocks/>
          </p:cNvSpPr>
          <p:nvPr userDrawn="1"/>
        </p:nvSpPr>
        <p:spPr bwMode="auto">
          <a:xfrm>
            <a:off x="665163" y="431800"/>
            <a:ext cx="3175" cy="3175"/>
          </a:xfrm>
          <a:custGeom>
            <a:avLst/>
            <a:gdLst/>
            <a:ahLst/>
            <a:cxnLst>
              <a:cxn ang="0">
                <a:pos x="2" y="2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277" name="Freeform 1163"/>
          <p:cNvSpPr>
            <a:spLocks/>
          </p:cNvSpPr>
          <p:nvPr userDrawn="1"/>
        </p:nvSpPr>
        <p:spPr bwMode="auto">
          <a:xfrm>
            <a:off x="611188" y="415925"/>
            <a:ext cx="6350" cy="3175"/>
          </a:xfrm>
          <a:custGeom>
            <a:avLst/>
            <a:gdLst/>
            <a:ahLst/>
            <a:cxnLst>
              <a:cxn ang="0">
                <a:pos x="2" y="2"/>
              </a:cxn>
              <a:cxn ang="0">
                <a:pos x="2" y="2"/>
              </a:cxn>
              <a:cxn ang="0">
                <a:pos x="4" y="2"/>
              </a:cxn>
              <a:cxn ang="0">
                <a:pos x="4" y="0"/>
              </a:cxn>
              <a:cxn ang="0">
                <a:pos x="4" y="0"/>
              </a:cxn>
              <a:cxn ang="0">
                <a:pos x="2" y="0"/>
              </a:cxn>
              <a:cxn ang="0">
                <a:pos x="2" y="0"/>
              </a:cxn>
              <a:cxn ang="0">
                <a:pos x="0" y="2"/>
              </a:cxn>
              <a:cxn ang="0">
                <a:pos x="2" y="2"/>
              </a:cxn>
              <a:cxn ang="0">
                <a:pos x="2" y="0"/>
              </a:cxn>
              <a:cxn ang="0">
                <a:pos x="4" y="2"/>
              </a:cxn>
              <a:cxn ang="0">
                <a:pos x="4" y="0"/>
              </a:cxn>
              <a:cxn ang="0">
                <a:pos x="4" y="0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2" y="2"/>
              </a:cxn>
            </a:cxnLst>
            <a:rect l="0" t="0" r="r" b="b"/>
            <a:pathLst>
              <a:path w="4" h="2">
                <a:moveTo>
                  <a:pt x="2" y="2"/>
                </a:moveTo>
                <a:lnTo>
                  <a:pt x="2" y="2"/>
                </a:lnTo>
                <a:lnTo>
                  <a:pt x="4" y="2"/>
                </a:lnTo>
                <a:lnTo>
                  <a:pt x="4" y="0"/>
                </a:lnTo>
                <a:lnTo>
                  <a:pt x="4" y="0"/>
                </a:lnTo>
                <a:lnTo>
                  <a:pt x="2" y="0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4" y="2"/>
                </a:lnTo>
                <a:lnTo>
                  <a:pt x="4" y="0"/>
                </a:lnTo>
                <a:lnTo>
                  <a:pt x="4" y="0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2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278" name="Freeform 1172"/>
          <p:cNvSpPr>
            <a:spLocks/>
          </p:cNvSpPr>
          <p:nvPr userDrawn="1"/>
        </p:nvSpPr>
        <p:spPr bwMode="auto">
          <a:xfrm>
            <a:off x="582613" y="476250"/>
            <a:ext cx="3175" cy="3175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279" name="Freeform 1177"/>
          <p:cNvSpPr>
            <a:spLocks/>
          </p:cNvSpPr>
          <p:nvPr userDrawn="1"/>
        </p:nvSpPr>
        <p:spPr bwMode="auto">
          <a:xfrm>
            <a:off x="557213" y="534988"/>
            <a:ext cx="3175" cy="3175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2" y="2"/>
              </a:cxn>
              <a:cxn ang="0">
                <a:pos x="2" y="2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2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2" y="2"/>
                </a:lnTo>
                <a:lnTo>
                  <a:pt x="2" y="2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2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280" name="Freeform 1180"/>
          <p:cNvSpPr>
            <a:spLocks/>
          </p:cNvSpPr>
          <p:nvPr userDrawn="1"/>
        </p:nvSpPr>
        <p:spPr bwMode="auto">
          <a:xfrm>
            <a:off x="560388" y="530225"/>
            <a:ext cx="3175" cy="4763"/>
          </a:xfrm>
          <a:custGeom>
            <a:avLst/>
            <a:gdLst/>
            <a:ahLst/>
            <a:cxnLst>
              <a:cxn ang="0">
                <a:pos x="0" y="3"/>
              </a:cxn>
              <a:cxn ang="0">
                <a:pos x="0" y="3"/>
              </a:cxn>
              <a:cxn ang="0">
                <a:pos x="2" y="3"/>
              </a:cxn>
              <a:cxn ang="0">
                <a:pos x="2" y="3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0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</a:cxnLst>
            <a:rect l="0" t="0" r="r" b="b"/>
            <a:pathLst>
              <a:path w="2" h="3">
                <a:moveTo>
                  <a:pt x="0" y="3"/>
                </a:moveTo>
                <a:lnTo>
                  <a:pt x="0" y="3"/>
                </a:lnTo>
                <a:lnTo>
                  <a:pt x="2" y="3"/>
                </a:lnTo>
                <a:lnTo>
                  <a:pt x="2" y="3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0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281" name="Line 1187"/>
          <p:cNvSpPr>
            <a:spLocks noChangeShapeType="1"/>
          </p:cNvSpPr>
          <p:nvPr userDrawn="1"/>
        </p:nvSpPr>
        <p:spPr bwMode="auto">
          <a:xfrm>
            <a:off x="569913" y="520700"/>
            <a:ext cx="1587" cy="1588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282" name="Line 1188"/>
          <p:cNvSpPr>
            <a:spLocks noChangeShapeType="1"/>
          </p:cNvSpPr>
          <p:nvPr userDrawn="1"/>
        </p:nvSpPr>
        <p:spPr bwMode="auto">
          <a:xfrm>
            <a:off x="569913" y="520700"/>
            <a:ext cx="1587" cy="1588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283" name="Freeform 1208"/>
          <p:cNvSpPr>
            <a:spLocks/>
          </p:cNvSpPr>
          <p:nvPr userDrawn="1"/>
        </p:nvSpPr>
        <p:spPr bwMode="auto">
          <a:xfrm>
            <a:off x="595313" y="557213"/>
            <a:ext cx="1587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284" name="Freeform 1210"/>
          <p:cNvSpPr>
            <a:spLocks/>
          </p:cNvSpPr>
          <p:nvPr userDrawn="1"/>
        </p:nvSpPr>
        <p:spPr bwMode="auto">
          <a:xfrm>
            <a:off x="595313" y="557213"/>
            <a:ext cx="3175" cy="3175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285" name="Freeform 1214"/>
          <p:cNvSpPr>
            <a:spLocks/>
          </p:cNvSpPr>
          <p:nvPr userDrawn="1"/>
        </p:nvSpPr>
        <p:spPr bwMode="auto">
          <a:xfrm>
            <a:off x="595313" y="557213"/>
            <a:ext cx="3175" cy="3175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2" y="2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286" name="Rectangle 1215"/>
          <p:cNvSpPr>
            <a:spLocks noChangeArrowheads="1"/>
          </p:cNvSpPr>
          <p:nvPr userDrawn="1"/>
        </p:nvSpPr>
        <p:spPr bwMode="auto">
          <a:xfrm>
            <a:off x="595313" y="627063"/>
            <a:ext cx="1587" cy="1587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287" name="Freeform 1217"/>
          <p:cNvSpPr>
            <a:spLocks/>
          </p:cNvSpPr>
          <p:nvPr userDrawn="1"/>
        </p:nvSpPr>
        <p:spPr bwMode="auto">
          <a:xfrm>
            <a:off x="595313" y="627063"/>
            <a:ext cx="1587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288" name="Freeform 1219"/>
          <p:cNvSpPr>
            <a:spLocks/>
          </p:cNvSpPr>
          <p:nvPr userDrawn="1"/>
        </p:nvSpPr>
        <p:spPr bwMode="auto">
          <a:xfrm>
            <a:off x="731838" y="541338"/>
            <a:ext cx="1587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289" name="Freeform 1221"/>
          <p:cNvSpPr>
            <a:spLocks/>
          </p:cNvSpPr>
          <p:nvPr userDrawn="1"/>
        </p:nvSpPr>
        <p:spPr bwMode="auto">
          <a:xfrm>
            <a:off x="731838" y="541338"/>
            <a:ext cx="3175" cy="3175"/>
          </a:xfrm>
          <a:custGeom>
            <a:avLst/>
            <a:gdLst/>
            <a:ahLst/>
            <a:cxnLst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2" y="0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290" name="Freeform 1234"/>
          <p:cNvSpPr>
            <a:spLocks/>
          </p:cNvSpPr>
          <p:nvPr userDrawn="1"/>
        </p:nvSpPr>
        <p:spPr bwMode="auto">
          <a:xfrm>
            <a:off x="722313" y="550863"/>
            <a:ext cx="3175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 w="2">
                <a:moveTo>
                  <a:pt x="0" y="0"/>
                </a:moveTo>
                <a:lnTo>
                  <a:pt x="0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291" name="Line 1237"/>
          <p:cNvSpPr>
            <a:spLocks noChangeShapeType="1"/>
          </p:cNvSpPr>
          <p:nvPr userDrawn="1"/>
        </p:nvSpPr>
        <p:spPr bwMode="auto">
          <a:xfrm>
            <a:off x="728663" y="544513"/>
            <a:ext cx="1587" cy="1587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292" name="Line 1238"/>
          <p:cNvSpPr>
            <a:spLocks noChangeShapeType="1"/>
          </p:cNvSpPr>
          <p:nvPr userDrawn="1"/>
        </p:nvSpPr>
        <p:spPr bwMode="auto">
          <a:xfrm>
            <a:off x="728663" y="544513"/>
            <a:ext cx="1587" cy="1587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293" name="Freeform 1240"/>
          <p:cNvSpPr>
            <a:spLocks/>
          </p:cNvSpPr>
          <p:nvPr userDrawn="1"/>
        </p:nvSpPr>
        <p:spPr bwMode="auto">
          <a:xfrm>
            <a:off x="728663" y="541338"/>
            <a:ext cx="1587" cy="3175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0" y="2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</a:cxnLst>
            <a:rect l="0" t="0" r="r" b="b"/>
            <a:pathLst>
              <a:path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294" name="Freeform 1243"/>
          <p:cNvSpPr>
            <a:spLocks/>
          </p:cNvSpPr>
          <p:nvPr userDrawn="1"/>
        </p:nvSpPr>
        <p:spPr bwMode="auto">
          <a:xfrm>
            <a:off x="728663" y="538163"/>
            <a:ext cx="3175" cy="3175"/>
          </a:xfrm>
          <a:custGeom>
            <a:avLst/>
            <a:gdLst/>
            <a:ahLst/>
            <a:cxnLst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295" name="Freeform 1246"/>
          <p:cNvSpPr>
            <a:spLocks/>
          </p:cNvSpPr>
          <p:nvPr userDrawn="1"/>
        </p:nvSpPr>
        <p:spPr bwMode="auto">
          <a:xfrm>
            <a:off x="725488" y="547688"/>
            <a:ext cx="3175" cy="3175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0" y="2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296" name="Freeform 1250"/>
          <p:cNvSpPr>
            <a:spLocks/>
          </p:cNvSpPr>
          <p:nvPr userDrawn="1"/>
        </p:nvSpPr>
        <p:spPr bwMode="auto">
          <a:xfrm>
            <a:off x="731838" y="530225"/>
            <a:ext cx="3175" cy="1588"/>
          </a:xfrm>
          <a:custGeom>
            <a:avLst/>
            <a:gdLst/>
            <a:ahLst/>
            <a:cxnLst>
              <a:cxn ang="0">
                <a:pos x="2" y="0"/>
              </a:cxn>
              <a:cxn ang="0">
                <a:pos x="0" y="0"/>
              </a:cxn>
              <a:cxn ang="0">
                <a:pos x="2" y="0"/>
              </a:cxn>
            </a:cxnLst>
            <a:rect l="0" t="0" r="r" b="b"/>
            <a:pathLst>
              <a:path w="2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297" name="Freeform 1252"/>
          <p:cNvSpPr>
            <a:spLocks/>
          </p:cNvSpPr>
          <p:nvPr userDrawn="1"/>
        </p:nvSpPr>
        <p:spPr bwMode="auto">
          <a:xfrm>
            <a:off x="731838" y="527050"/>
            <a:ext cx="3175" cy="7938"/>
          </a:xfrm>
          <a:custGeom>
            <a:avLst/>
            <a:gdLst/>
            <a:ahLst/>
            <a:cxnLst>
              <a:cxn ang="0">
                <a:pos x="2" y="2"/>
              </a:cxn>
              <a:cxn ang="0">
                <a:pos x="2" y="2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  <a:cxn ang="0">
                <a:pos x="2" y="5"/>
              </a:cxn>
              <a:cxn ang="0">
                <a:pos x="2" y="2"/>
              </a:cxn>
              <a:cxn ang="0">
                <a:pos x="2" y="2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  <a:cxn ang="0">
                <a:pos x="2" y="5"/>
              </a:cxn>
              <a:cxn ang="0">
                <a:pos x="2" y="2"/>
              </a:cxn>
            </a:cxnLst>
            <a:rect l="0" t="0" r="r" b="b"/>
            <a:pathLst>
              <a:path w="2" h="5">
                <a:moveTo>
                  <a:pt x="2" y="2"/>
                </a:move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2" y="5"/>
                </a:lnTo>
                <a:lnTo>
                  <a:pt x="2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2" y="5"/>
                </a:lnTo>
                <a:lnTo>
                  <a:pt x="2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298" name="Freeform 1255"/>
          <p:cNvSpPr>
            <a:spLocks/>
          </p:cNvSpPr>
          <p:nvPr userDrawn="1"/>
        </p:nvSpPr>
        <p:spPr bwMode="auto">
          <a:xfrm>
            <a:off x="712788" y="550863"/>
            <a:ext cx="3175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 w="2">
                <a:moveTo>
                  <a:pt x="0" y="0"/>
                </a:move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299" name="Rectangle 1256"/>
          <p:cNvSpPr>
            <a:spLocks noChangeArrowheads="1"/>
          </p:cNvSpPr>
          <p:nvPr userDrawn="1"/>
        </p:nvSpPr>
        <p:spPr bwMode="auto">
          <a:xfrm>
            <a:off x="722313" y="550863"/>
            <a:ext cx="1587" cy="158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300" name="Freeform 1258"/>
          <p:cNvSpPr>
            <a:spLocks/>
          </p:cNvSpPr>
          <p:nvPr userDrawn="1"/>
        </p:nvSpPr>
        <p:spPr bwMode="auto">
          <a:xfrm>
            <a:off x="722313" y="550863"/>
            <a:ext cx="1587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301" name="Freeform 1266"/>
          <p:cNvSpPr>
            <a:spLocks/>
          </p:cNvSpPr>
          <p:nvPr userDrawn="1"/>
        </p:nvSpPr>
        <p:spPr bwMode="auto">
          <a:xfrm>
            <a:off x="728663" y="534988"/>
            <a:ext cx="1587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302" name="Freeform 1269"/>
          <p:cNvSpPr>
            <a:spLocks/>
          </p:cNvSpPr>
          <p:nvPr userDrawn="1"/>
        </p:nvSpPr>
        <p:spPr bwMode="auto">
          <a:xfrm>
            <a:off x="728663" y="530225"/>
            <a:ext cx="3175" cy="4763"/>
          </a:xfrm>
          <a:custGeom>
            <a:avLst/>
            <a:gdLst/>
            <a:ahLst/>
            <a:cxnLst>
              <a:cxn ang="0">
                <a:pos x="0" y="3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3"/>
              </a:cxn>
              <a:cxn ang="0">
                <a:pos x="0" y="3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3"/>
              </a:cxn>
              <a:cxn ang="0">
                <a:pos x="0" y="3"/>
              </a:cxn>
            </a:cxnLst>
            <a:rect l="0" t="0" r="r" b="b"/>
            <a:pathLst>
              <a:path w="2" h="3">
                <a:moveTo>
                  <a:pt x="0" y="3"/>
                </a:move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3"/>
                </a:lnTo>
                <a:lnTo>
                  <a:pt x="0" y="3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3"/>
                </a:lnTo>
                <a:lnTo>
                  <a:pt x="0" y="3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303" name="Line 1270"/>
          <p:cNvSpPr>
            <a:spLocks noChangeShapeType="1"/>
          </p:cNvSpPr>
          <p:nvPr userDrawn="1"/>
        </p:nvSpPr>
        <p:spPr bwMode="auto">
          <a:xfrm>
            <a:off x="728663" y="530225"/>
            <a:ext cx="1587" cy="1588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304" name="Line 1271"/>
          <p:cNvSpPr>
            <a:spLocks noChangeShapeType="1"/>
          </p:cNvSpPr>
          <p:nvPr userDrawn="1"/>
        </p:nvSpPr>
        <p:spPr bwMode="auto">
          <a:xfrm>
            <a:off x="728663" y="530225"/>
            <a:ext cx="1587" cy="1588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305" name="Rectangle 1272"/>
          <p:cNvSpPr>
            <a:spLocks noChangeArrowheads="1"/>
          </p:cNvSpPr>
          <p:nvPr userDrawn="1"/>
        </p:nvSpPr>
        <p:spPr bwMode="auto">
          <a:xfrm>
            <a:off x="728663" y="530225"/>
            <a:ext cx="1587" cy="158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306" name="Rectangle 1273"/>
          <p:cNvSpPr>
            <a:spLocks noChangeArrowheads="1"/>
          </p:cNvSpPr>
          <p:nvPr userDrawn="1"/>
        </p:nvSpPr>
        <p:spPr bwMode="auto">
          <a:xfrm>
            <a:off x="728663" y="530225"/>
            <a:ext cx="1587" cy="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307" name="Line 1274"/>
          <p:cNvSpPr>
            <a:spLocks noChangeShapeType="1"/>
          </p:cNvSpPr>
          <p:nvPr userDrawn="1"/>
        </p:nvSpPr>
        <p:spPr bwMode="auto">
          <a:xfrm>
            <a:off x="728663" y="527050"/>
            <a:ext cx="1587" cy="1588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308" name="Line 1275"/>
          <p:cNvSpPr>
            <a:spLocks noChangeShapeType="1"/>
          </p:cNvSpPr>
          <p:nvPr userDrawn="1"/>
        </p:nvSpPr>
        <p:spPr bwMode="auto">
          <a:xfrm>
            <a:off x="728663" y="527050"/>
            <a:ext cx="1587" cy="1588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309" name="Freeform 1277"/>
          <p:cNvSpPr>
            <a:spLocks/>
          </p:cNvSpPr>
          <p:nvPr userDrawn="1"/>
        </p:nvSpPr>
        <p:spPr bwMode="auto">
          <a:xfrm>
            <a:off x="728663" y="523875"/>
            <a:ext cx="1587" cy="3175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0" y="2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</a:cxnLst>
            <a:rect l="0" t="0" r="r" b="b"/>
            <a:pathLst>
              <a:path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310" name="Freeform 1287"/>
          <p:cNvSpPr>
            <a:spLocks/>
          </p:cNvSpPr>
          <p:nvPr userDrawn="1"/>
        </p:nvSpPr>
        <p:spPr bwMode="auto">
          <a:xfrm>
            <a:off x="719138" y="514350"/>
            <a:ext cx="3175" cy="31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2" y="2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311" name="Freeform 1290"/>
          <p:cNvSpPr>
            <a:spLocks/>
          </p:cNvSpPr>
          <p:nvPr userDrawn="1"/>
        </p:nvSpPr>
        <p:spPr bwMode="auto">
          <a:xfrm>
            <a:off x="719138" y="517525"/>
            <a:ext cx="3175" cy="3175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2" y="2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2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312" name="Rectangle 1335"/>
          <p:cNvSpPr>
            <a:spLocks noChangeArrowheads="1"/>
          </p:cNvSpPr>
          <p:nvPr userDrawn="1"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313" name="Rectangle 1336"/>
          <p:cNvSpPr>
            <a:spLocks noChangeArrowheads="1"/>
          </p:cNvSpPr>
          <p:nvPr userDrawn="1"/>
        </p:nvSpPr>
        <p:spPr bwMode="auto">
          <a:xfrm>
            <a:off x="474663" y="495300"/>
            <a:ext cx="1587" cy="158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314" name="Rectangle 1337"/>
          <p:cNvSpPr>
            <a:spLocks noChangeArrowheads="1"/>
          </p:cNvSpPr>
          <p:nvPr userDrawn="1"/>
        </p:nvSpPr>
        <p:spPr bwMode="auto">
          <a:xfrm>
            <a:off x="474663" y="495300"/>
            <a:ext cx="1587" cy="158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315" name="Rectangle 1340"/>
          <p:cNvSpPr>
            <a:spLocks noChangeArrowheads="1"/>
          </p:cNvSpPr>
          <p:nvPr userDrawn="1"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316" name="Rectangle 1341"/>
          <p:cNvSpPr>
            <a:spLocks noChangeArrowheads="1"/>
          </p:cNvSpPr>
          <p:nvPr userDrawn="1"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317" name="Rectangle 1342"/>
          <p:cNvSpPr>
            <a:spLocks noChangeArrowheads="1"/>
          </p:cNvSpPr>
          <p:nvPr userDrawn="1"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318" name="Rectangle 1343"/>
          <p:cNvSpPr>
            <a:spLocks noChangeArrowheads="1"/>
          </p:cNvSpPr>
          <p:nvPr userDrawn="1"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319" name="Rectangle 1344"/>
          <p:cNvSpPr>
            <a:spLocks noChangeArrowheads="1"/>
          </p:cNvSpPr>
          <p:nvPr userDrawn="1"/>
        </p:nvSpPr>
        <p:spPr bwMode="auto">
          <a:xfrm>
            <a:off x="465138" y="485775"/>
            <a:ext cx="1587" cy="31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3075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4953000" y="4953000"/>
            <a:ext cx="4191000" cy="228600"/>
          </a:xfrm>
        </p:spPr>
        <p:txBody>
          <a:bodyPr/>
          <a:lstStyle>
            <a:lvl1pPr marL="0" indent="0">
              <a:buFontTx/>
              <a:buNone/>
              <a:defRPr sz="900">
                <a:solidFill>
                  <a:srgbClr val="215477"/>
                </a:solidFill>
              </a:defRPr>
            </a:lvl1pPr>
          </a:lstStyle>
          <a:p>
            <a:r>
              <a:rPr lang="en-US"/>
              <a:t>Potential strategic partnership</a:t>
            </a:r>
          </a:p>
        </p:txBody>
      </p:sp>
      <p:sp>
        <p:nvSpPr>
          <p:cNvPr id="320" name="Rectangle 1028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21" name="Rectangle 1029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22" name="Rectangle 103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 algn="r">
              <a:defRPr sz="14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E7CFC74F-30D6-4652-AFA9-566CB64BE867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869662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6135" y="389758"/>
            <a:ext cx="7772400" cy="56356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196975"/>
            <a:ext cx="7772400" cy="489902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2F4DD0-02FC-435A-8898-946AD2875FBC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355450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7CDD0C-8703-4CDF-A148-B250A07B4318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569958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5465" y="384153"/>
            <a:ext cx="7772400" cy="56356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196975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975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AB8C32-47F3-49EF-A0FA-4E3ECEBB15FD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070058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783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099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3075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099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83075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BC2464-8680-410F-98D2-CA951C5DE732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325974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B8C6CC-8893-4AFB-BA03-E736F7CEDA1B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31355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prstClr val="white"/>
                </a:solidFill>
              </a:rPr>
              <a:t>Slide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819689-824D-4A08-A1F3-2406E8306183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014451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8BE903-2692-498E-8545-444E2E3617CA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489505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4F271A-5829-4BDC-A234-0085C1FE49B8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136343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05A5E0-03FA-4A72-B8DD-A8E55CB81C70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289428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871538"/>
            <a:ext cx="1943100" cy="52244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871538"/>
            <a:ext cx="5676900" cy="52244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B08ADD-ABEC-4AF5-9186-6D327AE91B56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930354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>
            <a:spLocks/>
          </p:cNvSpPr>
          <p:nvPr userDrawn="1"/>
        </p:nvSpPr>
        <p:spPr bwMode="auto">
          <a:xfrm>
            <a:off x="-23813" y="2645912"/>
            <a:ext cx="7250113" cy="1150938"/>
          </a:xfrm>
          <a:custGeom>
            <a:avLst/>
            <a:gdLst>
              <a:gd name="T0" fmla="*/ 7034320 w 5342"/>
              <a:gd name="T1" fmla="*/ 5762 h 799"/>
              <a:gd name="T2" fmla="*/ 0 w 5342"/>
              <a:gd name="T3" fmla="*/ 0 h 799"/>
              <a:gd name="T4" fmla="*/ 16286 w 5342"/>
              <a:gd name="T5" fmla="*/ 1150938 h 799"/>
              <a:gd name="T6" fmla="*/ 7035677 w 5342"/>
              <a:gd name="T7" fmla="*/ 1148057 h 799"/>
              <a:gd name="T8" fmla="*/ 7035677 w 5342"/>
              <a:gd name="T9" fmla="*/ 1145176 h 799"/>
              <a:gd name="T10" fmla="*/ 7250113 w 5342"/>
              <a:gd name="T11" fmla="*/ 2881 h 799"/>
              <a:gd name="T12" fmla="*/ 7034320 w 5342"/>
              <a:gd name="T13" fmla="*/ 2881 h 799"/>
              <a:gd name="T14" fmla="*/ 7034320 w 5342"/>
              <a:gd name="T15" fmla="*/ 5762 h 799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5342"/>
              <a:gd name="T25" fmla="*/ 0 h 799"/>
              <a:gd name="T26" fmla="*/ 5342 w 5342"/>
              <a:gd name="T27" fmla="*/ 799 h 799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5342" h="799">
                <a:moveTo>
                  <a:pt x="5183" y="4"/>
                </a:moveTo>
                <a:lnTo>
                  <a:pt x="0" y="0"/>
                </a:lnTo>
                <a:lnTo>
                  <a:pt x="12" y="799"/>
                </a:lnTo>
                <a:lnTo>
                  <a:pt x="5184" y="797"/>
                </a:lnTo>
                <a:lnTo>
                  <a:pt x="5184" y="795"/>
                </a:lnTo>
                <a:lnTo>
                  <a:pt x="5342" y="2"/>
                </a:lnTo>
                <a:lnTo>
                  <a:pt x="5183" y="2"/>
                </a:lnTo>
                <a:lnTo>
                  <a:pt x="5183" y="4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 w="9525">
            <a:noFill/>
            <a:round/>
            <a:headEnd/>
            <a:tailEnd/>
          </a:ln>
        </p:spPr>
        <p:txBody>
          <a:bodyPr lIns="80156" tIns="40078" rIns="80156" bIns="40078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342425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425"/>
          <p:cNvSpPr>
            <a:spLocks noChangeArrowheads="1"/>
          </p:cNvSpPr>
          <p:nvPr userDrawn="1"/>
        </p:nvSpPr>
        <p:spPr bwMode="auto">
          <a:xfrm>
            <a:off x="0" y="0"/>
            <a:ext cx="9144000" cy="2506663"/>
          </a:xfrm>
          <a:prstGeom prst="rect">
            <a:avLst/>
          </a:prstGeom>
          <a:solidFill>
            <a:srgbClr val="014C6D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grpSp>
        <p:nvGrpSpPr>
          <p:cNvPr id="2" name="Group 1426"/>
          <p:cNvGrpSpPr>
            <a:grpSpLocks/>
          </p:cNvGrpSpPr>
          <p:nvPr userDrawn="1"/>
        </p:nvGrpSpPr>
        <p:grpSpPr bwMode="auto">
          <a:xfrm>
            <a:off x="384175" y="385763"/>
            <a:ext cx="2989263" cy="412750"/>
            <a:chOff x="257" y="242"/>
            <a:chExt cx="1674" cy="231"/>
          </a:xfrm>
        </p:grpSpPr>
        <p:sp>
          <p:nvSpPr>
            <p:cNvPr id="5" name="Freeform 1427"/>
            <p:cNvSpPr>
              <a:spLocks/>
            </p:cNvSpPr>
            <p:nvPr userDrawn="1"/>
          </p:nvSpPr>
          <p:spPr bwMode="auto">
            <a:xfrm>
              <a:off x="938" y="246"/>
              <a:ext cx="10" cy="219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106"/>
                </a:cxn>
                <a:cxn ang="0">
                  <a:pos x="2" y="109"/>
                </a:cxn>
                <a:cxn ang="0">
                  <a:pos x="5" y="106"/>
                </a:cxn>
                <a:cxn ang="0">
                  <a:pos x="5" y="2"/>
                </a:cxn>
                <a:cxn ang="0">
                  <a:pos x="2" y="0"/>
                </a:cxn>
                <a:cxn ang="0">
                  <a:pos x="0" y="2"/>
                </a:cxn>
              </a:cxnLst>
              <a:rect l="0" t="0" r="r" b="b"/>
              <a:pathLst>
                <a:path w="5" h="109">
                  <a:moveTo>
                    <a:pt x="0" y="2"/>
                  </a:moveTo>
                  <a:cubicBezTo>
                    <a:pt x="0" y="106"/>
                    <a:pt x="0" y="106"/>
                    <a:pt x="0" y="106"/>
                  </a:cubicBezTo>
                  <a:cubicBezTo>
                    <a:pt x="0" y="108"/>
                    <a:pt x="1" y="109"/>
                    <a:pt x="2" y="109"/>
                  </a:cubicBezTo>
                  <a:cubicBezTo>
                    <a:pt x="4" y="109"/>
                    <a:pt x="5" y="108"/>
                    <a:pt x="5" y="106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1"/>
                    <a:pt x="4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6" name="Rectangle 1428"/>
            <p:cNvSpPr>
              <a:spLocks noChangeArrowheads="1"/>
            </p:cNvSpPr>
            <p:nvPr userDrawn="1"/>
          </p:nvSpPr>
          <p:spPr bwMode="auto">
            <a:xfrm>
              <a:off x="492" y="248"/>
              <a:ext cx="68" cy="211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7" name="Freeform 1429"/>
            <p:cNvSpPr>
              <a:spLocks/>
            </p:cNvSpPr>
            <p:nvPr userDrawn="1"/>
          </p:nvSpPr>
          <p:spPr bwMode="auto">
            <a:xfrm>
              <a:off x="582" y="248"/>
              <a:ext cx="148" cy="21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50" y="0"/>
                </a:cxn>
                <a:cxn ang="0">
                  <a:pos x="150" y="52"/>
                </a:cxn>
                <a:cxn ang="0">
                  <a:pos x="66" y="52"/>
                </a:cxn>
                <a:cxn ang="0">
                  <a:pos x="66" y="86"/>
                </a:cxn>
                <a:cxn ang="0">
                  <a:pos x="140" y="86"/>
                </a:cxn>
                <a:cxn ang="0">
                  <a:pos x="140" y="139"/>
                </a:cxn>
                <a:cxn ang="0">
                  <a:pos x="66" y="139"/>
                </a:cxn>
                <a:cxn ang="0">
                  <a:pos x="66" y="213"/>
                </a:cxn>
                <a:cxn ang="0">
                  <a:pos x="0" y="213"/>
                </a:cxn>
                <a:cxn ang="0">
                  <a:pos x="0" y="0"/>
                </a:cxn>
              </a:cxnLst>
              <a:rect l="0" t="0" r="r" b="b"/>
              <a:pathLst>
                <a:path w="150" h="213">
                  <a:moveTo>
                    <a:pt x="0" y="0"/>
                  </a:moveTo>
                  <a:lnTo>
                    <a:pt x="150" y="0"/>
                  </a:lnTo>
                  <a:lnTo>
                    <a:pt x="150" y="52"/>
                  </a:lnTo>
                  <a:lnTo>
                    <a:pt x="66" y="52"/>
                  </a:lnTo>
                  <a:lnTo>
                    <a:pt x="66" y="86"/>
                  </a:lnTo>
                  <a:lnTo>
                    <a:pt x="140" y="86"/>
                  </a:lnTo>
                  <a:lnTo>
                    <a:pt x="140" y="139"/>
                  </a:lnTo>
                  <a:lnTo>
                    <a:pt x="66" y="139"/>
                  </a:lnTo>
                  <a:lnTo>
                    <a:pt x="66" y="213"/>
                  </a:lnTo>
                  <a:lnTo>
                    <a:pt x="0" y="2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8" name="Freeform 1430"/>
            <p:cNvSpPr>
              <a:spLocks/>
            </p:cNvSpPr>
            <p:nvPr userDrawn="1"/>
          </p:nvSpPr>
          <p:spPr bwMode="auto">
            <a:xfrm>
              <a:off x="740" y="244"/>
              <a:ext cx="152" cy="221"/>
            </a:xfrm>
            <a:custGeom>
              <a:avLst/>
              <a:gdLst/>
              <a:ahLst/>
              <a:cxnLst>
                <a:cxn ang="0">
                  <a:pos x="76" y="106"/>
                </a:cxn>
                <a:cxn ang="0">
                  <a:pos x="52" y="110"/>
                </a:cxn>
                <a:cxn ang="0">
                  <a:pos x="0" y="54"/>
                </a:cxn>
                <a:cxn ang="0">
                  <a:pos x="52" y="0"/>
                </a:cxn>
                <a:cxn ang="0">
                  <a:pos x="76" y="4"/>
                </a:cxn>
                <a:cxn ang="0">
                  <a:pos x="76" y="32"/>
                </a:cxn>
                <a:cxn ang="0">
                  <a:pos x="59" y="28"/>
                </a:cxn>
                <a:cxn ang="0">
                  <a:pos x="34" y="54"/>
                </a:cxn>
                <a:cxn ang="0">
                  <a:pos x="58" y="82"/>
                </a:cxn>
                <a:cxn ang="0">
                  <a:pos x="76" y="78"/>
                </a:cxn>
                <a:cxn ang="0">
                  <a:pos x="76" y="106"/>
                </a:cxn>
              </a:cxnLst>
              <a:rect l="0" t="0" r="r" b="b"/>
              <a:pathLst>
                <a:path w="76" h="110">
                  <a:moveTo>
                    <a:pt x="76" y="106"/>
                  </a:moveTo>
                  <a:cubicBezTo>
                    <a:pt x="70" y="108"/>
                    <a:pt x="61" y="110"/>
                    <a:pt x="52" y="110"/>
                  </a:cubicBezTo>
                  <a:cubicBezTo>
                    <a:pt x="23" y="110"/>
                    <a:pt x="0" y="91"/>
                    <a:pt x="0" y="54"/>
                  </a:cubicBezTo>
                  <a:cubicBezTo>
                    <a:pt x="0" y="18"/>
                    <a:pt x="24" y="0"/>
                    <a:pt x="52" y="0"/>
                  </a:cubicBezTo>
                  <a:cubicBezTo>
                    <a:pt x="61" y="0"/>
                    <a:pt x="67" y="2"/>
                    <a:pt x="76" y="4"/>
                  </a:cubicBezTo>
                  <a:cubicBezTo>
                    <a:pt x="76" y="32"/>
                    <a:pt x="76" y="32"/>
                    <a:pt x="76" y="32"/>
                  </a:cubicBezTo>
                  <a:cubicBezTo>
                    <a:pt x="70" y="29"/>
                    <a:pt x="65" y="28"/>
                    <a:pt x="59" y="28"/>
                  </a:cubicBezTo>
                  <a:cubicBezTo>
                    <a:pt x="45" y="28"/>
                    <a:pt x="34" y="37"/>
                    <a:pt x="34" y="54"/>
                  </a:cubicBezTo>
                  <a:cubicBezTo>
                    <a:pt x="34" y="72"/>
                    <a:pt x="44" y="82"/>
                    <a:pt x="58" y="82"/>
                  </a:cubicBezTo>
                  <a:cubicBezTo>
                    <a:pt x="64" y="82"/>
                    <a:pt x="70" y="80"/>
                    <a:pt x="76" y="78"/>
                  </a:cubicBezTo>
                  <a:lnTo>
                    <a:pt x="76" y="10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9" name="Rectangle 1431"/>
            <p:cNvSpPr>
              <a:spLocks noChangeArrowheads="1"/>
            </p:cNvSpPr>
            <p:nvPr userDrawn="1"/>
          </p:nvSpPr>
          <p:spPr bwMode="auto">
            <a:xfrm>
              <a:off x="994" y="246"/>
              <a:ext cx="16" cy="64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0" name="Freeform 1432"/>
            <p:cNvSpPr>
              <a:spLocks/>
            </p:cNvSpPr>
            <p:nvPr userDrawn="1"/>
          </p:nvSpPr>
          <p:spPr bwMode="auto">
            <a:xfrm>
              <a:off x="1022" y="262"/>
              <a:ext cx="50" cy="4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0"/>
                </a:cxn>
                <a:cxn ang="0">
                  <a:pos x="7" y="5"/>
                </a:cxn>
                <a:cxn ang="0">
                  <a:pos x="7" y="5"/>
                </a:cxn>
                <a:cxn ang="0">
                  <a:pos x="16" y="0"/>
                </a:cxn>
                <a:cxn ang="0">
                  <a:pos x="25" y="9"/>
                </a:cxn>
                <a:cxn ang="0">
                  <a:pos x="25" y="24"/>
                </a:cxn>
                <a:cxn ang="0">
                  <a:pos x="17" y="24"/>
                </a:cxn>
                <a:cxn ang="0">
                  <a:pos x="17" y="13"/>
                </a:cxn>
                <a:cxn ang="0">
                  <a:pos x="13" y="7"/>
                </a:cxn>
                <a:cxn ang="0">
                  <a:pos x="8" y="14"/>
                </a:cxn>
                <a:cxn ang="0">
                  <a:pos x="8" y="24"/>
                </a:cxn>
                <a:cxn ang="0">
                  <a:pos x="0" y="24"/>
                </a:cxn>
                <a:cxn ang="0">
                  <a:pos x="0" y="0"/>
                </a:cxn>
              </a:cxnLst>
              <a:rect l="0" t="0" r="r" b="b"/>
              <a:pathLst>
                <a:path w="25" h="24">
                  <a:moveTo>
                    <a:pt x="0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9" y="1"/>
                    <a:pt x="12" y="0"/>
                    <a:pt x="16" y="0"/>
                  </a:cubicBezTo>
                  <a:cubicBezTo>
                    <a:pt x="22" y="0"/>
                    <a:pt x="25" y="4"/>
                    <a:pt x="25" y="9"/>
                  </a:cubicBezTo>
                  <a:cubicBezTo>
                    <a:pt x="25" y="24"/>
                    <a:pt x="25" y="24"/>
                    <a:pt x="25" y="24"/>
                  </a:cubicBezTo>
                  <a:cubicBezTo>
                    <a:pt x="17" y="24"/>
                    <a:pt x="17" y="24"/>
                    <a:pt x="17" y="24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7" y="8"/>
                    <a:pt x="15" y="7"/>
                    <a:pt x="13" y="7"/>
                  </a:cubicBezTo>
                  <a:cubicBezTo>
                    <a:pt x="10" y="7"/>
                    <a:pt x="8" y="9"/>
                    <a:pt x="8" y="14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0" y="24"/>
                    <a:pt x="0" y="24"/>
                    <a:pt x="0" y="2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1" name="Freeform 1433"/>
            <p:cNvSpPr>
              <a:spLocks/>
            </p:cNvSpPr>
            <p:nvPr userDrawn="1"/>
          </p:nvSpPr>
          <p:spPr bwMode="auto">
            <a:xfrm>
              <a:off x="1078" y="248"/>
              <a:ext cx="36" cy="64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4" y="7"/>
                </a:cxn>
                <a:cxn ang="0">
                  <a:pos x="4" y="2"/>
                </a:cxn>
                <a:cxn ang="0">
                  <a:pos x="13" y="0"/>
                </a:cxn>
                <a:cxn ang="0">
                  <a:pos x="13" y="7"/>
                </a:cxn>
                <a:cxn ang="0">
                  <a:pos x="18" y="7"/>
                </a:cxn>
                <a:cxn ang="0">
                  <a:pos x="18" y="13"/>
                </a:cxn>
                <a:cxn ang="0">
                  <a:pos x="13" y="13"/>
                </a:cxn>
                <a:cxn ang="0">
                  <a:pos x="13" y="22"/>
                </a:cxn>
                <a:cxn ang="0">
                  <a:pos x="16" y="26"/>
                </a:cxn>
                <a:cxn ang="0">
                  <a:pos x="18" y="26"/>
                </a:cxn>
                <a:cxn ang="0">
                  <a:pos x="19" y="31"/>
                </a:cxn>
                <a:cxn ang="0">
                  <a:pos x="13" y="32"/>
                </a:cxn>
                <a:cxn ang="0">
                  <a:pos x="4" y="23"/>
                </a:cxn>
                <a:cxn ang="0">
                  <a:pos x="4" y="13"/>
                </a:cxn>
                <a:cxn ang="0">
                  <a:pos x="0" y="13"/>
                </a:cxn>
                <a:cxn ang="0">
                  <a:pos x="0" y="7"/>
                </a:cxn>
              </a:cxnLst>
              <a:rect l="0" t="0" r="r" b="b"/>
              <a:pathLst>
                <a:path w="19" h="32">
                  <a:moveTo>
                    <a:pt x="0" y="7"/>
                  </a:moveTo>
                  <a:cubicBezTo>
                    <a:pt x="4" y="7"/>
                    <a:pt x="4" y="7"/>
                    <a:pt x="4" y="7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5"/>
                    <a:pt x="13" y="26"/>
                    <a:pt x="16" y="26"/>
                  </a:cubicBezTo>
                  <a:cubicBezTo>
                    <a:pt x="17" y="26"/>
                    <a:pt x="18" y="26"/>
                    <a:pt x="18" y="26"/>
                  </a:cubicBezTo>
                  <a:cubicBezTo>
                    <a:pt x="19" y="31"/>
                    <a:pt x="19" y="31"/>
                    <a:pt x="19" y="31"/>
                  </a:cubicBezTo>
                  <a:cubicBezTo>
                    <a:pt x="17" y="31"/>
                    <a:pt x="16" y="32"/>
                    <a:pt x="13" y="32"/>
                  </a:cubicBezTo>
                  <a:cubicBezTo>
                    <a:pt x="6" y="32"/>
                    <a:pt x="4" y="29"/>
                    <a:pt x="4" y="23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0" y="13"/>
                    <a:pt x="0" y="13"/>
                    <a:pt x="0" y="13"/>
                  </a:cubicBezTo>
                  <a:lnTo>
                    <a:pt x="0" y="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2" name="Freeform 1434"/>
            <p:cNvSpPr>
              <a:spLocks noEditPoints="1"/>
            </p:cNvSpPr>
            <p:nvPr userDrawn="1"/>
          </p:nvSpPr>
          <p:spPr bwMode="auto">
            <a:xfrm>
              <a:off x="1118" y="262"/>
              <a:ext cx="52" cy="50"/>
            </a:xfrm>
            <a:custGeom>
              <a:avLst/>
              <a:gdLst/>
              <a:ahLst/>
              <a:cxnLst>
                <a:cxn ang="0">
                  <a:pos x="9" y="15"/>
                </a:cxn>
                <a:cxn ang="0">
                  <a:pos x="16" y="19"/>
                </a:cxn>
                <a:cxn ang="0">
                  <a:pos x="23" y="17"/>
                </a:cxn>
                <a:cxn ang="0">
                  <a:pos x="23" y="23"/>
                </a:cxn>
                <a:cxn ang="0">
                  <a:pos x="14" y="25"/>
                </a:cxn>
                <a:cxn ang="0">
                  <a:pos x="0" y="12"/>
                </a:cxn>
                <a:cxn ang="0">
                  <a:pos x="13" y="0"/>
                </a:cxn>
                <a:cxn ang="0">
                  <a:pos x="25" y="13"/>
                </a:cxn>
                <a:cxn ang="0">
                  <a:pos x="25" y="15"/>
                </a:cxn>
                <a:cxn ang="0">
                  <a:pos x="9" y="15"/>
                </a:cxn>
                <a:cxn ang="0">
                  <a:pos x="18" y="10"/>
                </a:cxn>
                <a:cxn ang="0">
                  <a:pos x="13" y="5"/>
                </a:cxn>
                <a:cxn ang="0">
                  <a:pos x="9" y="10"/>
                </a:cxn>
                <a:cxn ang="0">
                  <a:pos x="18" y="10"/>
                </a:cxn>
              </a:cxnLst>
              <a:rect l="0" t="0" r="r" b="b"/>
              <a:pathLst>
                <a:path w="25" h="25">
                  <a:moveTo>
                    <a:pt x="9" y="15"/>
                  </a:moveTo>
                  <a:cubicBezTo>
                    <a:pt x="9" y="18"/>
                    <a:pt x="12" y="19"/>
                    <a:pt x="16" y="19"/>
                  </a:cubicBezTo>
                  <a:cubicBezTo>
                    <a:pt x="18" y="19"/>
                    <a:pt x="20" y="19"/>
                    <a:pt x="23" y="17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20" y="24"/>
                    <a:pt x="17" y="25"/>
                    <a:pt x="14" y="25"/>
                  </a:cubicBezTo>
                  <a:cubicBezTo>
                    <a:pt x="6" y="25"/>
                    <a:pt x="0" y="20"/>
                    <a:pt x="0" y="12"/>
                  </a:cubicBezTo>
                  <a:cubicBezTo>
                    <a:pt x="0" y="4"/>
                    <a:pt x="6" y="0"/>
                    <a:pt x="13" y="0"/>
                  </a:cubicBezTo>
                  <a:cubicBezTo>
                    <a:pt x="22" y="0"/>
                    <a:pt x="25" y="6"/>
                    <a:pt x="25" y="13"/>
                  </a:cubicBezTo>
                  <a:cubicBezTo>
                    <a:pt x="25" y="15"/>
                    <a:pt x="25" y="15"/>
                    <a:pt x="25" y="15"/>
                  </a:cubicBezTo>
                  <a:lnTo>
                    <a:pt x="9" y="15"/>
                  </a:lnTo>
                  <a:close/>
                  <a:moveTo>
                    <a:pt x="18" y="10"/>
                  </a:moveTo>
                  <a:cubicBezTo>
                    <a:pt x="18" y="7"/>
                    <a:pt x="16" y="5"/>
                    <a:pt x="13" y="5"/>
                  </a:cubicBezTo>
                  <a:cubicBezTo>
                    <a:pt x="10" y="5"/>
                    <a:pt x="9" y="7"/>
                    <a:pt x="9" y="10"/>
                  </a:cubicBezTo>
                  <a:lnTo>
                    <a:pt x="18" y="1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3" name="Freeform 1435"/>
            <p:cNvSpPr>
              <a:spLocks/>
            </p:cNvSpPr>
            <p:nvPr userDrawn="1"/>
          </p:nvSpPr>
          <p:spPr bwMode="auto">
            <a:xfrm>
              <a:off x="1176" y="262"/>
              <a:ext cx="34" cy="48"/>
            </a:xfrm>
            <a:custGeom>
              <a:avLst/>
              <a:gdLst/>
              <a:ahLst/>
              <a:cxnLst>
                <a:cxn ang="0">
                  <a:pos x="17" y="7"/>
                </a:cxn>
                <a:cxn ang="0">
                  <a:pos x="14" y="7"/>
                </a:cxn>
                <a:cxn ang="0">
                  <a:pos x="8" y="14"/>
                </a:cxn>
                <a:cxn ang="0">
                  <a:pos x="8" y="24"/>
                </a:cxn>
                <a:cxn ang="0">
                  <a:pos x="0" y="24"/>
                </a:cxn>
                <a:cxn ang="0">
                  <a:pos x="0" y="0"/>
                </a:cxn>
                <a:cxn ang="0">
                  <a:pos x="7" y="0"/>
                </a:cxn>
                <a:cxn ang="0">
                  <a:pos x="7" y="5"/>
                </a:cxn>
                <a:cxn ang="0">
                  <a:pos x="8" y="5"/>
                </a:cxn>
                <a:cxn ang="0">
                  <a:pos x="15" y="0"/>
                </a:cxn>
                <a:cxn ang="0">
                  <a:pos x="17" y="0"/>
                </a:cxn>
                <a:cxn ang="0">
                  <a:pos x="17" y="7"/>
                </a:cxn>
              </a:cxnLst>
              <a:rect l="0" t="0" r="r" b="b"/>
              <a:pathLst>
                <a:path w="17" h="24">
                  <a:moveTo>
                    <a:pt x="17" y="7"/>
                  </a:moveTo>
                  <a:cubicBezTo>
                    <a:pt x="16" y="7"/>
                    <a:pt x="15" y="7"/>
                    <a:pt x="14" y="7"/>
                  </a:cubicBezTo>
                  <a:cubicBezTo>
                    <a:pt x="10" y="7"/>
                    <a:pt x="8" y="10"/>
                    <a:pt x="8" y="14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9" y="2"/>
                    <a:pt x="11" y="0"/>
                    <a:pt x="15" y="0"/>
                  </a:cubicBezTo>
                  <a:cubicBezTo>
                    <a:pt x="16" y="0"/>
                    <a:pt x="17" y="0"/>
                    <a:pt x="17" y="0"/>
                  </a:cubicBezTo>
                  <a:lnTo>
                    <a:pt x="17" y="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4" name="Freeform 1436"/>
            <p:cNvSpPr>
              <a:spLocks/>
            </p:cNvSpPr>
            <p:nvPr userDrawn="1"/>
          </p:nvSpPr>
          <p:spPr bwMode="auto">
            <a:xfrm>
              <a:off x="1218" y="262"/>
              <a:ext cx="50" cy="4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0"/>
                </a:cxn>
                <a:cxn ang="0">
                  <a:pos x="7" y="5"/>
                </a:cxn>
                <a:cxn ang="0">
                  <a:pos x="7" y="5"/>
                </a:cxn>
                <a:cxn ang="0">
                  <a:pos x="16" y="0"/>
                </a:cxn>
                <a:cxn ang="0">
                  <a:pos x="25" y="9"/>
                </a:cxn>
                <a:cxn ang="0">
                  <a:pos x="25" y="24"/>
                </a:cxn>
                <a:cxn ang="0">
                  <a:pos x="17" y="24"/>
                </a:cxn>
                <a:cxn ang="0">
                  <a:pos x="17" y="13"/>
                </a:cxn>
                <a:cxn ang="0">
                  <a:pos x="13" y="7"/>
                </a:cxn>
                <a:cxn ang="0">
                  <a:pos x="8" y="14"/>
                </a:cxn>
                <a:cxn ang="0">
                  <a:pos x="8" y="24"/>
                </a:cxn>
                <a:cxn ang="0">
                  <a:pos x="0" y="24"/>
                </a:cxn>
                <a:cxn ang="0">
                  <a:pos x="0" y="0"/>
                </a:cxn>
              </a:cxnLst>
              <a:rect l="0" t="0" r="r" b="b"/>
              <a:pathLst>
                <a:path w="25" h="24">
                  <a:moveTo>
                    <a:pt x="0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9" y="1"/>
                    <a:pt x="12" y="0"/>
                    <a:pt x="16" y="0"/>
                  </a:cubicBezTo>
                  <a:cubicBezTo>
                    <a:pt x="22" y="0"/>
                    <a:pt x="25" y="4"/>
                    <a:pt x="25" y="9"/>
                  </a:cubicBezTo>
                  <a:cubicBezTo>
                    <a:pt x="25" y="24"/>
                    <a:pt x="25" y="24"/>
                    <a:pt x="25" y="24"/>
                  </a:cubicBezTo>
                  <a:cubicBezTo>
                    <a:pt x="17" y="24"/>
                    <a:pt x="17" y="24"/>
                    <a:pt x="17" y="24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7" y="8"/>
                    <a:pt x="15" y="7"/>
                    <a:pt x="13" y="7"/>
                  </a:cubicBezTo>
                  <a:cubicBezTo>
                    <a:pt x="10" y="7"/>
                    <a:pt x="8" y="9"/>
                    <a:pt x="8" y="14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0" y="24"/>
                    <a:pt x="0" y="24"/>
                    <a:pt x="0" y="2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5" name="Freeform 1437"/>
            <p:cNvSpPr>
              <a:spLocks noEditPoints="1"/>
            </p:cNvSpPr>
            <p:nvPr userDrawn="1"/>
          </p:nvSpPr>
          <p:spPr bwMode="auto">
            <a:xfrm>
              <a:off x="1274" y="262"/>
              <a:ext cx="50" cy="50"/>
            </a:xfrm>
            <a:custGeom>
              <a:avLst/>
              <a:gdLst/>
              <a:ahLst/>
              <a:cxnLst>
                <a:cxn ang="0">
                  <a:pos x="17" y="24"/>
                </a:cxn>
                <a:cxn ang="0">
                  <a:pos x="17" y="20"/>
                </a:cxn>
                <a:cxn ang="0">
                  <a:pos x="17" y="20"/>
                </a:cxn>
                <a:cxn ang="0">
                  <a:pos x="9" y="25"/>
                </a:cxn>
                <a:cxn ang="0">
                  <a:pos x="0" y="17"/>
                </a:cxn>
                <a:cxn ang="0">
                  <a:pos x="13" y="9"/>
                </a:cxn>
                <a:cxn ang="0">
                  <a:pos x="17" y="9"/>
                </a:cxn>
                <a:cxn ang="0">
                  <a:pos x="11" y="5"/>
                </a:cxn>
                <a:cxn ang="0">
                  <a:pos x="4" y="7"/>
                </a:cxn>
                <a:cxn ang="0">
                  <a:pos x="3" y="2"/>
                </a:cxn>
                <a:cxn ang="0">
                  <a:pos x="13" y="0"/>
                </a:cxn>
                <a:cxn ang="0">
                  <a:pos x="24" y="10"/>
                </a:cxn>
                <a:cxn ang="0">
                  <a:pos x="24" y="19"/>
                </a:cxn>
                <a:cxn ang="0">
                  <a:pos x="25" y="24"/>
                </a:cxn>
                <a:cxn ang="0">
                  <a:pos x="17" y="24"/>
                </a:cxn>
                <a:cxn ang="0">
                  <a:pos x="11" y="19"/>
                </a:cxn>
                <a:cxn ang="0">
                  <a:pos x="17" y="14"/>
                </a:cxn>
                <a:cxn ang="0">
                  <a:pos x="13" y="14"/>
                </a:cxn>
                <a:cxn ang="0">
                  <a:pos x="8" y="17"/>
                </a:cxn>
                <a:cxn ang="0">
                  <a:pos x="11" y="19"/>
                </a:cxn>
              </a:cxnLst>
              <a:rect l="0" t="0" r="r" b="b"/>
              <a:pathLst>
                <a:path w="25" h="25">
                  <a:moveTo>
                    <a:pt x="17" y="24"/>
                  </a:moveTo>
                  <a:cubicBezTo>
                    <a:pt x="17" y="23"/>
                    <a:pt x="17" y="22"/>
                    <a:pt x="17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5" y="23"/>
                    <a:pt x="13" y="25"/>
                    <a:pt x="9" y="25"/>
                  </a:cubicBezTo>
                  <a:cubicBezTo>
                    <a:pt x="5" y="25"/>
                    <a:pt x="0" y="22"/>
                    <a:pt x="0" y="17"/>
                  </a:cubicBezTo>
                  <a:cubicBezTo>
                    <a:pt x="0" y="10"/>
                    <a:pt x="8" y="9"/>
                    <a:pt x="13" y="9"/>
                  </a:cubicBezTo>
                  <a:cubicBezTo>
                    <a:pt x="14" y="9"/>
                    <a:pt x="16" y="9"/>
                    <a:pt x="17" y="9"/>
                  </a:cubicBezTo>
                  <a:cubicBezTo>
                    <a:pt x="17" y="6"/>
                    <a:pt x="14" y="5"/>
                    <a:pt x="11" y="5"/>
                  </a:cubicBezTo>
                  <a:cubicBezTo>
                    <a:pt x="8" y="5"/>
                    <a:pt x="6" y="6"/>
                    <a:pt x="4" y="7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6" y="0"/>
                    <a:pt x="9" y="0"/>
                    <a:pt x="13" y="0"/>
                  </a:cubicBezTo>
                  <a:cubicBezTo>
                    <a:pt x="19" y="0"/>
                    <a:pt x="24" y="2"/>
                    <a:pt x="24" y="10"/>
                  </a:cubicBezTo>
                  <a:cubicBezTo>
                    <a:pt x="24" y="19"/>
                    <a:pt x="24" y="19"/>
                    <a:pt x="24" y="19"/>
                  </a:cubicBezTo>
                  <a:cubicBezTo>
                    <a:pt x="24" y="20"/>
                    <a:pt x="24" y="22"/>
                    <a:pt x="25" y="24"/>
                  </a:cubicBezTo>
                  <a:lnTo>
                    <a:pt x="17" y="24"/>
                  </a:lnTo>
                  <a:close/>
                  <a:moveTo>
                    <a:pt x="11" y="19"/>
                  </a:moveTo>
                  <a:cubicBezTo>
                    <a:pt x="15" y="19"/>
                    <a:pt x="17" y="16"/>
                    <a:pt x="17" y="14"/>
                  </a:cubicBezTo>
                  <a:cubicBezTo>
                    <a:pt x="16" y="14"/>
                    <a:pt x="14" y="14"/>
                    <a:pt x="13" y="14"/>
                  </a:cubicBezTo>
                  <a:cubicBezTo>
                    <a:pt x="10" y="14"/>
                    <a:pt x="8" y="14"/>
                    <a:pt x="8" y="17"/>
                  </a:cubicBezTo>
                  <a:cubicBezTo>
                    <a:pt x="8" y="18"/>
                    <a:pt x="10" y="19"/>
                    <a:pt x="11" y="19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6" name="Freeform 1438"/>
            <p:cNvSpPr>
              <a:spLocks/>
            </p:cNvSpPr>
            <p:nvPr userDrawn="1"/>
          </p:nvSpPr>
          <p:spPr bwMode="auto">
            <a:xfrm>
              <a:off x="1328" y="248"/>
              <a:ext cx="36" cy="64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5" y="7"/>
                </a:cxn>
                <a:cxn ang="0">
                  <a:pos x="5" y="2"/>
                </a:cxn>
                <a:cxn ang="0">
                  <a:pos x="13" y="0"/>
                </a:cxn>
                <a:cxn ang="0">
                  <a:pos x="13" y="7"/>
                </a:cxn>
                <a:cxn ang="0">
                  <a:pos x="19" y="7"/>
                </a:cxn>
                <a:cxn ang="0">
                  <a:pos x="19" y="13"/>
                </a:cxn>
                <a:cxn ang="0">
                  <a:pos x="13" y="13"/>
                </a:cxn>
                <a:cxn ang="0">
                  <a:pos x="13" y="22"/>
                </a:cxn>
                <a:cxn ang="0">
                  <a:pos x="16" y="26"/>
                </a:cxn>
                <a:cxn ang="0">
                  <a:pos x="19" y="26"/>
                </a:cxn>
                <a:cxn ang="0">
                  <a:pos x="19" y="31"/>
                </a:cxn>
                <a:cxn ang="0">
                  <a:pos x="14" y="32"/>
                </a:cxn>
                <a:cxn ang="0">
                  <a:pos x="5" y="23"/>
                </a:cxn>
                <a:cxn ang="0">
                  <a:pos x="5" y="13"/>
                </a:cxn>
                <a:cxn ang="0">
                  <a:pos x="0" y="13"/>
                </a:cxn>
                <a:cxn ang="0">
                  <a:pos x="0" y="7"/>
                </a:cxn>
              </a:cxnLst>
              <a:rect l="0" t="0" r="r" b="b"/>
              <a:pathLst>
                <a:path w="19" h="32">
                  <a:moveTo>
                    <a:pt x="0" y="7"/>
                  </a:moveTo>
                  <a:cubicBezTo>
                    <a:pt x="5" y="7"/>
                    <a:pt x="5" y="7"/>
                    <a:pt x="5" y="7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9" y="13"/>
                    <a:pt x="19" y="13"/>
                    <a:pt x="19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5"/>
                    <a:pt x="14" y="26"/>
                    <a:pt x="16" y="26"/>
                  </a:cubicBezTo>
                  <a:cubicBezTo>
                    <a:pt x="17" y="26"/>
                    <a:pt x="18" y="26"/>
                    <a:pt x="19" y="26"/>
                  </a:cubicBezTo>
                  <a:cubicBezTo>
                    <a:pt x="19" y="31"/>
                    <a:pt x="19" y="31"/>
                    <a:pt x="19" y="31"/>
                  </a:cubicBezTo>
                  <a:cubicBezTo>
                    <a:pt x="17" y="31"/>
                    <a:pt x="16" y="32"/>
                    <a:pt x="14" y="32"/>
                  </a:cubicBezTo>
                  <a:cubicBezTo>
                    <a:pt x="6" y="32"/>
                    <a:pt x="5" y="29"/>
                    <a:pt x="5" y="2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0" y="13"/>
                    <a:pt x="0" y="13"/>
                    <a:pt x="0" y="13"/>
                  </a:cubicBezTo>
                  <a:lnTo>
                    <a:pt x="0" y="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7" name="Freeform 1439"/>
            <p:cNvSpPr>
              <a:spLocks noEditPoints="1"/>
            </p:cNvSpPr>
            <p:nvPr userDrawn="1"/>
          </p:nvSpPr>
          <p:spPr bwMode="auto">
            <a:xfrm>
              <a:off x="1374" y="244"/>
              <a:ext cx="16" cy="68"/>
            </a:xfrm>
            <a:custGeom>
              <a:avLst/>
              <a:gdLst/>
              <a:ahLst/>
              <a:cxnLst>
                <a:cxn ang="0">
                  <a:pos x="16" y="12"/>
                </a:cxn>
                <a:cxn ang="0">
                  <a:pos x="0" y="12"/>
                </a:cxn>
                <a:cxn ang="0">
                  <a:pos x="0" y="0"/>
                </a:cxn>
                <a:cxn ang="0">
                  <a:pos x="16" y="0"/>
                </a:cxn>
                <a:cxn ang="0">
                  <a:pos x="16" y="12"/>
                </a:cxn>
                <a:cxn ang="0">
                  <a:pos x="0" y="18"/>
                </a:cxn>
                <a:cxn ang="0">
                  <a:pos x="16" y="18"/>
                </a:cxn>
                <a:cxn ang="0">
                  <a:pos x="16" y="66"/>
                </a:cxn>
                <a:cxn ang="0">
                  <a:pos x="0" y="66"/>
                </a:cxn>
                <a:cxn ang="0">
                  <a:pos x="0" y="18"/>
                </a:cxn>
              </a:cxnLst>
              <a:rect l="0" t="0" r="r" b="b"/>
              <a:pathLst>
                <a:path w="16" h="66">
                  <a:moveTo>
                    <a:pt x="16" y="12"/>
                  </a:moveTo>
                  <a:lnTo>
                    <a:pt x="0" y="12"/>
                  </a:lnTo>
                  <a:lnTo>
                    <a:pt x="0" y="0"/>
                  </a:lnTo>
                  <a:lnTo>
                    <a:pt x="16" y="0"/>
                  </a:lnTo>
                  <a:lnTo>
                    <a:pt x="16" y="12"/>
                  </a:lnTo>
                  <a:close/>
                  <a:moveTo>
                    <a:pt x="0" y="18"/>
                  </a:moveTo>
                  <a:lnTo>
                    <a:pt x="16" y="18"/>
                  </a:lnTo>
                  <a:lnTo>
                    <a:pt x="16" y="66"/>
                  </a:lnTo>
                  <a:lnTo>
                    <a:pt x="0" y="66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8" name="Freeform 1440"/>
            <p:cNvSpPr>
              <a:spLocks noEditPoints="1"/>
            </p:cNvSpPr>
            <p:nvPr userDrawn="1"/>
          </p:nvSpPr>
          <p:spPr bwMode="auto">
            <a:xfrm>
              <a:off x="1398" y="262"/>
              <a:ext cx="60" cy="50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14" y="0"/>
                </a:cxn>
                <a:cxn ang="0">
                  <a:pos x="28" y="12"/>
                </a:cxn>
                <a:cxn ang="0">
                  <a:pos x="14" y="25"/>
                </a:cxn>
                <a:cxn ang="0">
                  <a:pos x="0" y="12"/>
                </a:cxn>
                <a:cxn ang="0">
                  <a:pos x="20" y="12"/>
                </a:cxn>
                <a:cxn ang="0">
                  <a:pos x="14" y="6"/>
                </a:cxn>
                <a:cxn ang="0">
                  <a:pos x="9" y="12"/>
                </a:cxn>
                <a:cxn ang="0">
                  <a:pos x="14" y="19"/>
                </a:cxn>
                <a:cxn ang="0">
                  <a:pos x="20" y="12"/>
                </a:cxn>
              </a:cxnLst>
              <a:rect l="0" t="0" r="r" b="b"/>
              <a:pathLst>
                <a:path w="28" h="25">
                  <a:moveTo>
                    <a:pt x="0" y="12"/>
                  </a:moveTo>
                  <a:cubicBezTo>
                    <a:pt x="0" y="4"/>
                    <a:pt x="6" y="0"/>
                    <a:pt x="14" y="0"/>
                  </a:cubicBezTo>
                  <a:cubicBezTo>
                    <a:pt x="22" y="0"/>
                    <a:pt x="28" y="4"/>
                    <a:pt x="28" y="12"/>
                  </a:cubicBezTo>
                  <a:cubicBezTo>
                    <a:pt x="28" y="20"/>
                    <a:pt x="22" y="25"/>
                    <a:pt x="14" y="25"/>
                  </a:cubicBezTo>
                  <a:cubicBezTo>
                    <a:pt x="6" y="25"/>
                    <a:pt x="0" y="20"/>
                    <a:pt x="0" y="12"/>
                  </a:cubicBezTo>
                  <a:close/>
                  <a:moveTo>
                    <a:pt x="20" y="12"/>
                  </a:moveTo>
                  <a:cubicBezTo>
                    <a:pt x="20" y="9"/>
                    <a:pt x="18" y="6"/>
                    <a:pt x="14" y="6"/>
                  </a:cubicBezTo>
                  <a:cubicBezTo>
                    <a:pt x="11" y="6"/>
                    <a:pt x="9" y="9"/>
                    <a:pt x="9" y="12"/>
                  </a:cubicBezTo>
                  <a:cubicBezTo>
                    <a:pt x="9" y="16"/>
                    <a:pt x="11" y="19"/>
                    <a:pt x="14" y="19"/>
                  </a:cubicBezTo>
                  <a:cubicBezTo>
                    <a:pt x="18" y="19"/>
                    <a:pt x="20" y="16"/>
                    <a:pt x="20" y="12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9" name="Freeform 1441"/>
            <p:cNvSpPr>
              <a:spLocks/>
            </p:cNvSpPr>
            <p:nvPr userDrawn="1"/>
          </p:nvSpPr>
          <p:spPr bwMode="auto">
            <a:xfrm>
              <a:off x="1463" y="262"/>
              <a:ext cx="50" cy="4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0"/>
                </a:cxn>
                <a:cxn ang="0">
                  <a:pos x="7" y="5"/>
                </a:cxn>
                <a:cxn ang="0">
                  <a:pos x="7" y="5"/>
                </a:cxn>
                <a:cxn ang="0">
                  <a:pos x="16" y="0"/>
                </a:cxn>
                <a:cxn ang="0">
                  <a:pos x="25" y="9"/>
                </a:cxn>
                <a:cxn ang="0">
                  <a:pos x="25" y="24"/>
                </a:cxn>
                <a:cxn ang="0">
                  <a:pos x="17" y="24"/>
                </a:cxn>
                <a:cxn ang="0">
                  <a:pos x="17" y="13"/>
                </a:cxn>
                <a:cxn ang="0">
                  <a:pos x="13" y="7"/>
                </a:cxn>
                <a:cxn ang="0">
                  <a:pos x="8" y="14"/>
                </a:cxn>
                <a:cxn ang="0">
                  <a:pos x="8" y="24"/>
                </a:cxn>
                <a:cxn ang="0">
                  <a:pos x="0" y="24"/>
                </a:cxn>
                <a:cxn ang="0">
                  <a:pos x="0" y="0"/>
                </a:cxn>
              </a:cxnLst>
              <a:rect l="0" t="0" r="r" b="b"/>
              <a:pathLst>
                <a:path w="25" h="24">
                  <a:moveTo>
                    <a:pt x="0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9" y="1"/>
                    <a:pt x="12" y="0"/>
                    <a:pt x="16" y="0"/>
                  </a:cubicBezTo>
                  <a:cubicBezTo>
                    <a:pt x="22" y="0"/>
                    <a:pt x="25" y="4"/>
                    <a:pt x="25" y="9"/>
                  </a:cubicBezTo>
                  <a:cubicBezTo>
                    <a:pt x="25" y="24"/>
                    <a:pt x="25" y="24"/>
                    <a:pt x="25" y="24"/>
                  </a:cubicBezTo>
                  <a:cubicBezTo>
                    <a:pt x="17" y="24"/>
                    <a:pt x="17" y="24"/>
                    <a:pt x="17" y="24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7" y="8"/>
                    <a:pt x="15" y="7"/>
                    <a:pt x="13" y="7"/>
                  </a:cubicBezTo>
                  <a:cubicBezTo>
                    <a:pt x="10" y="7"/>
                    <a:pt x="8" y="9"/>
                    <a:pt x="8" y="14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0" y="24"/>
                    <a:pt x="0" y="24"/>
                    <a:pt x="0" y="2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20" name="Freeform 1442"/>
            <p:cNvSpPr>
              <a:spLocks noEditPoints="1"/>
            </p:cNvSpPr>
            <p:nvPr userDrawn="1"/>
          </p:nvSpPr>
          <p:spPr bwMode="auto">
            <a:xfrm>
              <a:off x="1519" y="262"/>
              <a:ext cx="50" cy="50"/>
            </a:xfrm>
            <a:custGeom>
              <a:avLst/>
              <a:gdLst/>
              <a:ahLst/>
              <a:cxnLst>
                <a:cxn ang="0">
                  <a:pos x="17" y="24"/>
                </a:cxn>
                <a:cxn ang="0">
                  <a:pos x="17" y="20"/>
                </a:cxn>
                <a:cxn ang="0">
                  <a:pos x="17" y="20"/>
                </a:cxn>
                <a:cxn ang="0">
                  <a:pos x="9" y="25"/>
                </a:cxn>
                <a:cxn ang="0">
                  <a:pos x="0" y="17"/>
                </a:cxn>
                <a:cxn ang="0">
                  <a:pos x="13" y="9"/>
                </a:cxn>
                <a:cxn ang="0">
                  <a:pos x="17" y="9"/>
                </a:cxn>
                <a:cxn ang="0">
                  <a:pos x="11" y="5"/>
                </a:cxn>
                <a:cxn ang="0">
                  <a:pos x="4" y="7"/>
                </a:cxn>
                <a:cxn ang="0">
                  <a:pos x="3" y="2"/>
                </a:cxn>
                <a:cxn ang="0">
                  <a:pos x="13" y="0"/>
                </a:cxn>
                <a:cxn ang="0">
                  <a:pos x="24" y="10"/>
                </a:cxn>
                <a:cxn ang="0">
                  <a:pos x="24" y="19"/>
                </a:cxn>
                <a:cxn ang="0">
                  <a:pos x="25" y="24"/>
                </a:cxn>
                <a:cxn ang="0">
                  <a:pos x="17" y="24"/>
                </a:cxn>
                <a:cxn ang="0">
                  <a:pos x="12" y="19"/>
                </a:cxn>
                <a:cxn ang="0">
                  <a:pos x="17" y="14"/>
                </a:cxn>
                <a:cxn ang="0">
                  <a:pos x="13" y="14"/>
                </a:cxn>
                <a:cxn ang="0">
                  <a:pos x="8" y="17"/>
                </a:cxn>
                <a:cxn ang="0">
                  <a:pos x="12" y="19"/>
                </a:cxn>
              </a:cxnLst>
              <a:rect l="0" t="0" r="r" b="b"/>
              <a:pathLst>
                <a:path w="25" h="25">
                  <a:moveTo>
                    <a:pt x="17" y="24"/>
                  </a:moveTo>
                  <a:cubicBezTo>
                    <a:pt x="17" y="23"/>
                    <a:pt x="17" y="22"/>
                    <a:pt x="17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5" y="23"/>
                    <a:pt x="13" y="25"/>
                    <a:pt x="9" y="25"/>
                  </a:cubicBezTo>
                  <a:cubicBezTo>
                    <a:pt x="5" y="25"/>
                    <a:pt x="0" y="22"/>
                    <a:pt x="0" y="17"/>
                  </a:cubicBezTo>
                  <a:cubicBezTo>
                    <a:pt x="0" y="10"/>
                    <a:pt x="8" y="9"/>
                    <a:pt x="13" y="9"/>
                  </a:cubicBezTo>
                  <a:cubicBezTo>
                    <a:pt x="14" y="9"/>
                    <a:pt x="16" y="9"/>
                    <a:pt x="17" y="9"/>
                  </a:cubicBezTo>
                  <a:cubicBezTo>
                    <a:pt x="17" y="6"/>
                    <a:pt x="14" y="5"/>
                    <a:pt x="11" y="5"/>
                  </a:cubicBezTo>
                  <a:cubicBezTo>
                    <a:pt x="9" y="5"/>
                    <a:pt x="6" y="6"/>
                    <a:pt x="4" y="7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6" y="0"/>
                    <a:pt x="9" y="0"/>
                    <a:pt x="13" y="0"/>
                  </a:cubicBezTo>
                  <a:cubicBezTo>
                    <a:pt x="19" y="0"/>
                    <a:pt x="24" y="2"/>
                    <a:pt x="24" y="10"/>
                  </a:cubicBezTo>
                  <a:cubicBezTo>
                    <a:pt x="24" y="19"/>
                    <a:pt x="24" y="19"/>
                    <a:pt x="24" y="19"/>
                  </a:cubicBezTo>
                  <a:cubicBezTo>
                    <a:pt x="24" y="20"/>
                    <a:pt x="24" y="22"/>
                    <a:pt x="25" y="24"/>
                  </a:cubicBezTo>
                  <a:lnTo>
                    <a:pt x="17" y="24"/>
                  </a:lnTo>
                  <a:close/>
                  <a:moveTo>
                    <a:pt x="12" y="19"/>
                  </a:moveTo>
                  <a:cubicBezTo>
                    <a:pt x="15" y="19"/>
                    <a:pt x="17" y="16"/>
                    <a:pt x="17" y="14"/>
                  </a:cubicBezTo>
                  <a:cubicBezTo>
                    <a:pt x="16" y="14"/>
                    <a:pt x="14" y="14"/>
                    <a:pt x="13" y="14"/>
                  </a:cubicBezTo>
                  <a:cubicBezTo>
                    <a:pt x="10" y="14"/>
                    <a:pt x="8" y="14"/>
                    <a:pt x="8" y="17"/>
                  </a:cubicBezTo>
                  <a:cubicBezTo>
                    <a:pt x="8" y="18"/>
                    <a:pt x="10" y="19"/>
                    <a:pt x="12" y="19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21" name="Rectangle 1443"/>
            <p:cNvSpPr>
              <a:spLocks noChangeArrowheads="1"/>
            </p:cNvSpPr>
            <p:nvPr userDrawn="1"/>
          </p:nvSpPr>
          <p:spPr bwMode="auto">
            <a:xfrm>
              <a:off x="1579" y="242"/>
              <a:ext cx="16" cy="6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22" name="Freeform 1444"/>
            <p:cNvSpPr>
              <a:spLocks/>
            </p:cNvSpPr>
            <p:nvPr userDrawn="1"/>
          </p:nvSpPr>
          <p:spPr bwMode="auto">
            <a:xfrm>
              <a:off x="994" y="334"/>
              <a:ext cx="42" cy="6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2" y="0"/>
                </a:cxn>
                <a:cxn ang="0">
                  <a:pos x="42" y="13"/>
                </a:cxn>
                <a:cxn ang="0">
                  <a:pos x="16" y="13"/>
                </a:cxn>
                <a:cxn ang="0">
                  <a:pos x="16" y="27"/>
                </a:cxn>
                <a:cxn ang="0">
                  <a:pos x="42" y="27"/>
                </a:cxn>
                <a:cxn ang="0">
                  <a:pos x="42" y="39"/>
                </a:cxn>
                <a:cxn ang="0">
                  <a:pos x="16" y="39"/>
                </a:cxn>
                <a:cxn ang="0">
                  <a:pos x="16" y="65"/>
                </a:cxn>
                <a:cxn ang="0">
                  <a:pos x="0" y="65"/>
                </a:cxn>
                <a:cxn ang="0">
                  <a:pos x="0" y="0"/>
                </a:cxn>
              </a:cxnLst>
              <a:rect l="0" t="0" r="r" b="b"/>
              <a:pathLst>
                <a:path w="42" h="65">
                  <a:moveTo>
                    <a:pt x="0" y="0"/>
                  </a:moveTo>
                  <a:lnTo>
                    <a:pt x="42" y="0"/>
                  </a:lnTo>
                  <a:lnTo>
                    <a:pt x="42" y="13"/>
                  </a:lnTo>
                  <a:lnTo>
                    <a:pt x="16" y="13"/>
                  </a:lnTo>
                  <a:lnTo>
                    <a:pt x="16" y="27"/>
                  </a:lnTo>
                  <a:lnTo>
                    <a:pt x="42" y="27"/>
                  </a:lnTo>
                  <a:lnTo>
                    <a:pt x="42" y="39"/>
                  </a:lnTo>
                  <a:lnTo>
                    <a:pt x="16" y="39"/>
                  </a:lnTo>
                  <a:lnTo>
                    <a:pt x="16" y="65"/>
                  </a:lnTo>
                  <a:lnTo>
                    <a:pt x="0" y="6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23" name="Freeform 1445"/>
            <p:cNvSpPr>
              <a:spLocks noEditPoints="1"/>
            </p:cNvSpPr>
            <p:nvPr userDrawn="1"/>
          </p:nvSpPr>
          <p:spPr bwMode="auto">
            <a:xfrm>
              <a:off x="1046" y="330"/>
              <a:ext cx="16" cy="69"/>
            </a:xfrm>
            <a:custGeom>
              <a:avLst/>
              <a:gdLst/>
              <a:ahLst/>
              <a:cxnLst>
                <a:cxn ang="0">
                  <a:pos x="16" y="13"/>
                </a:cxn>
                <a:cxn ang="0">
                  <a:pos x="0" y="13"/>
                </a:cxn>
                <a:cxn ang="0">
                  <a:pos x="0" y="0"/>
                </a:cxn>
                <a:cxn ang="0">
                  <a:pos x="16" y="0"/>
                </a:cxn>
                <a:cxn ang="0">
                  <a:pos x="16" y="13"/>
                </a:cxn>
                <a:cxn ang="0">
                  <a:pos x="0" y="21"/>
                </a:cxn>
                <a:cxn ang="0">
                  <a:pos x="16" y="21"/>
                </a:cxn>
                <a:cxn ang="0">
                  <a:pos x="16" y="69"/>
                </a:cxn>
                <a:cxn ang="0">
                  <a:pos x="0" y="69"/>
                </a:cxn>
                <a:cxn ang="0">
                  <a:pos x="0" y="21"/>
                </a:cxn>
              </a:cxnLst>
              <a:rect l="0" t="0" r="r" b="b"/>
              <a:pathLst>
                <a:path w="16" h="69">
                  <a:moveTo>
                    <a:pt x="16" y="13"/>
                  </a:moveTo>
                  <a:lnTo>
                    <a:pt x="0" y="13"/>
                  </a:lnTo>
                  <a:lnTo>
                    <a:pt x="0" y="0"/>
                  </a:lnTo>
                  <a:lnTo>
                    <a:pt x="16" y="0"/>
                  </a:lnTo>
                  <a:lnTo>
                    <a:pt x="16" y="13"/>
                  </a:lnTo>
                  <a:close/>
                  <a:moveTo>
                    <a:pt x="0" y="21"/>
                  </a:moveTo>
                  <a:lnTo>
                    <a:pt x="16" y="21"/>
                  </a:lnTo>
                  <a:lnTo>
                    <a:pt x="16" y="69"/>
                  </a:lnTo>
                  <a:lnTo>
                    <a:pt x="0" y="69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24" name="Freeform 1446"/>
            <p:cNvSpPr>
              <a:spLocks/>
            </p:cNvSpPr>
            <p:nvPr userDrawn="1"/>
          </p:nvSpPr>
          <p:spPr bwMode="auto">
            <a:xfrm>
              <a:off x="1072" y="349"/>
              <a:ext cx="52" cy="52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8" y="1"/>
                </a:cxn>
                <a:cxn ang="0">
                  <a:pos x="8" y="5"/>
                </a:cxn>
                <a:cxn ang="0">
                  <a:pos x="8" y="5"/>
                </a:cxn>
                <a:cxn ang="0">
                  <a:pos x="17" y="0"/>
                </a:cxn>
                <a:cxn ang="0">
                  <a:pos x="26" y="10"/>
                </a:cxn>
                <a:cxn ang="0">
                  <a:pos x="26" y="25"/>
                </a:cxn>
                <a:cxn ang="0">
                  <a:pos x="17" y="25"/>
                </a:cxn>
                <a:cxn ang="0">
                  <a:pos x="17" y="13"/>
                </a:cxn>
                <a:cxn ang="0">
                  <a:pos x="14" y="7"/>
                </a:cxn>
                <a:cxn ang="0">
                  <a:pos x="9" y="14"/>
                </a:cxn>
                <a:cxn ang="0">
                  <a:pos x="9" y="25"/>
                </a:cxn>
                <a:cxn ang="0">
                  <a:pos x="0" y="25"/>
                </a:cxn>
                <a:cxn ang="0">
                  <a:pos x="0" y="1"/>
                </a:cxn>
              </a:cxnLst>
              <a:rect l="0" t="0" r="r" b="b"/>
              <a:pathLst>
                <a:path w="26" h="25">
                  <a:moveTo>
                    <a:pt x="0" y="1"/>
                  </a:moveTo>
                  <a:cubicBezTo>
                    <a:pt x="8" y="1"/>
                    <a:pt x="8" y="1"/>
                    <a:pt x="8" y="1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10" y="2"/>
                    <a:pt x="13" y="0"/>
                    <a:pt x="17" y="0"/>
                  </a:cubicBezTo>
                  <a:cubicBezTo>
                    <a:pt x="23" y="0"/>
                    <a:pt x="26" y="5"/>
                    <a:pt x="26" y="10"/>
                  </a:cubicBezTo>
                  <a:cubicBezTo>
                    <a:pt x="26" y="25"/>
                    <a:pt x="26" y="25"/>
                    <a:pt x="26" y="25"/>
                  </a:cubicBezTo>
                  <a:cubicBezTo>
                    <a:pt x="17" y="25"/>
                    <a:pt x="17" y="25"/>
                    <a:pt x="17" y="25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7" y="9"/>
                    <a:pt x="16" y="7"/>
                    <a:pt x="14" y="7"/>
                  </a:cubicBezTo>
                  <a:cubicBezTo>
                    <a:pt x="10" y="7"/>
                    <a:pt x="9" y="9"/>
                    <a:pt x="9" y="14"/>
                  </a:cubicBezTo>
                  <a:cubicBezTo>
                    <a:pt x="9" y="25"/>
                    <a:pt x="9" y="25"/>
                    <a:pt x="9" y="25"/>
                  </a:cubicBezTo>
                  <a:cubicBezTo>
                    <a:pt x="0" y="25"/>
                    <a:pt x="0" y="25"/>
                    <a:pt x="0" y="25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25" name="Freeform 1447"/>
            <p:cNvSpPr>
              <a:spLocks noEditPoints="1"/>
            </p:cNvSpPr>
            <p:nvPr userDrawn="1"/>
          </p:nvSpPr>
          <p:spPr bwMode="auto">
            <a:xfrm>
              <a:off x="1130" y="349"/>
              <a:ext cx="48" cy="52"/>
            </a:xfrm>
            <a:custGeom>
              <a:avLst/>
              <a:gdLst/>
              <a:ahLst/>
              <a:cxnLst>
                <a:cxn ang="0">
                  <a:pos x="17" y="25"/>
                </a:cxn>
                <a:cxn ang="0">
                  <a:pos x="17" y="21"/>
                </a:cxn>
                <a:cxn ang="0">
                  <a:pos x="17" y="21"/>
                </a:cxn>
                <a:cxn ang="0">
                  <a:pos x="9" y="25"/>
                </a:cxn>
                <a:cxn ang="0">
                  <a:pos x="0" y="18"/>
                </a:cxn>
                <a:cxn ang="0">
                  <a:pos x="12" y="9"/>
                </a:cxn>
                <a:cxn ang="0">
                  <a:pos x="16" y="10"/>
                </a:cxn>
                <a:cxn ang="0">
                  <a:pos x="11" y="6"/>
                </a:cxn>
                <a:cxn ang="0">
                  <a:pos x="3" y="7"/>
                </a:cxn>
                <a:cxn ang="0">
                  <a:pos x="3" y="2"/>
                </a:cxn>
                <a:cxn ang="0">
                  <a:pos x="13" y="0"/>
                </a:cxn>
                <a:cxn ang="0">
                  <a:pos x="24" y="10"/>
                </a:cxn>
                <a:cxn ang="0">
                  <a:pos x="24" y="19"/>
                </a:cxn>
                <a:cxn ang="0">
                  <a:pos x="24" y="25"/>
                </a:cxn>
                <a:cxn ang="0">
                  <a:pos x="17" y="25"/>
                </a:cxn>
                <a:cxn ang="0">
                  <a:pos x="11" y="20"/>
                </a:cxn>
                <a:cxn ang="0">
                  <a:pos x="16" y="14"/>
                </a:cxn>
                <a:cxn ang="0">
                  <a:pos x="13" y="14"/>
                </a:cxn>
                <a:cxn ang="0">
                  <a:pos x="8" y="17"/>
                </a:cxn>
                <a:cxn ang="0">
                  <a:pos x="11" y="20"/>
                </a:cxn>
              </a:cxnLst>
              <a:rect l="0" t="0" r="r" b="b"/>
              <a:pathLst>
                <a:path w="24" h="25">
                  <a:moveTo>
                    <a:pt x="17" y="25"/>
                  </a:moveTo>
                  <a:cubicBezTo>
                    <a:pt x="17" y="23"/>
                    <a:pt x="17" y="22"/>
                    <a:pt x="17" y="21"/>
                  </a:cubicBezTo>
                  <a:cubicBezTo>
                    <a:pt x="17" y="21"/>
                    <a:pt x="17" y="21"/>
                    <a:pt x="17" y="21"/>
                  </a:cubicBezTo>
                  <a:cubicBezTo>
                    <a:pt x="15" y="24"/>
                    <a:pt x="12" y="25"/>
                    <a:pt x="9" y="25"/>
                  </a:cubicBezTo>
                  <a:cubicBezTo>
                    <a:pt x="4" y="25"/>
                    <a:pt x="0" y="23"/>
                    <a:pt x="0" y="18"/>
                  </a:cubicBezTo>
                  <a:cubicBezTo>
                    <a:pt x="0" y="10"/>
                    <a:pt x="8" y="9"/>
                    <a:pt x="12" y="9"/>
                  </a:cubicBezTo>
                  <a:cubicBezTo>
                    <a:pt x="14" y="9"/>
                    <a:pt x="15" y="10"/>
                    <a:pt x="16" y="10"/>
                  </a:cubicBezTo>
                  <a:cubicBezTo>
                    <a:pt x="16" y="7"/>
                    <a:pt x="14" y="6"/>
                    <a:pt x="11" y="6"/>
                  </a:cubicBezTo>
                  <a:cubicBezTo>
                    <a:pt x="8" y="6"/>
                    <a:pt x="6" y="6"/>
                    <a:pt x="3" y="7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6" y="1"/>
                    <a:pt x="9" y="0"/>
                    <a:pt x="13" y="0"/>
                  </a:cubicBezTo>
                  <a:cubicBezTo>
                    <a:pt x="19" y="0"/>
                    <a:pt x="24" y="3"/>
                    <a:pt x="24" y="10"/>
                  </a:cubicBezTo>
                  <a:cubicBezTo>
                    <a:pt x="24" y="19"/>
                    <a:pt x="24" y="19"/>
                    <a:pt x="24" y="19"/>
                  </a:cubicBezTo>
                  <a:cubicBezTo>
                    <a:pt x="24" y="21"/>
                    <a:pt x="24" y="23"/>
                    <a:pt x="24" y="25"/>
                  </a:cubicBezTo>
                  <a:lnTo>
                    <a:pt x="17" y="25"/>
                  </a:lnTo>
                  <a:close/>
                  <a:moveTo>
                    <a:pt x="11" y="20"/>
                  </a:moveTo>
                  <a:cubicBezTo>
                    <a:pt x="14" y="20"/>
                    <a:pt x="16" y="17"/>
                    <a:pt x="16" y="14"/>
                  </a:cubicBezTo>
                  <a:cubicBezTo>
                    <a:pt x="15" y="14"/>
                    <a:pt x="14" y="14"/>
                    <a:pt x="13" y="14"/>
                  </a:cubicBezTo>
                  <a:cubicBezTo>
                    <a:pt x="10" y="14"/>
                    <a:pt x="8" y="15"/>
                    <a:pt x="8" y="17"/>
                  </a:cubicBezTo>
                  <a:cubicBezTo>
                    <a:pt x="8" y="19"/>
                    <a:pt x="9" y="20"/>
                    <a:pt x="11" y="2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26" name="Freeform 1448"/>
            <p:cNvSpPr>
              <a:spLocks/>
            </p:cNvSpPr>
            <p:nvPr userDrawn="1"/>
          </p:nvSpPr>
          <p:spPr bwMode="auto">
            <a:xfrm>
              <a:off x="1188" y="349"/>
              <a:ext cx="50" cy="52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7" y="1"/>
                </a:cxn>
                <a:cxn ang="0">
                  <a:pos x="7" y="5"/>
                </a:cxn>
                <a:cxn ang="0">
                  <a:pos x="7" y="5"/>
                </a:cxn>
                <a:cxn ang="0">
                  <a:pos x="16" y="0"/>
                </a:cxn>
                <a:cxn ang="0">
                  <a:pos x="25" y="10"/>
                </a:cxn>
                <a:cxn ang="0">
                  <a:pos x="25" y="25"/>
                </a:cxn>
                <a:cxn ang="0">
                  <a:pos x="17" y="25"/>
                </a:cxn>
                <a:cxn ang="0">
                  <a:pos x="17" y="13"/>
                </a:cxn>
                <a:cxn ang="0">
                  <a:pos x="13" y="7"/>
                </a:cxn>
                <a:cxn ang="0">
                  <a:pos x="8" y="14"/>
                </a:cxn>
                <a:cxn ang="0">
                  <a:pos x="8" y="25"/>
                </a:cxn>
                <a:cxn ang="0">
                  <a:pos x="0" y="25"/>
                </a:cxn>
                <a:cxn ang="0">
                  <a:pos x="0" y="1"/>
                </a:cxn>
              </a:cxnLst>
              <a:rect l="0" t="0" r="r" b="b"/>
              <a:pathLst>
                <a:path w="25" h="25">
                  <a:moveTo>
                    <a:pt x="0" y="1"/>
                  </a:moveTo>
                  <a:cubicBezTo>
                    <a:pt x="7" y="1"/>
                    <a:pt x="7" y="1"/>
                    <a:pt x="7" y="1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9" y="2"/>
                    <a:pt x="12" y="0"/>
                    <a:pt x="16" y="0"/>
                  </a:cubicBezTo>
                  <a:cubicBezTo>
                    <a:pt x="23" y="0"/>
                    <a:pt x="25" y="5"/>
                    <a:pt x="25" y="10"/>
                  </a:cubicBezTo>
                  <a:cubicBezTo>
                    <a:pt x="25" y="25"/>
                    <a:pt x="25" y="25"/>
                    <a:pt x="25" y="25"/>
                  </a:cubicBezTo>
                  <a:cubicBezTo>
                    <a:pt x="17" y="25"/>
                    <a:pt x="17" y="25"/>
                    <a:pt x="17" y="25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7" y="9"/>
                    <a:pt x="15" y="7"/>
                    <a:pt x="13" y="7"/>
                  </a:cubicBezTo>
                  <a:cubicBezTo>
                    <a:pt x="10" y="7"/>
                    <a:pt x="8" y="9"/>
                    <a:pt x="8" y="14"/>
                  </a:cubicBezTo>
                  <a:cubicBezTo>
                    <a:pt x="8" y="25"/>
                    <a:pt x="8" y="25"/>
                    <a:pt x="8" y="25"/>
                  </a:cubicBezTo>
                  <a:cubicBezTo>
                    <a:pt x="0" y="25"/>
                    <a:pt x="0" y="25"/>
                    <a:pt x="0" y="25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27" name="Freeform 1449"/>
            <p:cNvSpPr>
              <a:spLocks/>
            </p:cNvSpPr>
            <p:nvPr userDrawn="1"/>
          </p:nvSpPr>
          <p:spPr bwMode="auto">
            <a:xfrm>
              <a:off x="1246" y="349"/>
              <a:ext cx="40" cy="52"/>
            </a:xfrm>
            <a:custGeom>
              <a:avLst/>
              <a:gdLst/>
              <a:ahLst/>
              <a:cxnLst>
                <a:cxn ang="0">
                  <a:pos x="19" y="8"/>
                </a:cxn>
                <a:cxn ang="0">
                  <a:pos x="14" y="6"/>
                </a:cxn>
                <a:cxn ang="0">
                  <a:pos x="8" y="13"/>
                </a:cxn>
                <a:cxn ang="0">
                  <a:pos x="15" y="19"/>
                </a:cxn>
                <a:cxn ang="0">
                  <a:pos x="20" y="18"/>
                </a:cxn>
                <a:cxn ang="0">
                  <a:pos x="20" y="24"/>
                </a:cxn>
                <a:cxn ang="0">
                  <a:pos x="13" y="25"/>
                </a:cxn>
                <a:cxn ang="0">
                  <a:pos x="0" y="13"/>
                </a:cxn>
                <a:cxn ang="0">
                  <a:pos x="13" y="0"/>
                </a:cxn>
                <a:cxn ang="0">
                  <a:pos x="20" y="1"/>
                </a:cxn>
                <a:cxn ang="0">
                  <a:pos x="19" y="8"/>
                </a:cxn>
              </a:cxnLst>
              <a:rect l="0" t="0" r="r" b="b"/>
              <a:pathLst>
                <a:path w="20" h="25">
                  <a:moveTo>
                    <a:pt x="19" y="8"/>
                  </a:moveTo>
                  <a:cubicBezTo>
                    <a:pt x="18" y="7"/>
                    <a:pt x="16" y="6"/>
                    <a:pt x="14" y="6"/>
                  </a:cubicBezTo>
                  <a:cubicBezTo>
                    <a:pt x="11" y="6"/>
                    <a:pt x="8" y="9"/>
                    <a:pt x="8" y="13"/>
                  </a:cubicBezTo>
                  <a:cubicBezTo>
                    <a:pt x="8" y="17"/>
                    <a:pt x="11" y="19"/>
                    <a:pt x="15" y="19"/>
                  </a:cubicBezTo>
                  <a:cubicBezTo>
                    <a:pt x="17" y="19"/>
                    <a:pt x="19" y="19"/>
                    <a:pt x="20" y="18"/>
                  </a:cubicBezTo>
                  <a:cubicBezTo>
                    <a:pt x="20" y="24"/>
                    <a:pt x="20" y="24"/>
                    <a:pt x="20" y="24"/>
                  </a:cubicBezTo>
                  <a:cubicBezTo>
                    <a:pt x="18" y="25"/>
                    <a:pt x="16" y="25"/>
                    <a:pt x="13" y="25"/>
                  </a:cubicBezTo>
                  <a:cubicBezTo>
                    <a:pt x="6" y="25"/>
                    <a:pt x="0" y="20"/>
                    <a:pt x="0" y="13"/>
                  </a:cubicBezTo>
                  <a:cubicBezTo>
                    <a:pt x="0" y="5"/>
                    <a:pt x="6" y="0"/>
                    <a:pt x="13" y="0"/>
                  </a:cubicBezTo>
                  <a:cubicBezTo>
                    <a:pt x="16" y="0"/>
                    <a:pt x="18" y="1"/>
                    <a:pt x="20" y="1"/>
                  </a:cubicBezTo>
                  <a:lnTo>
                    <a:pt x="19" y="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28" name="Freeform 1450"/>
            <p:cNvSpPr>
              <a:spLocks noEditPoints="1"/>
            </p:cNvSpPr>
            <p:nvPr userDrawn="1"/>
          </p:nvSpPr>
          <p:spPr bwMode="auto">
            <a:xfrm>
              <a:off x="1290" y="349"/>
              <a:ext cx="50" cy="52"/>
            </a:xfrm>
            <a:custGeom>
              <a:avLst/>
              <a:gdLst/>
              <a:ahLst/>
              <a:cxnLst>
                <a:cxn ang="0">
                  <a:pos x="8" y="15"/>
                </a:cxn>
                <a:cxn ang="0">
                  <a:pos x="15" y="20"/>
                </a:cxn>
                <a:cxn ang="0">
                  <a:pos x="23" y="18"/>
                </a:cxn>
                <a:cxn ang="0">
                  <a:pos x="23" y="24"/>
                </a:cxn>
                <a:cxn ang="0">
                  <a:pos x="14" y="25"/>
                </a:cxn>
                <a:cxn ang="0">
                  <a:pos x="0" y="13"/>
                </a:cxn>
                <a:cxn ang="0">
                  <a:pos x="13" y="0"/>
                </a:cxn>
                <a:cxn ang="0">
                  <a:pos x="25" y="14"/>
                </a:cxn>
                <a:cxn ang="0">
                  <a:pos x="25" y="15"/>
                </a:cxn>
                <a:cxn ang="0">
                  <a:pos x="8" y="15"/>
                </a:cxn>
                <a:cxn ang="0">
                  <a:pos x="17" y="10"/>
                </a:cxn>
                <a:cxn ang="0">
                  <a:pos x="13" y="5"/>
                </a:cxn>
                <a:cxn ang="0">
                  <a:pos x="8" y="10"/>
                </a:cxn>
                <a:cxn ang="0">
                  <a:pos x="17" y="10"/>
                </a:cxn>
              </a:cxnLst>
              <a:rect l="0" t="0" r="r" b="b"/>
              <a:pathLst>
                <a:path w="25" h="25">
                  <a:moveTo>
                    <a:pt x="8" y="15"/>
                  </a:moveTo>
                  <a:cubicBezTo>
                    <a:pt x="9" y="18"/>
                    <a:pt x="11" y="20"/>
                    <a:pt x="15" y="20"/>
                  </a:cubicBezTo>
                  <a:cubicBezTo>
                    <a:pt x="18" y="20"/>
                    <a:pt x="20" y="19"/>
                    <a:pt x="23" y="18"/>
                  </a:cubicBezTo>
                  <a:cubicBezTo>
                    <a:pt x="23" y="24"/>
                    <a:pt x="23" y="24"/>
                    <a:pt x="23" y="24"/>
                  </a:cubicBezTo>
                  <a:cubicBezTo>
                    <a:pt x="20" y="25"/>
                    <a:pt x="17" y="25"/>
                    <a:pt x="14" y="25"/>
                  </a:cubicBezTo>
                  <a:cubicBezTo>
                    <a:pt x="6" y="25"/>
                    <a:pt x="0" y="20"/>
                    <a:pt x="0" y="13"/>
                  </a:cubicBezTo>
                  <a:cubicBezTo>
                    <a:pt x="0" y="5"/>
                    <a:pt x="5" y="0"/>
                    <a:pt x="13" y="0"/>
                  </a:cubicBezTo>
                  <a:cubicBezTo>
                    <a:pt x="22" y="0"/>
                    <a:pt x="25" y="6"/>
                    <a:pt x="25" y="14"/>
                  </a:cubicBezTo>
                  <a:cubicBezTo>
                    <a:pt x="25" y="15"/>
                    <a:pt x="25" y="15"/>
                    <a:pt x="25" y="15"/>
                  </a:cubicBezTo>
                  <a:lnTo>
                    <a:pt x="8" y="15"/>
                  </a:lnTo>
                  <a:close/>
                  <a:moveTo>
                    <a:pt x="17" y="10"/>
                  </a:moveTo>
                  <a:cubicBezTo>
                    <a:pt x="17" y="8"/>
                    <a:pt x="16" y="5"/>
                    <a:pt x="13" y="5"/>
                  </a:cubicBezTo>
                  <a:cubicBezTo>
                    <a:pt x="10" y="5"/>
                    <a:pt x="8" y="8"/>
                    <a:pt x="8" y="10"/>
                  </a:cubicBezTo>
                  <a:lnTo>
                    <a:pt x="17" y="1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29" name="Freeform 1451"/>
            <p:cNvSpPr>
              <a:spLocks/>
            </p:cNvSpPr>
            <p:nvPr userDrawn="1"/>
          </p:nvSpPr>
          <p:spPr bwMode="auto">
            <a:xfrm>
              <a:off x="1372" y="332"/>
              <a:ext cx="56" cy="68"/>
            </a:xfrm>
            <a:custGeom>
              <a:avLst/>
              <a:gdLst/>
              <a:ahLst/>
              <a:cxnLst>
                <a:cxn ang="0">
                  <a:pos x="28" y="32"/>
                </a:cxn>
                <a:cxn ang="0">
                  <a:pos x="19" y="33"/>
                </a:cxn>
                <a:cxn ang="0">
                  <a:pos x="0" y="17"/>
                </a:cxn>
                <a:cxn ang="0">
                  <a:pos x="19" y="0"/>
                </a:cxn>
                <a:cxn ang="0">
                  <a:pos x="28" y="2"/>
                </a:cxn>
                <a:cxn ang="0">
                  <a:pos x="27" y="9"/>
                </a:cxn>
                <a:cxn ang="0">
                  <a:pos x="19" y="6"/>
                </a:cxn>
                <a:cxn ang="0">
                  <a:pos x="9" y="17"/>
                </a:cxn>
                <a:cxn ang="0">
                  <a:pos x="20" y="27"/>
                </a:cxn>
                <a:cxn ang="0">
                  <a:pos x="28" y="25"/>
                </a:cxn>
                <a:cxn ang="0">
                  <a:pos x="28" y="32"/>
                </a:cxn>
              </a:cxnLst>
              <a:rect l="0" t="0" r="r" b="b"/>
              <a:pathLst>
                <a:path w="28" h="33">
                  <a:moveTo>
                    <a:pt x="28" y="32"/>
                  </a:moveTo>
                  <a:cubicBezTo>
                    <a:pt x="26" y="32"/>
                    <a:pt x="23" y="33"/>
                    <a:pt x="19" y="33"/>
                  </a:cubicBezTo>
                  <a:cubicBezTo>
                    <a:pt x="10" y="33"/>
                    <a:pt x="0" y="29"/>
                    <a:pt x="0" y="17"/>
                  </a:cubicBezTo>
                  <a:cubicBezTo>
                    <a:pt x="0" y="6"/>
                    <a:pt x="8" y="0"/>
                    <a:pt x="19" y="0"/>
                  </a:cubicBezTo>
                  <a:cubicBezTo>
                    <a:pt x="22" y="0"/>
                    <a:pt x="25" y="1"/>
                    <a:pt x="28" y="2"/>
                  </a:cubicBezTo>
                  <a:cubicBezTo>
                    <a:pt x="27" y="9"/>
                    <a:pt x="27" y="9"/>
                    <a:pt x="27" y="9"/>
                  </a:cubicBezTo>
                  <a:cubicBezTo>
                    <a:pt x="25" y="7"/>
                    <a:pt x="22" y="6"/>
                    <a:pt x="19" y="6"/>
                  </a:cubicBezTo>
                  <a:cubicBezTo>
                    <a:pt x="13" y="6"/>
                    <a:pt x="9" y="11"/>
                    <a:pt x="9" y="17"/>
                  </a:cubicBezTo>
                  <a:cubicBezTo>
                    <a:pt x="9" y="23"/>
                    <a:pt x="13" y="27"/>
                    <a:pt x="20" y="27"/>
                  </a:cubicBezTo>
                  <a:cubicBezTo>
                    <a:pt x="22" y="27"/>
                    <a:pt x="25" y="26"/>
                    <a:pt x="28" y="25"/>
                  </a:cubicBezTo>
                  <a:lnTo>
                    <a:pt x="28" y="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30" name="Freeform 1452"/>
            <p:cNvSpPr>
              <a:spLocks noEditPoints="1"/>
            </p:cNvSpPr>
            <p:nvPr userDrawn="1"/>
          </p:nvSpPr>
          <p:spPr bwMode="auto">
            <a:xfrm>
              <a:off x="1432" y="349"/>
              <a:ext cx="57" cy="52"/>
            </a:xfrm>
            <a:custGeom>
              <a:avLst/>
              <a:gdLst/>
              <a:ahLst/>
              <a:cxnLst>
                <a:cxn ang="0">
                  <a:pos x="0" y="13"/>
                </a:cxn>
                <a:cxn ang="0">
                  <a:pos x="14" y="0"/>
                </a:cxn>
                <a:cxn ang="0">
                  <a:pos x="28" y="13"/>
                </a:cxn>
                <a:cxn ang="0">
                  <a:pos x="14" y="25"/>
                </a:cxn>
                <a:cxn ang="0">
                  <a:pos x="0" y="13"/>
                </a:cxn>
                <a:cxn ang="0">
                  <a:pos x="19" y="13"/>
                </a:cxn>
                <a:cxn ang="0">
                  <a:pos x="14" y="6"/>
                </a:cxn>
                <a:cxn ang="0">
                  <a:pos x="8" y="13"/>
                </a:cxn>
                <a:cxn ang="0">
                  <a:pos x="14" y="19"/>
                </a:cxn>
                <a:cxn ang="0">
                  <a:pos x="19" y="13"/>
                </a:cxn>
              </a:cxnLst>
              <a:rect l="0" t="0" r="r" b="b"/>
              <a:pathLst>
                <a:path w="28" h="25">
                  <a:moveTo>
                    <a:pt x="0" y="13"/>
                  </a:moveTo>
                  <a:cubicBezTo>
                    <a:pt x="0" y="5"/>
                    <a:pt x="6" y="0"/>
                    <a:pt x="14" y="0"/>
                  </a:cubicBezTo>
                  <a:cubicBezTo>
                    <a:pt x="22" y="0"/>
                    <a:pt x="28" y="5"/>
                    <a:pt x="28" y="13"/>
                  </a:cubicBezTo>
                  <a:cubicBezTo>
                    <a:pt x="28" y="20"/>
                    <a:pt x="22" y="25"/>
                    <a:pt x="14" y="25"/>
                  </a:cubicBezTo>
                  <a:cubicBezTo>
                    <a:pt x="6" y="25"/>
                    <a:pt x="0" y="20"/>
                    <a:pt x="0" y="13"/>
                  </a:cubicBezTo>
                  <a:close/>
                  <a:moveTo>
                    <a:pt x="19" y="13"/>
                  </a:moveTo>
                  <a:cubicBezTo>
                    <a:pt x="19" y="9"/>
                    <a:pt x="18" y="6"/>
                    <a:pt x="14" y="6"/>
                  </a:cubicBezTo>
                  <a:cubicBezTo>
                    <a:pt x="10" y="6"/>
                    <a:pt x="8" y="9"/>
                    <a:pt x="8" y="13"/>
                  </a:cubicBezTo>
                  <a:cubicBezTo>
                    <a:pt x="8" y="16"/>
                    <a:pt x="10" y="19"/>
                    <a:pt x="14" y="19"/>
                  </a:cubicBezTo>
                  <a:cubicBezTo>
                    <a:pt x="18" y="19"/>
                    <a:pt x="19" y="16"/>
                    <a:pt x="19" y="1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31" name="Freeform 1453"/>
            <p:cNvSpPr>
              <a:spLocks/>
            </p:cNvSpPr>
            <p:nvPr userDrawn="1"/>
          </p:nvSpPr>
          <p:spPr bwMode="auto">
            <a:xfrm>
              <a:off x="1495" y="349"/>
              <a:ext cx="34" cy="52"/>
            </a:xfrm>
            <a:custGeom>
              <a:avLst/>
              <a:gdLst/>
              <a:ahLst/>
              <a:cxnLst>
                <a:cxn ang="0">
                  <a:pos x="17" y="7"/>
                </a:cxn>
                <a:cxn ang="0">
                  <a:pos x="14" y="7"/>
                </a:cxn>
                <a:cxn ang="0">
                  <a:pos x="8" y="14"/>
                </a:cxn>
                <a:cxn ang="0">
                  <a:pos x="8" y="25"/>
                </a:cxn>
                <a:cxn ang="0">
                  <a:pos x="0" y="25"/>
                </a:cxn>
                <a:cxn ang="0">
                  <a:pos x="0" y="1"/>
                </a:cxn>
                <a:cxn ang="0">
                  <a:pos x="8" y="1"/>
                </a:cxn>
                <a:cxn ang="0">
                  <a:pos x="8" y="5"/>
                </a:cxn>
                <a:cxn ang="0">
                  <a:pos x="8" y="5"/>
                </a:cxn>
                <a:cxn ang="0">
                  <a:pos x="15" y="0"/>
                </a:cxn>
                <a:cxn ang="0">
                  <a:pos x="17" y="0"/>
                </a:cxn>
                <a:cxn ang="0">
                  <a:pos x="17" y="7"/>
                </a:cxn>
              </a:cxnLst>
              <a:rect l="0" t="0" r="r" b="b"/>
              <a:pathLst>
                <a:path w="17" h="25">
                  <a:moveTo>
                    <a:pt x="17" y="7"/>
                  </a:moveTo>
                  <a:cubicBezTo>
                    <a:pt x="16" y="7"/>
                    <a:pt x="15" y="7"/>
                    <a:pt x="14" y="7"/>
                  </a:cubicBezTo>
                  <a:cubicBezTo>
                    <a:pt x="10" y="7"/>
                    <a:pt x="8" y="10"/>
                    <a:pt x="8" y="14"/>
                  </a:cubicBezTo>
                  <a:cubicBezTo>
                    <a:pt x="8" y="25"/>
                    <a:pt x="8" y="25"/>
                    <a:pt x="8" y="2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9" y="2"/>
                    <a:pt x="11" y="0"/>
                    <a:pt x="15" y="0"/>
                  </a:cubicBezTo>
                  <a:cubicBezTo>
                    <a:pt x="16" y="0"/>
                    <a:pt x="17" y="0"/>
                    <a:pt x="17" y="0"/>
                  </a:cubicBezTo>
                  <a:lnTo>
                    <a:pt x="17" y="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32" name="Freeform 1454"/>
            <p:cNvSpPr>
              <a:spLocks noEditPoints="1"/>
            </p:cNvSpPr>
            <p:nvPr userDrawn="1"/>
          </p:nvSpPr>
          <p:spPr bwMode="auto">
            <a:xfrm>
              <a:off x="1535" y="349"/>
              <a:ext cx="52" cy="68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8" y="1"/>
                </a:cxn>
                <a:cxn ang="0">
                  <a:pos x="8" y="5"/>
                </a:cxn>
                <a:cxn ang="0">
                  <a:pos x="8" y="5"/>
                </a:cxn>
                <a:cxn ang="0">
                  <a:pos x="17" y="0"/>
                </a:cxn>
                <a:cxn ang="0">
                  <a:pos x="27" y="12"/>
                </a:cxn>
                <a:cxn ang="0">
                  <a:pos x="16" y="25"/>
                </a:cxn>
                <a:cxn ang="0">
                  <a:pos x="8" y="21"/>
                </a:cxn>
                <a:cxn ang="0">
                  <a:pos x="8" y="21"/>
                </a:cxn>
                <a:cxn ang="0">
                  <a:pos x="8" y="34"/>
                </a:cxn>
                <a:cxn ang="0">
                  <a:pos x="0" y="34"/>
                </a:cxn>
                <a:cxn ang="0">
                  <a:pos x="0" y="1"/>
                </a:cxn>
                <a:cxn ang="0">
                  <a:pos x="13" y="6"/>
                </a:cxn>
                <a:cxn ang="0">
                  <a:pos x="8" y="13"/>
                </a:cxn>
                <a:cxn ang="0">
                  <a:pos x="13" y="19"/>
                </a:cxn>
                <a:cxn ang="0">
                  <a:pos x="18" y="12"/>
                </a:cxn>
                <a:cxn ang="0">
                  <a:pos x="13" y="6"/>
                </a:cxn>
              </a:cxnLst>
              <a:rect l="0" t="0" r="r" b="b"/>
              <a:pathLst>
                <a:path w="27" h="34">
                  <a:moveTo>
                    <a:pt x="0" y="1"/>
                  </a:moveTo>
                  <a:cubicBezTo>
                    <a:pt x="8" y="1"/>
                    <a:pt x="8" y="1"/>
                    <a:pt x="8" y="1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9" y="2"/>
                    <a:pt x="13" y="0"/>
                    <a:pt x="17" y="0"/>
                  </a:cubicBezTo>
                  <a:cubicBezTo>
                    <a:pt x="23" y="0"/>
                    <a:pt x="27" y="6"/>
                    <a:pt x="27" y="12"/>
                  </a:cubicBezTo>
                  <a:cubicBezTo>
                    <a:pt x="27" y="19"/>
                    <a:pt x="23" y="25"/>
                    <a:pt x="16" y="25"/>
                  </a:cubicBezTo>
                  <a:cubicBezTo>
                    <a:pt x="13" y="25"/>
                    <a:pt x="10" y="24"/>
                    <a:pt x="8" y="21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8" y="34"/>
                    <a:pt x="8" y="34"/>
                    <a:pt x="8" y="34"/>
                  </a:cubicBezTo>
                  <a:cubicBezTo>
                    <a:pt x="0" y="34"/>
                    <a:pt x="0" y="34"/>
                    <a:pt x="0" y="34"/>
                  </a:cubicBezTo>
                  <a:lnTo>
                    <a:pt x="0" y="1"/>
                  </a:lnTo>
                  <a:close/>
                  <a:moveTo>
                    <a:pt x="13" y="6"/>
                  </a:moveTo>
                  <a:cubicBezTo>
                    <a:pt x="10" y="6"/>
                    <a:pt x="8" y="9"/>
                    <a:pt x="8" y="13"/>
                  </a:cubicBezTo>
                  <a:cubicBezTo>
                    <a:pt x="8" y="16"/>
                    <a:pt x="11" y="19"/>
                    <a:pt x="13" y="19"/>
                  </a:cubicBezTo>
                  <a:cubicBezTo>
                    <a:pt x="16" y="19"/>
                    <a:pt x="18" y="16"/>
                    <a:pt x="18" y="12"/>
                  </a:cubicBezTo>
                  <a:cubicBezTo>
                    <a:pt x="18" y="9"/>
                    <a:pt x="17" y="6"/>
                    <a:pt x="13" y="6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33" name="Freeform 1455"/>
            <p:cNvSpPr>
              <a:spLocks noEditPoints="1"/>
            </p:cNvSpPr>
            <p:nvPr userDrawn="1"/>
          </p:nvSpPr>
          <p:spPr bwMode="auto">
            <a:xfrm>
              <a:off x="1593" y="349"/>
              <a:ext cx="56" cy="52"/>
            </a:xfrm>
            <a:custGeom>
              <a:avLst/>
              <a:gdLst/>
              <a:ahLst/>
              <a:cxnLst>
                <a:cxn ang="0">
                  <a:pos x="0" y="13"/>
                </a:cxn>
                <a:cxn ang="0">
                  <a:pos x="14" y="0"/>
                </a:cxn>
                <a:cxn ang="0">
                  <a:pos x="28" y="13"/>
                </a:cxn>
                <a:cxn ang="0">
                  <a:pos x="14" y="25"/>
                </a:cxn>
                <a:cxn ang="0">
                  <a:pos x="0" y="13"/>
                </a:cxn>
                <a:cxn ang="0">
                  <a:pos x="19" y="13"/>
                </a:cxn>
                <a:cxn ang="0">
                  <a:pos x="14" y="6"/>
                </a:cxn>
                <a:cxn ang="0">
                  <a:pos x="9" y="13"/>
                </a:cxn>
                <a:cxn ang="0">
                  <a:pos x="14" y="19"/>
                </a:cxn>
                <a:cxn ang="0">
                  <a:pos x="19" y="13"/>
                </a:cxn>
              </a:cxnLst>
              <a:rect l="0" t="0" r="r" b="b"/>
              <a:pathLst>
                <a:path w="28" h="25">
                  <a:moveTo>
                    <a:pt x="0" y="13"/>
                  </a:moveTo>
                  <a:cubicBezTo>
                    <a:pt x="0" y="5"/>
                    <a:pt x="6" y="0"/>
                    <a:pt x="14" y="0"/>
                  </a:cubicBezTo>
                  <a:cubicBezTo>
                    <a:pt x="22" y="0"/>
                    <a:pt x="28" y="5"/>
                    <a:pt x="28" y="13"/>
                  </a:cubicBezTo>
                  <a:cubicBezTo>
                    <a:pt x="28" y="20"/>
                    <a:pt x="22" y="25"/>
                    <a:pt x="14" y="25"/>
                  </a:cubicBezTo>
                  <a:cubicBezTo>
                    <a:pt x="6" y="25"/>
                    <a:pt x="0" y="20"/>
                    <a:pt x="0" y="13"/>
                  </a:cubicBezTo>
                  <a:close/>
                  <a:moveTo>
                    <a:pt x="19" y="13"/>
                  </a:moveTo>
                  <a:cubicBezTo>
                    <a:pt x="19" y="9"/>
                    <a:pt x="18" y="6"/>
                    <a:pt x="14" y="6"/>
                  </a:cubicBezTo>
                  <a:cubicBezTo>
                    <a:pt x="10" y="6"/>
                    <a:pt x="9" y="9"/>
                    <a:pt x="9" y="13"/>
                  </a:cubicBezTo>
                  <a:cubicBezTo>
                    <a:pt x="9" y="16"/>
                    <a:pt x="10" y="19"/>
                    <a:pt x="14" y="19"/>
                  </a:cubicBezTo>
                  <a:cubicBezTo>
                    <a:pt x="18" y="19"/>
                    <a:pt x="19" y="16"/>
                    <a:pt x="19" y="1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34" name="Freeform 1456"/>
            <p:cNvSpPr>
              <a:spLocks/>
            </p:cNvSpPr>
            <p:nvPr userDrawn="1"/>
          </p:nvSpPr>
          <p:spPr bwMode="auto">
            <a:xfrm>
              <a:off x="1655" y="349"/>
              <a:ext cx="36" cy="52"/>
            </a:xfrm>
            <a:custGeom>
              <a:avLst/>
              <a:gdLst/>
              <a:ahLst/>
              <a:cxnLst>
                <a:cxn ang="0">
                  <a:pos x="17" y="7"/>
                </a:cxn>
                <a:cxn ang="0">
                  <a:pos x="15" y="7"/>
                </a:cxn>
                <a:cxn ang="0">
                  <a:pos x="9" y="14"/>
                </a:cxn>
                <a:cxn ang="0">
                  <a:pos x="9" y="25"/>
                </a:cxn>
                <a:cxn ang="0">
                  <a:pos x="0" y="25"/>
                </a:cxn>
                <a:cxn ang="0">
                  <a:pos x="0" y="1"/>
                </a:cxn>
                <a:cxn ang="0">
                  <a:pos x="8" y="1"/>
                </a:cxn>
                <a:cxn ang="0">
                  <a:pos x="8" y="5"/>
                </a:cxn>
                <a:cxn ang="0">
                  <a:pos x="8" y="5"/>
                </a:cxn>
                <a:cxn ang="0">
                  <a:pos x="15" y="0"/>
                </a:cxn>
                <a:cxn ang="0">
                  <a:pos x="18" y="0"/>
                </a:cxn>
                <a:cxn ang="0">
                  <a:pos x="17" y="7"/>
                </a:cxn>
              </a:cxnLst>
              <a:rect l="0" t="0" r="r" b="b"/>
              <a:pathLst>
                <a:path w="18" h="25">
                  <a:moveTo>
                    <a:pt x="17" y="7"/>
                  </a:moveTo>
                  <a:cubicBezTo>
                    <a:pt x="16" y="7"/>
                    <a:pt x="16" y="7"/>
                    <a:pt x="15" y="7"/>
                  </a:cubicBezTo>
                  <a:cubicBezTo>
                    <a:pt x="11" y="7"/>
                    <a:pt x="9" y="10"/>
                    <a:pt x="9" y="14"/>
                  </a:cubicBezTo>
                  <a:cubicBezTo>
                    <a:pt x="9" y="25"/>
                    <a:pt x="9" y="25"/>
                    <a:pt x="9" y="2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9" y="2"/>
                    <a:pt x="11" y="0"/>
                    <a:pt x="15" y="0"/>
                  </a:cubicBezTo>
                  <a:cubicBezTo>
                    <a:pt x="16" y="0"/>
                    <a:pt x="17" y="0"/>
                    <a:pt x="18" y="0"/>
                  </a:cubicBezTo>
                  <a:lnTo>
                    <a:pt x="17" y="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35" name="Freeform 1457"/>
            <p:cNvSpPr>
              <a:spLocks noEditPoints="1"/>
            </p:cNvSpPr>
            <p:nvPr userDrawn="1"/>
          </p:nvSpPr>
          <p:spPr bwMode="auto">
            <a:xfrm>
              <a:off x="1693" y="349"/>
              <a:ext cx="48" cy="52"/>
            </a:xfrm>
            <a:custGeom>
              <a:avLst/>
              <a:gdLst/>
              <a:ahLst/>
              <a:cxnLst>
                <a:cxn ang="0">
                  <a:pos x="17" y="25"/>
                </a:cxn>
                <a:cxn ang="0">
                  <a:pos x="17" y="21"/>
                </a:cxn>
                <a:cxn ang="0">
                  <a:pos x="16" y="21"/>
                </a:cxn>
                <a:cxn ang="0">
                  <a:pos x="9" y="25"/>
                </a:cxn>
                <a:cxn ang="0">
                  <a:pos x="0" y="18"/>
                </a:cxn>
                <a:cxn ang="0">
                  <a:pos x="12" y="9"/>
                </a:cxn>
                <a:cxn ang="0">
                  <a:pos x="16" y="10"/>
                </a:cxn>
                <a:cxn ang="0">
                  <a:pos x="11" y="6"/>
                </a:cxn>
                <a:cxn ang="0">
                  <a:pos x="3" y="7"/>
                </a:cxn>
                <a:cxn ang="0">
                  <a:pos x="3" y="2"/>
                </a:cxn>
                <a:cxn ang="0">
                  <a:pos x="13" y="0"/>
                </a:cxn>
                <a:cxn ang="0">
                  <a:pos x="24" y="10"/>
                </a:cxn>
                <a:cxn ang="0">
                  <a:pos x="24" y="19"/>
                </a:cxn>
                <a:cxn ang="0">
                  <a:pos x="24" y="25"/>
                </a:cxn>
                <a:cxn ang="0">
                  <a:pos x="17" y="25"/>
                </a:cxn>
                <a:cxn ang="0">
                  <a:pos x="11" y="20"/>
                </a:cxn>
                <a:cxn ang="0">
                  <a:pos x="16" y="14"/>
                </a:cxn>
                <a:cxn ang="0">
                  <a:pos x="13" y="14"/>
                </a:cxn>
                <a:cxn ang="0">
                  <a:pos x="8" y="17"/>
                </a:cxn>
                <a:cxn ang="0">
                  <a:pos x="11" y="20"/>
                </a:cxn>
              </a:cxnLst>
              <a:rect l="0" t="0" r="r" b="b"/>
              <a:pathLst>
                <a:path w="24" h="25">
                  <a:moveTo>
                    <a:pt x="17" y="25"/>
                  </a:moveTo>
                  <a:cubicBezTo>
                    <a:pt x="17" y="23"/>
                    <a:pt x="17" y="22"/>
                    <a:pt x="17" y="21"/>
                  </a:cubicBezTo>
                  <a:cubicBezTo>
                    <a:pt x="16" y="21"/>
                    <a:pt x="16" y="21"/>
                    <a:pt x="16" y="21"/>
                  </a:cubicBezTo>
                  <a:cubicBezTo>
                    <a:pt x="15" y="24"/>
                    <a:pt x="12" y="25"/>
                    <a:pt x="9" y="25"/>
                  </a:cubicBezTo>
                  <a:cubicBezTo>
                    <a:pt x="4" y="25"/>
                    <a:pt x="0" y="23"/>
                    <a:pt x="0" y="18"/>
                  </a:cubicBezTo>
                  <a:cubicBezTo>
                    <a:pt x="0" y="10"/>
                    <a:pt x="8" y="9"/>
                    <a:pt x="12" y="9"/>
                  </a:cubicBezTo>
                  <a:cubicBezTo>
                    <a:pt x="14" y="9"/>
                    <a:pt x="15" y="10"/>
                    <a:pt x="16" y="10"/>
                  </a:cubicBezTo>
                  <a:cubicBezTo>
                    <a:pt x="16" y="7"/>
                    <a:pt x="14" y="6"/>
                    <a:pt x="11" y="6"/>
                  </a:cubicBezTo>
                  <a:cubicBezTo>
                    <a:pt x="8" y="6"/>
                    <a:pt x="5" y="6"/>
                    <a:pt x="3" y="7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6" y="1"/>
                    <a:pt x="9" y="0"/>
                    <a:pt x="13" y="0"/>
                  </a:cubicBezTo>
                  <a:cubicBezTo>
                    <a:pt x="19" y="0"/>
                    <a:pt x="24" y="3"/>
                    <a:pt x="24" y="10"/>
                  </a:cubicBezTo>
                  <a:cubicBezTo>
                    <a:pt x="24" y="19"/>
                    <a:pt x="24" y="19"/>
                    <a:pt x="24" y="19"/>
                  </a:cubicBezTo>
                  <a:cubicBezTo>
                    <a:pt x="24" y="21"/>
                    <a:pt x="24" y="23"/>
                    <a:pt x="24" y="25"/>
                  </a:cubicBezTo>
                  <a:lnTo>
                    <a:pt x="17" y="25"/>
                  </a:lnTo>
                  <a:close/>
                  <a:moveTo>
                    <a:pt x="11" y="20"/>
                  </a:moveTo>
                  <a:cubicBezTo>
                    <a:pt x="14" y="20"/>
                    <a:pt x="16" y="17"/>
                    <a:pt x="16" y="14"/>
                  </a:cubicBezTo>
                  <a:cubicBezTo>
                    <a:pt x="15" y="14"/>
                    <a:pt x="14" y="14"/>
                    <a:pt x="13" y="14"/>
                  </a:cubicBezTo>
                  <a:cubicBezTo>
                    <a:pt x="10" y="14"/>
                    <a:pt x="8" y="15"/>
                    <a:pt x="8" y="17"/>
                  </a:cubicBezTo>
                  <a:cubicBezTo>
                    <a:pt x="8" y="19"/>
                    <a:pt x="9" y="20"/>
                    <a:pt x="11" y="2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36" name="Freeform 1458"/>
            <p:cNvSpPr>
              <a:spLocks/>
            </p:cNvSpPr>
            <p:nvPr userDrawn="1"/>
          </p:nvSpPr>
          <p:spPr bwMode="auto">
            <a:xfrm>
              <a:off x="1747" y="334"/>
              <a:ext cx="38" cy="65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4" y="8"/>
                </a:cxn>
                <a:cxn ang="0">
                  <a:pos x="4" y="2"/>
                </a:cxn>
                <a:cxn ang="0">
                  <a:pos x="12" y="0"/>
                </a:cxn>
                <a:cxn ang="0">
                  <a:pos x="12" y="8"/>
                </a:cxn>
                <a:cxn ang="0">
                  <a:pos x="18" y="8"/>
                </a:cxn>
                <a:cxn ang="0">
                  <a:pos x="18" y="13"/>
                </a:cxn>
                <a:cxn ang="0">
                  <a:pos x="12" y="13"/>
                </a:cxn>
                <a:cxn ang="0">
                  <a:pos x="12" y="22"/>
                </a:cxn>
                <a:cxn ang="0">
                  <a:pos x="16" y="27"/>
                </a:cxn>
                <a:cxn ang="0">
                  <a:pos x="18" y="26"/>
                </a:cxn>
                <a:cxn ang="0">
                  <a:pos x="19" y="32"/>
                </a:cxn>
                <a:cxn ang="0">
                  <a:pos x="13" y="32"/>
                </a:cxn>
                <a:cxn ang="0">
                  <a:pos x="4" y="23"/>
                </a:cxn>
                <a:cxn ang="0">
                  <a:pos x="4" y="13"/>
                </a:cxn>
                <a:cxn ang="0">
                  <a:pos x="0" y="13"/>
                </a:cxn>
                <a:cxn ang="0">
                  <a:pos x="0" y="8"/>
                </a:cxn>
              </a:cxnLst>
              <a:rect l="0" t="0" r="r" b="b"/>
              <a:pathLst>
                <a:path w="19" h="32">
                  <a:moveTo>
                    <a:pt x="0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5"/>
                    <a:pt x="13" y="27"/>
                    <a:pt x="16" y="27"/>
                  </a:cubicBezTo>
                  <a:cubicBezTo>
                    <a:pt x="17" y="27"/>
                    <a:pt x="17" y="26"/>
                    <a:pt x="18" y="26"/>
                  </a:cubicBezTo>
                  <a:cubicBezTo>
                    <a:pt x="19" y="32"/>
                    <a:pt x="19" y="32"/>
                    <a:pt x="19" y="32"/>
                  </a:cubicBezTo>
                  <a:cubicBezTo>
                    <a:pt x="17" y="32"/>
                    <a:pt x="15" y="32"/>
                    <a:pt x="13" y="32"/>
                  </a:cubicBezTo>
                  <a:cubicBezTo>
                    <a:pt x="6" y="32"/>
                    <a:pt x="4" y="29"/>
                    <a:pt x="4" y="23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0" y="13"/>
                    <a:pt x="0" y="13"/>
                    <a:pt x="0" y="13"/>
                  </a:cubicBezTo>
                  <a:lnTo>
                    <a:pt x="0" y="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37" name="Freeform 1459"/>
            <p:cNvSpPr>
              <a:spLocks noEditPoints="1"/>
            </p:cNvSpPr>
            <p:nvPr userDrawn="1"/>
          </p:nvSpPr>
          <p:spPr bwMode="auto">
            <a:xfrm>
              <a:off x="1791" y="330"/>
              <a:ext cx="18" cy="69"/>
            </a:xfrm>
            <a:custGeom>
              <a:avLst/>
              <a:gdLst/>
              <a:ahLst/>
              <a:cxnLst>
                <a:cxn ang="0">
                  <a:pos x="18" y="13"/>
                </a:cxn>
                <a:cxn ang="0">
                  <a:pos x="0" y="13"/>
                </a:cxn>
                <a:cxn ang="0">
                  <a:pos x="0" y="0"/>
                </a:cxn>
                <a:cxn ang="0">
                  <a:pos x="18" y="0"/>
                </a:cxn>
                <a:cxn ang="0">
                  <a:pos x="18" y="13"/>
                </a:cxn>
                <a:cxn ang="0">
                  <a:pos x="0" y="21"/>
                </a:cxn>
                <a:cxn ang="0">
                  <a:pos x="18" y="21"/>
                </a:cxn>
                <a:cxn ang="0">
                  <a:pos x="18" y="69"/>
                </a:cxn>
                <a:cxn ang="0">
                  <a:pos x="0" y="69"/>
                </a:cxn>
                <a:cxn ang="0">
                  <a:pos x="0" y="21"/>
                </a:cxn>
              </a:cxnLst>
              <a:rect l="0" t="0" r="r" b="b"/>
              <a:pathLst>
                <a:path w="18" h="69">
                  <a:moveTo>
                    <a:pt x="18" y="13"/>
                  </a:moveTo>
                  <a:lnTo>
                    <a:pt x="0" y="13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13"/>
                  </a:lnTo>
                  <a:close/>
                  <a:moveTo>
                    <a:pt x="0" y="21"/>
                  </a:moveTo>
                  <a:lnTo>
                    <a:pt x="18" y="21"/>
                  </a:lnTo>
                  <a:lnTo>
                    <a:pt x="18" y="69"/>
                  </a:lnTo>
                  <a:lnTo>
                    <a:pt x="0" y="69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38" name="Freeform 1460"/>
            <p:cNvSpPr>
              <a:spLocks noEditPoints="1"/>
            </p:cNvSpPr>
            <p:nvPr userDrawn="1"/>
          </p:nvSpPr>
          <p:spPr bwMode="auto">
            <a:xfrm>
              <a:off x="1817" y="349"/>
              <a:ext cx="56" cy="52"/>
            </a:xfrm>
            <a:custGeom>
              <a:avLst/>
              <a:gdLst/>
              <a:ahLst/>
              <a:cxnLst>
                <a:cxn ang="0">
                  <a:pos x="0" y="13"/>
                </a:cxn>
                <a:cxn ang="0">
                  <a:pos x="14" y="0"/>
                </a:cxn>
                <a:cxn ang="0">
                  <a:pos x="28" y="13"/>
                </a:cxn>
                <a:cxn ang="0">
                  <a:pos x="14" y="25"/>
                </a:cxn>
                <a:cxn ang="0">
                  <a:pos x="0" y="13"/>
                </a:cxn>
                <a:cxn ang="0">
                  <a:pos x="19" y="13"/>
                </a:cxn>
                <a:cxn ang="0">
                  <a:pos x="14" y="6"/>
                </a:cxn>
                <a:cxn ang="0">
                  <a:pos x="9" y="13"/>
                </a:cxn>
                <a:cxn ang="0">
                  <a:pos x="14" y="19"/>
                </a:cxn>
                <a:cxn ang="0">
                  <a:pos x="19" y="13"/>
                </a:cxn>
              </a:cxnLst>
              <a:rect l="0" t="0" r="r" b="b"/>
              <a:pathLst>
                <a:path w="28" h="25">
                  <a:moveTo>
                    <a:pt x="0" y="13"/>
                  </a:moveTo>
                  <a:cubicBezTo>
                    <a:pt x="0" y="5"/>
                    <a:pt x="6" y="0"/>
                    <a:pt x="14" y="0"/>
                  </a:cubicBezTo>
                  <a:cubicBezTo>
                    <a:pt x="22" y="0"/>
                    <a:pt x="28" y="5"/>
                    <a:pt x="28" y="13"/>
                  </a:cubicBezTo>
                  <a:cubicBezTo>
                    <a:pt x="28" y="20"/>
                    <a:pt x="22" y="25"/>
                    <a:pt x="14" y="25"/>
                  </a:cubicBezTo>
                  <a:cubicBezTo>
                    <a:pt x="6" y="25"/>
                    <a:pt x="0" y="20"/>
                    <a:pt x="0" y="13"/>
                  </a:cubicBezTo>
                  <a:close/>
                  <a:moveTo>
                    <a:pt x="19" y="13"/>
                  </a:moveTo>
                  <a:cubicBezTo>
                    <a:pt x="19" y="9"/>
                    <a:pt x="18" y="6"/>
                    <a:pt x="14" y="6"/>
                  </a:cubicBezTo>
                  <a:cubicBezTo>
                    <a:pt x="10" y="6"/>
                    <a:pt x="9" y="9"/>
                    <a:pt x="9" y="13"/>
                  </a:cubicBezTo>
                  <a:cubicBezTo>
                    <a:pt x="9" y="16"/>
                    <a:pt x="10" y="19"/>
                    <a:pt x="14" y="19"/>
                  </a:cubicBezTo>
                  <a:cubicBezTo>
                    <a:pt x="18" y="19"/>
                    <a:pt x="19" y="16"/>
                    <a:pt x="19" y="1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39" name="Freeform 1461"/>
            <p:cNvSpPr>
              <a:spLocks/>
            </p:cNvSpPr>
            <p:nvPr userDrawn="1"/>
          </p:nvSpPr>
          <p:spPr bwMode="auto">
            <a:xfrm>
              <a:off x="1879" y="349"/>
              <a:ext cx="52" cy="52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8" y="1"/>
                </a:cxn>
                <a:cxn ang="0">
                  <a:pos x="8" y="5"/>
                </a:cxn>
                <a:cxn ang="0">
                  <a:pos x="8" y="5"/>
                </a:cxn>
                <a:cxn ang="0">
                  <a:pos x="16" y="0"/>
                </a:cxn>
                <a:cxn ang="0">
                  <a:pos x="26" y="10"/>
                </a:cxn>
                <a:cxn ang="0">
                  <a:pos x="26" y="25"/>
                </a:cxn>
                <a:cxn ang="0">
                  <a:pos x="17" y="25"/>
                </a:cxn>
                <a:cxn ang="0">
                  <a:pos x="17" y="13"/>
                </a:cxn>
                <a:cxn ang="0">
                  <a:pos x="14" y="7"/>
                </a:cxn>
                <a:cxn ang="0">
                  <a:pos x="8" y="14"/>
                </a:cxn>
                <a:cxn ang="0">
                  <a:pos x="8" y="25"/>
                </a:cxn>
                <a:cxn ang="0">
                  <a:pos x="0" y="25"/>
                </a:cxn>
                <a:cxn ang="0">
                  <a:pos x="0" y="1"/>
                </a:cxn>
              </a:cxnLst>
              <a:rect l="0" t="0" r="r" b="b"/>
              <a:pathLst>
                <a:path w="26" h="25">
                  <a:moveTo>
                    <a:pt x="0" y="1"/>
                  </a:moveTo>
                  <a:cubicBezTo>
                    <a:pt x="8" y="1"/>
                    <a:pt x="8" y="1"/>
                    <a:pt x="8" y="1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9" y="2"/>
                    <a:pt x="13" y="0"/>
                    <a:pt x="16" y="0"/>
                  </a:cubicBezTo>
                  <a:cubicBezTo>
                    <a:pt x="23" y="0"/>
                    <a:pt x="26" y="5"/>
                    <a:pt x="26" y="10"/>
                  </a:cubicBezTo>
                  <a:cubicBezTo>
                    <a:pt x="26" y="25"/>
                    <a:pt x="26" y="25"/>
                    <a:pt x="26" y="25"/>
                  </a:cubicBezTo>
                  <a:cubicBezTo>
                    <a:pt x="17" y="25"/>
                    <a:pt x="17" y="25"/>
                    <a:pt x="17" y="25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7" y="9"/>
                    <a:pt x="16" y="7"/>
                    <a:pt x="14" y="7"/>
                  </a:cubicBezTo>
                  <a:cubicBezTo>
                    <a:pt x="10" y="7"/>
                    <a:pt x="8" y="9"/>
                    <a:pt x="8" y="14"/>
                  </a:cubicBezTo>
                  <a:cubicBezTo>
                    <a:pt x="8" y="25"/>
                    <a:pt x="8" y="25"/>
                    <a:pt x="8" y="25"/>
                  </a:cubicBezTo>
                  <a:cubicBezTo>
                    <a:pt x="0" y="25"/>
                    <a:pt x="0" y="25"/>
                    <a:pt x="0" y="25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40" name="Freeform 1462"/>
            <p:cNvSpPr>
              <a:spLocks/>
            </p:cNvSpPr>
            <p:nvPr userDrawn="1"/>
          </p:nvSpPr>
          <p:spPr bwMode="auto">
            <a:xfrm>
              <a:off x="990" y="425"/>
              <a:ext cx="48" cy="38"/>
            </a:xfrm>
            <a:custGeom>
              <a:avLst/>
              <a:gdLst/>
              <a:ahLst/>
              <a:cxnLst>
                <a:cxn ang="0">
                  <a:pos x="38" y="38"/>
                </a:cxn>
                <a:cxn ang="0">
                  <a:pos x="34" y="38"/>
                </a:cxn>
                <a:cxn ang="0">
                  <a:pos x="24" y="4"/>
                </a:cxn>
                <a:cxn ang="0">
                  <a:pos x="24" y="4"/>
                </a:cxn>
                <a:cxn ang="0">
                  <a:pos x="16" y="38"/>
                </a:cxn>
                <a:cxn ang="0">
                  <a:pos x="10" y="38"/>
                </a:cxn>
                <a:cxn ang="0">
                  <a:pos x="0" y="0"/>
                </a:cxn>
                <a:cxn ang="0">
                  <a:pos x="4" y="0"/>
                </a:cxn>
                <a:cxn ang="0">
                  <a:pos x="14" y="34"/>
                </a:cxn>
                <a:cxn ang="0">
                  <a:pos x="14" y="34"/>
                </a:cxn>
                <a:cxn ang="0">
                  <a:pos x="22" y="0"/>
                </a:cxn>
                <a:cxn ang="0">
                  <a:pos x="26" y="0"/>
                </a:cxn>
                <a:cxn ang="0">
                  <a:pos x="36" y="34"/>
                </a:cxn>
                <a:cxn ang="0">
                  <a:pos x="36" y="34"/>
                </a:cxn>
                <a:cxn ang="0">
                  <a:pos x="46" y="0"/>
                </a:cxn>
                <a:cxn ang="0">
                  <a:pos x="48" y="0"/>
                </a:cxn>
                <a:cxn ang="0">
                  <a:pos x="38" y="38"/>
                </a:cxn>
              </a:cxnLst>
              <a:rect l="0" t="0" r="r" b="b"/>
              <a:pathLst>
                <a:path w="48" h="38">
                  <a:moveTo>
                    <a:pt x="38" y="38"/>
                  </a:moveTo>
                  <a:lnTo>
                    <a:pt x="34" y="38"/>
                  </a:lnTo>
                  <a:lnTo>
                    <a:pt x="24" y="4"/>
                  </a:lnTo>
                  <a:lnTo>
                    <a:pt x="24" y="4"/>
                  </a:lnTo>
                  <a:lnTo>
                    <a:pt x="16" y="38"/>
                  </a:lnTo>
                  <a:lnTo>
                    <a:pt x="10" y="38"/>
                  </a:lnTo>
                  <a:lnTo>
                    <a:pt x="0" y="0"/>
                  </a:lnTo>
                  <a:lnTo>
                    <a:pt x="4" y="0"/>
                  </a:lnTo>
                  <a:lnTo>
                    <a:pt x="14" y="34"/>
                  </a:lnTo>
                  <a:lnTo>
                    <a:pt x="14" y="34"/>
                  </a:lnTo>
                  <a:lnTo>
                    <a:pt x="22" y="0"/>
                  </a:lnTo>
                  <a:lnTo>
                    <a:pt x="26" y="0"/>
                  </a:lnTo>
                  <a:lnTo>
                    <a:pt x="36" y="34"/>
                  </a:lnTo>
                  <a:lnTo>
                    <a:pt x="36" y="34"/>
                  </a:lnTo>
                  <a:lnTo>
                    <a:pt x="46" y="0"/>
                  </a:lnTo>
                  <a:lnTo>
                    <a:pt x="48" y="0"/>
                  </a:lnTo>
                  <a:lnTo>
                    <a:pt x="38" y="3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41" name="Freeform 1463"/>
            <p:cNvSpPr>
              <a:spLocks noEditPoints="1"/>
            </p:cNvSpPr>
            <p:nvPr userDrawn="1"/>
          </p:nvSpPr>
          <p:spPr bwMode="auto">
            <a:xfrm>
              <a:off x="1040" y="435"/>
              <a:ext cx="24" cy="28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2" y="7"/>
                </a:cxn>
                <a:cxn ang="0">
                  <a:pos x="6" y="14"/>
                </a:cxn>
                <a:cxn ang="0">
                  <a:pos x="0" y="7"/>
                </a:cxn>
                <a:cxn ang="0">
                  <a:pos x="6" y="0"/>
                </a:cxn>
                <a:cxn ang="0">
                  <a:pos x="6" y="13"/>
                </a:cxn>
                <a:cxn ang="0">
                  <a:pos x="11" y="7"/>
                </a:cxn>
                <a:cxn ang="0">
                  <a:pos x="6" y="1"/>
                </a:cxn>
                <a:cxn ang="0">
                  <a:pos x="2" y="7"/>
                </a:cxn>
                <a:cxn ang="0">
                  <a:pos x="6" y="13"/>
                </a:cxn>
              </a:cxnLst>
              <a:rect l="0" t="0" r="r" b="b"/>
              <a:pathLst>
                <a:path w="12" h="14">
                  <a:moveTo>
                    <a:pt x="6" y="0"/>
                  </a:moveTo>
                  <a:cubicBezTo>
                    <a:pt x="10" y="0"/>
                    <a:pt x="12" y="3"/>
                    <a:pt x="12" y="7"/>
                  </a:cubicBezTo>
                  <a:cubicBezTo>
                    <a:pt x="12" y="11"/>
                    <a:pt x="10" y="14"/>
                    <a:pt x="6" y="14"/>
                  </a:cubicBezTo>
                  <a:cubicBezTo>
                    <a:pt x="2" y="14"/>
                    <a:pt x="0" y="11"/>
                    <a:pt x="0" y="7"/>
                  </a:cubicBezTo>
                  <a:cubicBezTo>
                    <a:pt x="0" y="3"/>
                    <a:pt x="2" y="0"/>
                    <a:pt x="6" y="0"/>
                  </a:cubicBezTo>
                  <a:close/>
                  <a:moveTo>
                    <a:pt x="6" y="13"/>
                  </a:moveTo>
                  <a:cubicBezTo>
                    <a:pt x="9" y="13"/>
                    <a:pt x="11" y="10"/>
                    <a:pt x="11" y="7"/>
                  </a:cubicBezTo>
                  <a:cubicBezTo>
                    <a:pt x="11" y="4"/>
                    <a:pt x="9" y="1"/>
                    <a:pt x="6" y="1"/>
                  </a:cubicBezTo>
                  <a:cubicBezTo>
                    <a:pt x="3" y="1"/>
                    <a:pt x="2" y="4"/>
                    <a:pt x="2" y="7"/>
                  </a:cubicBezTo>
                  <a:cubicBezTo>
                    <a:pt x="2" y="10"/>
                    <a:pt x="3" y="13"/>
                    <a:pt x="6" y="1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42" name="Freeform 1464"/>
            <p:cNvSpPr>
              <a:spLocks/>
            </p:cNvSpPr>
            <p:nvPr userDrawn="1"/>
          </p:nvSpPr>
          <p:spPr bwMode="auto">
            <a:xfrm>
              <a:off x="1070" y="435"/>
              <a:ext cx="12" cy="28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5" y="0"/>
                </a:cxn>
                <a:cxn ang="0">
                  <a:pos x="6" y="0"/>
                </a:cxn>
                <a:cxn ang="0">
                  <a:pos x="6" y="2"/>
                </a:cxn>
                <a:cxn ang="0">
                  <a:pos x="5" y="2"/>
                </a:cxn>
                <a:cxn ang="0">
                  <a:pos x="2" y="7"/>
                </a:cxn>
                <a:cxn ang="0">
                  <a:pos x="2" y="14"/>
                </a:cxn>
                <a:cxn ang="0">
                  <a:pos x="0" y="14"/>
                </a:cxn>
                <a:cxn ang="0">
                  <a:pos x="0" y="3"/>
                </a:cxn>
              </a:cxnLst>
              <a:rect l="0" t="0" r="r" b="b"/>
              <a:pathLst>
                <a:path w="6" h="14">
                  <a:moveTo>
                    <a:pt x="0" y="3"/>
                  </a:moveTo>
                  <a:cubicBezTo>
                    <a:pt x="0" y="2"/>
                    <a:pt x="0" y="1"/>
                    <a:pt x="0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1"/>
                    <a:pt x="3" y="0"/>
                    <a:pt x="5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5" y="2"/>
                  </a:cubicBezTo>
                  <a:cubicBezTo>
                    <a:pt x="3" y="2"/>
                    <a:pt x="2" y="5"/>
                    <a:pt x="2" y="7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0" y="14"/>
                    <a:pt x="0" y="14"/>
                    <a:pt x="0" y="14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43" name="Rectangle 1465"/>
            <p:cNvSpPr>
              <a:spLocks noChangeArrowheads="1"/>
            </p:cNvSpPr>
            <p:nvPr userDrawn="1"/>
          </p:nvSpPr>
          <p:spPr bwMode="auto">
            <a:xfrm>
              <a:off x="1088" y="423"/>
              <a:ext cx="2" cy="4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44" name="Freeform 1466"/>
            <p:cNvSpPr>
              <a:spLocks noEditPoints="1"/>
            </p:cNvSpPr>
            <p:nvPr userDrawn="1"/>
          </p:nvSpPr>
          <p:spPr bwMode="auto">
            <a:xfrm>
              <a:off x="1096" y="423"/>
              <a:ext cx="24" cy="40"/>
            </a:xfrm>
            <a:custGeom>
              <a:avLst/>
              <a:gdLst/>
              <a:ahLst/>
              <a:cxnLst>
                <a:cxn ang="0">
                  <a:pos x="12" y="20"/>
                </a:cxn>
                <a:cxn ang="0">
                  <a:pos x="10" y="20"/>
                </a:cxn>
                <a:cxn ang="0">
                  <a:pos x="10" y="17"/>
                </a:cxn>
                <a:cxn ang="0">
                  <a:pos x="10" y="17"/>
                </a:cxn>
                <a:cxn ang="0">
                  <a:pos x="6" y="20"/>
                </a:cxn>
                <a:cxn ang="0">
                  <a:pos x="0" y="13"/>
                </a:cxn>
                <a:cxn ang="0">
                  <a:pos x="6" y="6"/>
                </a:cxn>
                <a:cxn ang="0">
                  <a:pos x="10" y="9"/>
                </a:cxn>
                <a:cxn ang="0">
                  <a:pos x="10" y="9"/>
                </a:cxn>
                <a:cxn ang="0">
                  <a:pos x="10" y="0"/>
                </a:cxn>
                <a:cxn ang="0">
                  <a:pos x="12" y="0"/>
                </a:cxn>
                <a:cxn ang="0">
                  <a:pos x="12" y="20"/>
                </a:cxn>
                <a:cxn ang="0">
                  <a:pos x="6" y="19"/>
                </a:cxn>
                <a:cxn ang="0">
                  <a:pos x="10" y="13"/>
                </a:cxn>
                <a:cxn ang="0">
                  <a:pos x="6" y="7"/>
                </a:cxn>
                <a:cxn ang="0">
                  <a:pos x="2" y="13"/>
                </a:cxn>
                <a:cxn ang="0">
                  <a:pos x="6" y="19"/>
                </a:cxn>
              </a:cxnLst>
              <a:rect l="0" t="0" r="r" b="b"/>
              <a:pathLst>
                <a:path w="12" h="20">
                  <a:moveTo>
                    <a:pt x="12" y="20"/>
                  </a:moveTo>
                  <a:cubicBezTo>
                    <a:pt x="10" y="20"/>
                    <a:pt x="10" y="20"/>
                    <a:pt x="10" y="20"/>
                  </a:cubicBezTo>
                  <a:cubicBezTo>
                    <a:pt x="10" y="17"/>
                    <a:pt x="10" y="17"/>
                    <a:pt x="10" y="17"/>
                  </a:cubicBezTo>
                  <a:cubicBezTo>
                    <a:pt x="10" y="17"/>
                    <a:pt x="10" y="17"/>
                    <a:pt x="10" y="17"/>
                  </a:cubicBezTo>
                  <a:cubicBezTo>
                    <a:pt x="9" y="19"/>
                    <a:pt x="8" y="20"/>
                    <a:pt x="6" y="20"/>
                  </a:cubicBezTo>
                  <a:cubicBezTo>
                    <a:pt x="2" y="20"/>
                    <a:pt x="0" y="17"/>
                    <a:pt x="0" y="13"/>
                  </a:cubicBezTo>
                  <a:cubicBezTo>
                    <a:pt x="0" y="9"/>
                    <a:pt x="2" y="6"/>
                    <a:pt x="6" y="6"/>
                  </a:cubicBezTo>
                  <a:cubicBezTo>
                    <a:pt x="8" y="6"/>
                    <a:pt x="10" y="8"/>
                    <a:pt x="10" y="9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2" y="0"/>
                    <a:pt x="12" y="0"/>
                    <a:pt x="12" y="0"/>
                  </a:cubicBezTo>
                  <a:lnTo>
                    <a:pt x="12" y="20"/>
                  </a:lnTo>
                  <a:close/>
                  <a:moveTo>
                    <a:pt x="6" y="19"/>
                  </a:moveTo>
                  <a:cubicBezTo>
                    <a:pt x="9" y="19"/>
                    <a:pt x="10" y="15"/>
                    <a:pt x="10" y="13"/>
                  </a:cubicBezTo>
                  <a:cubicBezTo>
                    <a:pt x="10" y="11"/>
                    <a:pt x="9" y="7"/>
                    <a:pt x="6" y="7"/>
                  </a:cubicBezTo>
                  <a:cubicBezTo>
                    <a:pt x="3" y="7"/>
                    <a:pt x="2" y="10"/>
                    <a:pt x="2" y="13"/>
                  </a:cubicBezTo>
                  <a:cubicBezTo>
                    <a:pt x="2" y="16"/>
                    <a:pt x="3" y="19"/>
                    <a:pt x="6" y="19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45" name="Freeform 1467"/>
            <p:cNvSpPr>
              <a:spLocks noEditPoints="1"/>
            </p:cNvSpPr>
            <p:nvPr userDrawn="1"/>
          </p:nvSpPr>
          <p:spPr bwMode="auto">
            <a:xfrm>
              <a:off x="1140" y="425"/>
              <a:ext cx="22" cy="3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0"/>
                </a:cxn>
                <a:cxn ang="0">
                  <a:pos x="10" y="5"/>
                </a:cxn>
                <a:cxn ang="0">
                  <a:pos x="7" y="9"/>
                </a:cxn>
                <a:cxn ang="0">
                  <a:pos x="7" y="9"/>
                </a:cxn>
                <a:cxn ang="0">
                  <a:pos x="11" y="13"/>
                </a:cxn>
                <a:cxn ang="0">
                  <a:pos x="4" y="19"/>
                </a:cxn>
                <a:cxn ang="0">
                  <a:pos x="0" y="19"/>
                </a:cxn>
                <a:cxn ang="0">
                  <a:pos x="0" y="0"/>
                </a:cxn>
                <a:cxn ang="0">
                  <a:pos x="2" y="17"/>
                </a:cxn>
                <a:cxn ang="0">
                  <a:pos x="4" y="17"/>
                </a:cxn>
                <a:cxn ang="0">
                  <a:pos x="9" y="13"/>
                </a:cxn>
                <a:cxn ang="0">
                  <a:pos x="4" y="10"/>
                </a:cxn>
                <a:cxn ang="0">
                  <a:pos x="2" y="10"/>
                </a:cxn>
                <a:cxn ang="0">
                  <a:pos x="2" y="17"/>
                </a:cxn>
                <a:cxn ang="0">
                  <a:pos x="2" y="8"/>
                </a:cxn>
                <a:cxn ang="0">
                  <a:pos x="4" y="8"/>
                </a:cxn>
                <a:cxn ang="0">
                  <a:pos x="9" y="5"/>
                </a:cxn>
                <a:cxn ang="0">
                  <a:pos x="5" y="2"/>
                </a:cxn>
                <a:cxn ang="0">
                  <a:pos x="2" y="2"/>
                </a:cxn>
                <a:cxn ang="0">
                  <a:pos x="2" y="8"/>
                </a:cxn>
              </a:cxnLst>
              <a:rect l="0" t="0" r="r" b="b"/>
              <a:pathLst>
                <a:path w="11" h="19">
                  <a:moveTo>
                    <a:pt x="0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8" y="0"/>
                    <a:pt x="10" y="1"/>
                    <a:pt x="10" y="5"/>
                  </a:cubicBezTo>
                  <a:cubicBezTo>
                    <a:pt x="10" y="7"/>
                    <a:pt x="9" y="9"/>
                    <a:pt x="7" y="9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9" y="9"/>
                    <a:pt x="11" y="11"/>
                    <a:pt x="11" y="13"/>
                  </a:cubicBezTo>
                  <a:cubicBezTo>
                    <a:pt x="11" y="17"/>
                    <a:pt x="8" y="19"/>
                    <a:pt x="4" y="19"/>
                  </a:cubicBezTo>
                  <a:cubicBezTo>
                    <a:pt x="0" y="19"/>
                    <a:pt x="0" y="19"/>
                    <a:pt x="0" y="19"/>
                  </a:cubicBezTo>
                  <a:lnTo>
                    <a:pt x="0" y="0"/>
                  </a:lnTo>
                  <a:close/>
                  <a:moveTo>
                    <a:pt x="2" y="17"/>
                  </a:moveTo>
                  <a:cubicBezTo>
                    <a:pt x="4" y="17"/>
                    <a:pt x="4" y="17"/>
                    <a:pt x="4" y="17"/>
                  </a:cubicBezTo>
                  <a:cubicBezTo>
                    <a:pt x="6" y="17"/>
                    <a:pt x="9" y="16"/>
                    <a:pt x="9" y="13"/>
                  </a:cubicBezTo>
                  <a:cubicBezTo>
                    <a:pt x="9" y="10"/>
                    <a:pt x="6" y="10"/>
                    <a:pt x="4" y="10"/>
                  </a:cubicBezTo>
                  <a:cubicBezTo>
                    <a:pt x="2" y="10"/>
                    <a:pt x="2" y="10"/>
                    <a:pt x="2" y="10"/>
                  </a:cubicBezTo>
                  <a:lnTo>
                    <a:pt x="2" y="17"/>
                  </a:lnTo>
                  <a:close/>
                  <a:moveTo>
                    <a:pt x="2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6" y="8"/>
                    <a:pt x="9" y="8"/>
                    <a:pt x="9" y="5"/>
                  </a:cubicBezTo>
                  <a:cubicBezTo>
                    <a:pt x="9" y="2"/>
                    <a:pt x="6" y="2"/>
                    <a:pt x="5" y="2"/>
                  </a:cubicBezTo>
                  <a:cubicBezTo>
                    <a:pt x="2" y="2"/>
                    <a:pt x="2" y="2"/>
                    <a:pt x="2" y="2"/>
                  </a:cubicBezTo>
                  <a:lnTo>
                    <a:pt x="2" y="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46" name="Freeform 1468"/>
            <p:cNvSpPr>
              <a:spLocks noEditPoints="1"/>
            </p:cNvSpPr>
            <p:nvPr userDrawn="1"/>
          </p:nvSpPr>
          <p:spPr bwMode="auto">
            <a:xfrm>
              <a:off x="1168" y="435"/>
              <a:ext cx="20" cy="28"/>
            </a:xfrm>
            <a:custGeom>
              <a:avLst/>
              <a:gdLst/>
              <a:ahLst/>
              <a:cxnLst>
                <a:cxn ang="0">
                  <a:pos x="8" y="11"/>
                </a:cxn>
                <a:cxn ang="0">
                  <a:pos x="8" y="11"/>
                </a:cxn>
                <a:cxn ang="0">
                  <a:pos x="4" y="14"/>
                </a:cxn>
                <a:cxn ang="0">
                  <a:pos x="0" y="10"/>
                </a:cxn>
                <a:cxn ang="0">
                  <a:pos x="8" y="5"/>
                </a:cxn>
                <a:cxn ang="0">
                  <a:pos x="8" y="5"/>
                </a:cxn>
                <a:cxn ang="0">
                  <a:pos x="8" y="5"/>
                </a:cxn>
                <a:cxn ang="0">
                  <a:pos x="5" y="1"/>
                </a:cxn>
                <a:cxn ang="0">
                  <a:pos x="1" y="2"/>
                </a:cxn>
                <a:cxn ang="0">
                  <a:pos x="1" y="1"/>
                </a:cxn>
                <a:cxn ang="0">
                  <a:pos x="5" y="0"/>
                </a:cxn>
                <a:cxn ang="0">
                  <a:pos x="10" y="5"/>
                </a:cxn>
                <a:cxn ang="0">
                  <a:pos x="10" y="11"/>
                </a:cxn>
                <a:cxn ang="0">
                  <a:pos x="10" y="14"/>
                </a:cxn>
                <a:cxn ang="0">
                  <a:pos x="8" y="14"/>
                </a:cxn>
                <a:cxn ang="0">
                  <a:pos x="8" y="11"/>
                </a:cxn>
                <a:cxn ang="0">
                  <a:pos x="8" y="7"/>
                </a:cxn>
                <a:cxn ang="0">
                  <a:pos x="8" y="7"/>
                </a:cxn>
                <a:cxn ang="0">
                  <a:pos x="1" y="10"/>
                </a:cxn>
                <a:cxn ang="0">
                  <a:pos x="4" y="13"/>
                </a:cxn>
                <a:cxn ang="0">
                  <a:pos x="8" y="8"/>
                </a:cxn>
                <a:cxn ang="0">
                  <a:pos x="8" y="7"/>
                </a:cxn>
              </a:cxnLst>
              <a:rect l="0" t="0" r="r" b="b"/>
              <a:pathLst>
                <a:path w="10" h="14">
                  <a:moveTo>
                    <a:pt x="8" y="11"/>
                  </a:moveTo>
                  <a:cubicBezTo>
                    <a:pt x="8" y="11"/>
                    <a:pt x="8" y="11"/>
                    <a:pt x="8" y="11"/>
                  </a:cubicBezTo>
                  <a:cubicBezTo>
                    <a:pt x="7" y="13"/>
                    <a:pt x="6" y="14"/>
                    <a:pt x="4" y="14"/>
                  </a:cubicBezTo>
                  <a:cubicBezTo>
                    <a:pt x="0" y="14"/>
                    <a:pt x="0" y="11"/>
                    <a:pt x="0" y="10"/>
                  </a:cubicBezTo>
                  <a:cubicBezTo>
                    <a:pt x="0" y="6"/>
                    <a:pt x="4" y="5"/>
                    <a:pt x="8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3"/>
                    <a:pt x="7" y="1"/>
                    <a:pt x="5" y="1"/>
                  </a:cubicBezTo>
                  <a:cubicBezTo>
                    <a:pt x="4" y="1"/>
                    <a:pt x="2" y="2"/>
                    <a:pt x="1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0"/>
                    <a:pt x="4" y="0"/>
                    <a:pt x="5" y="0"/>
                  </a:cubicBezTo>
                  <a:cubicBezTo>
                    <a:pt x="8" y="0"/>
                    <a:pt x="10" y="1"/>
                    <a:pt x="10" y="5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0" y="12"/>
                    <a:pt x="10" y="13"/>
                    <a:pt x="10" y="14"/>
                  </a:cubicBezTo>
                  <a:cubicBezTo>
                    <a:pt x="8" y="14"/>
                    <a:pt x="8" y="14"/>
                    <a:pt x="8" y="14"/>
                  </a:cubicBezTo>
                  <a:lnTo>
                    <a:pt x="8" y="11"/>
                  </a:lnTo>
                  <a:close/>
                  <a:moveTo>
                    <a:pt x="8" y="7"/>
                  </a:moveTo>
                  <a:cubicBezTo>
                    <a:pt x="8" y="7"/>
                    <a:pt x="8" y="7"/>
                    <a:pt x="8" y="7"/>
                  </a:cubicBezTo>
                  <a:cubicBezTo>
                    <a:pt x="5" y="7"/>
                    <a:pt x="1" y="7"/>
                    <a:pt x="1" y="10"/>
                  </a:cubicBezTo>
                  <a:cubicBezTo>
                    <a:pt x="1" y="12"/>
                    <a:pt x="3" y="13"/>
                    <a:pt x="4" y="13"/>
                  </a:cubicBezTo>
                  <a:cubicBezTo>
                    <a:pt x="8" y="13"/>
                    <a:pt x="8" y="9"/>
                    <a:pt x="8" y="8"/>
                  </a:cubicBezTo>
                  <a:lnTo>
                    <a:pt x="8" y="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47" name="Freeform 1469"/>
            <p:cNvSpPr>
              <a:spLocks/>
            </p:cNvSpPr>
            <p:nvPr userDrawn="1"/>
          </p:nvSpPr>
          <p:spPr bwMode="auto">
            <a:xfrm>
              <a:off x="1194" y="435"/>
              <a:ext cx="22" cy="28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6" y="0"/>
                </a:cxn>
                <a:cxn ang="0">
                  <a:pos x="11" y="5"/>
                </a:cxn>
                <a:cxn ang="0">
                  <a:pos x="11" y="14"/>
                </a:cxn>
                <a:cxn ang="0">
                  <a:pos x="9" y="14"/>
                </a:cxn>
                <a:cxn ang="0">
                  <a:pos x="9" y="6"/>
                </a:cxn>
                <a:cxn ang="0">
                  <a:pos x="6" y="1"/>
                </a:cxn>
                <a:cxn ang="0">
                  <a:pos x="2" y="6"/>
                </a:cxn>
                <a:cxn ang="0">
                  <a:pos x="2" y="14"/>
                </a:cxn>
                <a:cxn ang="0">
                  <a:pos x="0" y="14"/>
                </a:cxn>
                <a:cxn ang="0">
                  <a:pos x="0" y="3"/>
                </a:cxn>
              </a:cxnLst>
              <a:rect l="0" t="0" r="r" b="b"/>
              <a:pathLst>
                <a:path w="11" h="14">
                  <a:moveTo>
                    <a:pt x="0" y="3"/>
                  </a:moveTo>
                  <a:cubicBezTo>
                    <a:pt x="0" y="2"/>
                    <a:pt x="0" y="1"/>
                    <a:pt x="0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1"/>
                    <a:pt x="3" y="0"/>
                    <a:pt x="6" y="0"/>
                  </a:cubicBezTo>
                  <a:cubicBezTo>
                    <a:pt x="9" y="0"/>
                    <a:pt x="11" y="2"/>
                    <a:pt x="11" y="5"/>
                  </a:cubicBezTo>
                  <a:cubicBezTo>
                    <a:pt x="11" y="14"/>
                    <a:pt x="11" y="14"/>
                    <a:pt x="11" y="14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9" y="3"/>
                    <a:pt x="8" y="1"/>
                    <a:pt x="6" y="1"/>
                  </a:cubicBezTo>
                  <a:cubicBezTo>
                    <a:pt x="3" y="1"/>
                    <a:pt x="2" y="4"/>
                    <a:pt x="2" y="6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0" y="14"/>
                    <a:pt x="0" y="14"/>
                    <a:pt x="0" y="14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48" name="Freeform 1470"/>
            <p:cNvSpPr>
              <a:spLocks/>
            </p:cNvSpPr>
            <p:nvPr userDrawn="1"/>
          </p:nvSpPr>
          <p:spPr bwMode="auto">
            <a:xfrm>
              <a:off x="1224" y="423"/>
              <a:ext cx="20" cy="4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0"/>
                </a:cxn>
                <a:cxn ang="0">
                  <a:pos x="2" y="24"/>
                </a:cxn>
                <a:cxn ang="0">
                  <a:pos x="14" y="12"/>
                </a:cxn>
                <a:cxn ang="0">
                  <a:pos x="18" y="12"/>
                </a:cxn>
                <a:cxn ang="0">
                  <a:pos x="6" y="24"/>
                </a:cxn>
                <a:cxn ang="0">
                  <a:pos x="20" y="40"/>
                </a:cxn>
                <a:cxn ang="0">
                  <a:pos x="16" y="40"/>
                </a:cxn>
                <a:cxn ang="0">
                  <a:pos x="2" y="26"/>
                </a:cxn>
                <a:cxn ang="0">
                  <a:pos x="2" y="40"/>
                </a:cxn>
                <a:cxn ang="0">
                  <a:pos x="0" y="40"/>
                </a:cxn>
                <a:cxn ang="0">
                  <a:pos x="0" y="0"/>
                </a:cxn>
              </a:cxnLst>
              <a:rect l="0" t="0" r="r" b="b"/>
              <a:pathLst>
                <a:path w="20" h="40">
                  <a:moveTo>
                    <a:pt x="0" y="0"/>
                  </a:moveTo>
                  <a:lnTo>
                    <a:pt x="2" y="0"/>
                  </a:lnTo>
                  <a:lnTo>
                    <a:pt x="2" y="24"/>
                  </a:lnTo>
                  <a:lnTo>
                    <a:pt x="14" y="12"/>
                  </a:lnTo>
                  <a:lnTo>
                    <a:pt x="18" y="12"/>
                  </a:lnTo>
                  <a:lnTo>
                    <a:pt x="6" y="24"/>
                  </a:lnTo>
                  <a:lnTo>
                    <a:pt x="20" y="40"/>
                  </a:lnTo>
                  <a:lnTo>
                    <a:pt x="16" y="40"/>
                  </a:lnTo>
                  <a:lnTo>
                    <a:pt x="2" y="26"/>
                  </a:lnTo>
                  <a:lnTo>
                    <a:pt x="2" y="40"/>
                  </a:lnTo>
                  <a:lnTo>
                    <a:pt x="0" y="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49" name="Freeform 1471"/>
            <p:cNvSpPr>
              <a:spLocks/>
            </p:cNvSpPr>
            <p:nvPr userDrawn="1"/>
          </p:nvSpPr>
          <p:spPr bwMode="auto">
            <a:xfrm>
              <a:off x="1262" y="425"/>
              <a:ext cx="30" cy="38"/>
            </a:xfrm>
            <a:custGeom>
              <a:avLst/>
              <a:gdLst/>
              <a:ahLst/>
              <a:cxnLst>
                <a:cxn ang="0">
                  <a:pos x="13" y="10"/>
                </a:cxn>
                <a:cxn ang="0">
                  <a:pos x="9" y="10"/>
                </a:cxn>
                <a:cxn ang="0">
                  <a:pos x="9" y="9"/>
                </a:cxn>
                <a:cxn ang="0">
                  <a:pos x="15" y="9"/>
                </a:cxn>
                <a:cxn ang="0">
                  <a:pos x="15" y="18"/>
                </a:cxn>
                <a:cxn ang="0">
                  <a:pos x="9" y="19"/>
                </a:cxn>
                <a:cxn ang="0">
                  <a:pos x="0" y="9"/>
                </a:cxn>
                <a:cxn ang="0">
                  <a:pos x="9" y="0"/>
                </a:cxn>
                <a:cxn ang="0">
                  <a:pos x="14" y="1"/>
                </a:cxn>
                <a:cxn ang="0">
                  <a:pos x="14" y="3"/>
                </a:cxn>
                <a:cxn ang="0">
                  <a:pos x="9" y="2"/>
                </a:cxn>
                <a:cxn ang="0">
                  <a:pos x="2" y="9"/>
                </a:cxn>
                <a:cxn ang="0">
                  <a:pos x="9" y="17"/>
                </a:cxn>
                <a:cxn ang="0">
                  <a:pos x="13" y="17"/>
                </a:cxn>
                <a:cxn ang="0">
                  <a:pos x="13" y="10"/>
                </a:cxn>
              </a:cxnLst>
              <a:rect l="0" t="0" r="r" b="b"/>
              <a:pathLst>
                <a:path w="15" h="19">
                  <a:moveTo>
                    <a:pt x="13" y="10"/>
                  </a:moveTo>
                  <a:cubicBezTo>
                    <a:pt x="9" y="10"/>
                    <a:pt x="9" y="10"/>
                    <a:pt x="9" y="10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3" y="19"/>
                    <a:pt x="11" y="19"/>
                    <a:pt x="9" y="19"/>
                  </a:cubicBezTo>
                  <a:cubicBezTo>
                    <a:pt x="3" y="19"/>
                    <a:pt x="0" y="15"/>
                    <a:pt x="0" y="9"/>
                  </a:cubicBezTo>
                  <a:cubicBezTo>
                    <a:pt x="0" y="4"/>
                    <a:pt x="4" y="0"/>
                    <a:pt x="9" y="0"/>
                  </a:cubicBezTo>
                  <a:cubicBezTo>
                    <a:pt x="11" y="0"/>
                    <a:pt x="13" y="0"/>
                    <a:pt x="14" y="1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2" y="2"/>
                    <a:pt x="11" y="2"/>
                    <a:pt x="9" y="2"/>
                  </a:cubicBezTo>
                  <a:cubicBezTo>
                    <a:pt x="4" y="2"/>
                    <a:pt x="2" y="5"/>
                    <a:pt x="2" y="9"/>
                  </a:cubicBezTo>
                  <a:cubicBezTo>
                    <a:pt x="2" y="14"/>
                    <a:pt x="4" y="17"/>
                    <a:pt x="9" y="17"/>
                  </a:cubicBezTo>
                  <a:cubicBezTo>
                    <a:pt x="10" y="17"/>
                    <a:pt x="12" y="17"/>
                    <a:pt x="13" y="17"/>
                  </a:cubicBezTo>
                  <a:lnTo>
                    <a:pt x="13" y="1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50" name="Freeform 1472"/>
            <p:cNvSpPr>
              <a:spLocks/>
            </p:cNvSpPr>
            <p:nvPr userDrawn="1"/>
          </p:nvSpPr>
          <p:spPr bwMode="auto">
            <a:xfrm>
              <a:off x="1300" y="435"/>
              <a:ext cx="12" cy="28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1" y="3"/>
                </a:cxn>
                <a:cxn ang="0">
                  <a:pos x="2" y="3"/>
                </a:cxn>
                <a:cxn ang="0">
                  <a:pos x="5" y="0"/>
                </a:cxn>
                <a:cxn ang="0">
                  <a:pos x="6" y="0"/>
                </a:cxn>
                <a:cxn ang="0">
                  <a:pos x="6" y="2"/>
                </a:cxn>
                <a:cxn ang="0">
                  <a:pos x="5" y="2"/>
                </a:cxn>
                <a:cxn ang="0">
                  <a:pos x="2" y="7"/>
                </a:cxn>
                <a:cxn ang="0">
                  <a:pos x="2" y="14"/>
                </a:cxn>
                <a:cxn ang="0">
                  <a:pos x="0" y="14"/>
                </a:cxn>
                <a:cxn ang="0">
                  <a:pos x="0" y="3"/>
                </a:cxn>
              </a:cxnLst>
              <a:rect l="0" t="0" r="r" b="b"/>
              <a:pathLst>
                <a:path w="6" h="14">
                  <a:moveTo>
                    <a:pt x="0" y="3"/>
                  </a:moveTo>
                  <a:cubicBezTo>
                    <a:pt x="0" y="2"/>
                    <a:pt x="0" y="1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1"/>
                    <a:pt x="3" y="0"/>
                    <a:pt x="5" y="0"/>
                  </a:cubicBezTo>
                  <a:cubicBezTo>
                    <a:pt x="5" y="0"/>
                    <a:pt x="6" y="0"/>
                    <a:pt x="6" y="0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5" y="2"/>
                    <a:pt x="5" y="2"/>
                  </a:cubicBezTo>
                  <a:cubicBezTo>
                    <a:pt x="2" y="2"/>
                    <a:pt x="2" y="5"/>
                    <a:pt x="2" y="7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0" y="14"/>
                    <a:pt x="0" y="14"/>
                    <a:pt x="0" y="14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51" name="Freeform 1473"/>
            <p:cNvSpPr>
              <a:spLocks noEditPoints="1"/>
            </p:cNvSpPr>
            <p:nvPr userDrawn="1"/>
          </p:nvSpPr>
          <p:spPr bwMode="auto">
            <a:xfrm>
              <a:off x="1314" y="435"/>
              <a:ext cx="24" cy="28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2" y="7"/>
                </a:cxn>
                <a:cxn ang="0">
                  <a:pos x="6" y="14"/>
                </a:cxn>
                <a:cxn ang="0">
                  <a:pos x="0" y="7"/>
                </a:cxn>
                <a:cxn ang="0">
                  <a:pos x="6" y="0"/>
                </a:cxn>
                <a:cxn ang="0">
                  <a:pos x="6" y="13"/>
                </a:cxn>
                <a:cxn ang="0">
                  <a:pos x="10" y="7"/>
                </a:cxn>
                <a:cxn ang="0">
                  <a:pos x="6" y="1"/>
                </a:cxn>
                <a:cxn ang="0">
                  <a:pos x="2" y="7"/>
                </a:cxn>
                <a:cxn ang="0">
                  <a:pos x="6" y="13"/>
                </a:cxn>
              </a:cxnLst>
              <a:rect l="0" t="0" r="r" b="b"/>
              <a:pathLst>
                <a:path w="12" h="14">
                  <a:moveTo>
                    <a:pt x="6" y="0"/>
                  </a:moveTo>
                  <a:cubicBezTo>
                    <a:pt x="10" y="0"/>
                    <a:pt x="12" y="3"/>
                    <a:pt x="12" y="7"/>
                  </a:cubicBezTo>
                  <a:cubicBezTo>
                    <a:pt x="12" y="11"/>
                    <a:pt x="10" y="14"/>
                    <a:pt x="6" y="14"/>
                  </a:cubicBezTo>
                  <a:cubicBezTo>
                    <a:pt x="2" y="14"/>
                    <a:pt x="0" y="11"/>
                    <a:pt x="0" y="7"/>
                  </a:cubicBezTo>
                  <a:cubicBezTo>
                    <a:pt x="0" y="3"/>
                    <a:pt x="2" y="0"/>
                    <a:pt x="6" y="0"/>
                  </a:cubicBezTo>
                  <a:close/>
                  <a:moveTo>
                    <a:pt x="6" y="13"/>
                  </a:moveTo>
                  <a:cubicBezTo>
                    <a:pt x="9" y="13"/>
                    <a:pt x="10" y="10"/>
                    <a:pt x="10" y="7"/>
                  </a:cubicBezTo>
                  <a:cubicBezTo>
                    <a:pt x="10" y="4"/>
                    <a:pt x="9" y="1"/>
                    <a:pt x="6" y="1"/>
                  </a:cubicBezTo>
                  <a:cubicBezTo>
                    <a:pt x="3" y="1"/>
                    <a:pt x="2" y="4"/>
                    <a:pt x="2" y="7"/>
                  </a:cubicBezTo>
                  <a:cubicBezTo>
                    <a:pt x="2" y="10"/>
                    <a:pt x="3" y="13"/>
                    <a:pt x="6" y="1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52" name="Freeform 1474"/>
            <p:cNvSpPr>
              <a:spLocks/>
            </p:cNvSpPr>
            <p:nvPr userDrawn="1"/>
          </p:nvSpPr>
          <p:spPr bwMode="auto">
            <a:xfrm>
              <a:off x="1344" y="435"/>
              <a:ext cx="20" cy="28"/>
            </a:xfrm>
            <a:custGeom>
              <a:avLst/>
              <a:gdLst/>
              <a:ahLst/>
              <a:cxnLst>
                <a:cxn ang="0">
                  <a:pos x="11" y="10"/>
                </a:cxn>
                <a:cxn ang="0">
                  <a:pos x="11" y="14"/>
                </a:cxn>
                <a:cxn ang="0">
                  <a:pos x="9" y="14"/>
                </a:cxn>
                <a:cxn ang="0">
                  <a:pos x="9" y="11"/>
                </a:cxn>
                <a:cxn ang="0">
                  <a:pos x="9" y="11"/>
                </a:cxn>
                <a:cxn ang="0">
                  <a:pos x="5" y="14"/>
                </a:cxn>
                <a:cxn ang="0">
                  <a:pos x="0" y="9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8"/>
                </a:cxn>
                <a:cxn ang="0">
                  <a:pos x="5" y="13"/>
                </a:cxn>
                <a:cxn ang="0">
                  <a:pos x="9" y="8"/>
                </a:cxn>
                <a:cxn ang="0">
                  <a:pos x="9" y="0"/>
                </a:cxn>
                <a:cxn ang="0">
                  <a:pos x="11" y="0"/>
                </a:cxn>
                <a:cxn ang="0">
                  <a:pos x="11" y="10"/>
                </a:cxn>
              </a:cxnLst>
              <a:rect l="0" t="0" r="r" b="b"/>
              <a:pathLst>
                <a:path w="11" h="14">
                  <a:moveTo>
                    <a:pt x="11" y="10"/>
                  </a:moveTo>
                  <a:cubicBezTo>
                    <a:pt x="11" y="11"/>
                    <a:pt x="11" y="13"/>
                    <a:pt x="11" y="14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8" y="12"/>
                    <a:pt x="7" y="14"/>
                    <a:pt x="5" y="14"/>
                  </a:cubicBezTo>
                  <a:cubicBezTo>
                    <a:pt x="1" y="14"/>
                    <a:pt x="0" y="12"/>
                    <a:pt x="0" y="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11"/>
                    <a:pt x="3" y="13"/>
                    <a:pt x="5" y="13"/>
                  </a:cubicBezTo>
                  <a:cubicBezTo>
                    <a:pt x="8" y="13"/>
                    <a:pt x="9" y="10"/>
                    <a:pt x="9" y="8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11" y="0"/>
                    <a:pt x="11" y="0"/>
                    <a:pt x="11" y="0"/>
                  </a:cubicBezTo>
                  <a:lnTo>
                    <a:pt x="11" y="1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53" name="Freeform 1475"/>
            <p:cNvSpPr>
              <a:spLocks noEditPoints="1"/>
            </p:cNvSpPr>
            <p:nvPr userDrawn="1"/>
          </p:nvSpPr>
          <p:spPr bwMode="auto">
            <a:xfrm>
              <a:off x="1372" y="435"/>
              <a:ext cx="24" cy="3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0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6" y="0"/>
                </a:cxn>
                <a:cxn ang="0">
                  <a:pos x="12" y="7"/>
                </a:cxn>
                <a:cxn ang="0">
                  <a:pos x="6" y="14"/>
                </a:cxn>
                <a:cxn ang="0">
                  <a:pos x="2" y="11"/>
                </a:cxn>
                <a:cxn ang="0">
                  <a:pos x="2" y="11"/>
                </a:cxn>
                <a:cxn ang="0">
                  <a:pos x="2" y="19"/>
                </a:cxn>
                <a:cxn ang="0">
                  <a:pos x="0" y="19"/>
                </a:cxn>
                <a:cxn ang="0">
                  <a:pos x="0" y="0"/>
                </a:cxn>
                <a:cxn ang="0">
                  <a:pos x="6" y="1"/>
                </a:cxn>
                <a:cxn ang="0">
                  <a:pos x="2" y="7"/>
                </a:cxn>
                <a:cxn ang="0">
                  <a:pos x="6" y="13"/>
                </a:cxn>
                <a:cxn ang="0">
                  <a:pos x="10" y="7"/>
                </a:cxn>
                <a:cxn ang="0">
                  <a:pos x="6" y="1"/>
                </a:cxn>
              </a:cxnLst>
              <a:rect l="0" t="0" r="r" b="b"/>
              <a:pathLst>
                <a:path w="12" h="19">
                  <a:moveTo>
                    <a:pt x="0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3" y="0"/>
                    <a:pt x="6" y="0"/>
                  </a:cubicBezTo>
                  <a:cubicBezTo>
                    <a:pt x="10" y="0"/>
                    <a:pt x="12" y="3"/>
                    <a:pt x="12" y="7"/>
                  </a:cubicBezTo>
                  <a:cubicBezTo>
                    <a:pt x="12" y="11"/>
                    <a:pt x="10" y="14"/>
                    <a:pt x="6" y="14"/>
                  </a:cubicBezTo>
                  <a:cubicBezTo>
                    <a:pt x="4" y="14"/>
                    <a:pt x="3" y="13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9"/>
                    <a:pt x="2" y="19"/>
                    <a:pt x="2" y="19"/>
                  </a:cubicBezTo>
                  <a:cubicBezTo>
                    <a:pt x="0" y="19"/>
                    <a:pt x="0" y="19"/>
                    <a:pt x="0" y="19"/>
                  </a:cubicBezTo>
                  <a:lnTo>
                    <a:pt x="0" y="0"/>
                  </a:lnTo>
                  <a:close/>
                  <a:moveTo>
                    <a:pt x="6" y="1"/>
                  </a:moveTo>
                  <a:cubicBezTo>
                    <a:pt x="3" y="1"/>
                    <a:pt x="2" y="5"/>
                    <a:pt x="2" y="7"/>
                  </a:cubicBezTo>
                  <a:cubicBezTo>
                    <a:pt x="2" y="9"/>
                    <a:pt x="3" y="13"/>
                    <a:pt x="6" y="13"/>
                  </a:cubicBezTo>
                  <a:cubicBezTo>
                    <a:pt x="9" y="13"/>
                    <a:pt x="10" y="10"/>
                    <a:pt x="10" y="7"/>
                  </a:cubicBezTo>
                  <a:cubicBezTo>
                    <a:pt x="10" y="4"/>
                    <a:pt x="9" y="1"/>
                    <a:pt x="6" y="1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54" name="Freeform 1476"/>
            <p:cNvSpPr>
              <a:spLocks noEditPoints="1"/>
            </p:cNvSpPr>
            <p:nvPr userDrawn="1"/>
          </p:nvSpPr>
          <p:spPr bwMode="auto">
            <a:xfrm>
              <a:off x="257" y="248"/>
              <a:ext cx="212" cy="211"/>
            </a:xfrm>
            <a:custGeom>
              <a:avLst/>
              <a:gdLst/>
              <a:ahLst/>
              <a:cxnLst>
                <a:cxn ang="0">
                  <a:pos x="106" y="30"/>
                </a:cxn>
                <a:cxn ang="0">
                  <a:pos x="106" y="0"/>
                </a:cxn>
                <a:cxn ang="0">
                  <a:pos x="106" y="0"/>
                </a:cxn>
                <a:cxn ang="0">
                  <a:pos x="76" y="0"/>
                </a:cxn>
                <a:cxn ang="0">
                  <a:pos x="106" y="30"/>
                </a:cxn>
                <a:cxn ang="0">
                  <a:pos x="29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30"/>
                </a:cxn>
                <a:cxn ang="0">
                  <a:pos x="29" y="0"/>
                </a:cxn>
                <a:cxn ang="0">
                  <a:pos x="76" y="106"/>
                </a:cxn>
                <a:cxn ang="0">
                  <a:pos x="106" y="106"/>
                </a:cxn>
                <a:cxn ang="0">
                  <a:pos x="106" y="106"/>
                </a:cxn>
                <a:cxn ang="0">
                  <a:pos x="106" y="77"/>
                </a:cxn>
                <a:cxn ang="0">
                  <a:pos x="76" y="106"/>
                </a:cxn>
                <a:cxn ang="0">
                  <a:pos x="0" y="77"/>
                </a:cxn>
                <a:cxn ang="0">
                  <a:pos x="0" y="106"/>
                </a:cxn>
                <a:cxn ang="0">
                  <a:pos x="0" y="106"/>
                </a:cxn>
                <a:cxn ang="0">
                  <a:pos x="29" y="106"/>
                </a:cxn>
                <a:cxn ang="0">
                  <a:pos x="0" y="77"/>
                </a:cxn>
              </a:cxnLst>
              <a:rect l="0" t="0" r="r" b="b"/>
              <a:pathLst>
                <a:path w="106" h="106">
                  <a:moveTo>
                    <a:pt x="106" y="30"/>
                  </a:moveTo>
                  <a:cubicBezTo>
                    <a:pt x="106" y="0"/>
                    <a:pt x="106" y="0"/>
                    <a:pt x="106" y="0"/>
                  </a:cubicBezTo>
                  <a:cubicBezTo>
                    <a:pt x="106" y="0"/>
                    <a:pt x="106" y="0"/>
                    <a:pt x="106" y="0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90" y="6"/>
                    <a:pt x="100" y="16"/>
                    <a:pt x="106" y="30"/>
                  </a:cubicBezTo>
                  <a:close/>
                  <a:moveTo>
                    <a:pt x="29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6" y="16"/>
                    <a:pt x="16" y="6"/>
                    <a:pt x="29" y="0"/>
                  </a:cubicBezTo>
                  <a:close/>
                  <a:moveTo>
                    <a:pt x="76" y="106"/>
                  </a:moveTo>
                  <a:cubicBezTo>
                    <a:pt x="106" y="106"/>
                    <a:pt x="106" y="106"/>
                    <a:pt x="106" y="106"/>
                  </a:cubicBezTo>
                  <a:cubicBezTo>
                    <a:pt x="106" y="106"/>
                    <a:pt x="106" y="106"/>
                    <a:pt x="106" y="106"/>
                  </a:cubicBezTo>
                  <a:cubicBezTo>
                    <a:pt x="106" y="77"/>
                    <a:pt x="106" y="77"/>
                    <a:pt x="106" y="77"/>
                  </a:cubicBezTo>
                  <a:cubicBezTo>
                    <a:pt x="100" y="90"/>
                    <a:pt x="90" y="101"/>
                    <a:pt x="76" y="106"/>
                  </a:cubicBezTo>
                  <a:close/>
                  <a:moveTo>
                    <a:pt x="0" y="77"/>
                  </a:moveTo>
                  <a:cubicBezTo>
                    <a:pt x="0" y="106"/>
                    <a:pt x="0" y="106"/>
                    <a:pt x="0" y="106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29" y="106"/>
                    <a:pt x="29" y="106"/>
                    <a:pt x="29" y="106"/>
                  </a:cubicBezTo>
                  <a:cubicBezTo>
                    <a:pt x="16" y="101"/>
                    <a:pt x="6" y="90"/>
                    <a:pt x="0" y="7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55" name="Freeform 1477"/>
            <p:cNvSpPr>
              <a:spLocks/>
            </p:cNvSpPr>
            <p:nvPr userDrawn="1"/>
          </p:nvSpPr>
          <p:spPr bwMode="auto">
            <a:xfrm>
              <a:off x="295" y="395"/>
              <a:ext cx="56" cy="58"/>
            </a:xfrm>
            <a:custGeom>
              <a:avLst/>
              <a:gdLst/>
              <a:ahLst/>
              <a:cxnLst>
                <a:cxn ang="0">
                  <a:pos x="2" y="3"/>
                </a:cxn>
                <a:cxn ang="0">
                  <a:pos x="1" y="6"/>
                </a:cxn>
                <a:cxn ang="0">
                  <a:pos x="2" y="7"/>
                </a:cxn>
                <a:cxn ang="0">
                  <a:pos x="2" y="7"/>
                </a:cxn>
                <a:cxn ang="0">
                  <a:pos x="11" y="15"/>
                </a:cxn>
                <a:cxn ang="0">
                  <a:pos x="14" y="21"/>
                </a:cxn>
                <a:cxn ang="0">
                  <a:pos x="15" y="24"/>
                </a:cxn>
                <a:cxn ang="0">
                  <a:pos x="17" y="26"/>
                </a:cxn>
                <a:cxn ang="0">
                  <a:pos x="16" y="25"/>
                </a:cxn>
                <a:cxn ang="0">
                  <a:pos x="16" y="26"/>
                </a:cxn>
                <a:cxn ang="0">
                  <a:pos x="18" y="27"/>
                </a:cxn>
                <a:cxn ang="0">
                  <a:pos x="17" y="26"/>
                </a:cxn>
                <a:cxn ang="0">
                  <a:pos x="18" y="28"/>
                </a:cxn>
                <a:cxn ang="0">
                  <a:pos x="18" y="27"/>
                </a:cxn>
                <a:cxn ang="0">
                  <a:pos x="19" y="28"/>
                </a:cxn>
                <a:cxn ang="0">
                  <a:pos x="19" y="28"/>
                </a:cxn>
                <a:cxn ang="0">
                  <a:pos x="19" y="28"/>
                </a:cxn>
                <a:cxn ang="0">
                  <a:pos x="19" y="28"/>
                </a:cxn>
                <a:cxn ang="0">
                  <a:pos x="19" y="28"/>
                </a:cxn>
                <a:cxn ang="0">
                  <a:pos x="21" y="29"/>
                </a:cxn>
                <a:cxn ang="0">
                  <a:pos x="21" y="29"/>
                </a:cxn>
                <a:cxn ang="0">
                  <a:pos x="21" y="29"/>
                </a:cxn>
                <a:cxn ang="0">
                  <a:pos x="21" y="29"/>
                </a:cxn>
                <a:cxn ang="0">
                  <a:pos x="22" y="29"/>
                </a:cxn>
                <a:cxn ang="0">
                  <a:pos x="21" y="27"/>
                </a:cxn>
                <a:cxn ang="0">
                  <a:pos x="20" y="26"/>
                </a:cxn>
                <a:cxn ang="0">
                  <a:pos x="20" y="25"/>
                </a:cxn>
                <a:cxn ang="0">
                  <a:pos x="20" y="25"/>
                </a:cxn>
                <a:cxn ang="0">
                  <a:pos x="20" y="25"/>
                </a:cxn>
                <a:cxn ang="0">
                  <a:pos x="19" y="24"/>
                </a:cxn>
                <a:cxn ang="0">
                  <a:pos x="20" y="24"/>
                </a:cxn>
                <a:cxn ang="0">
                  <a:pos x="20" y="23"/>
                </a:cxn>
                <a:cxn ang="0">
                  <a:pos x="20" y="21"/>
                </a:cxn>
                <a:cxn ang="0">
                  <a:pos x="23" y="21"/>
                </a:cxn>
                <a:cxn ang="0">
                  <a:pos x="24" y="19"/>
                </a:cxn>
                <a:cxn ang="0">
                  <a:pos x="23" y="17"/>
                </a:cxn>
                <a:cxn ang="0">
                  <a:pos x="26" y="16"/>
                </a:cxn>
                <a:cxn ang="0">
                  <a:pos x="26" y="13"/>
                </a:cxn>
                <a:cxn ang="0">
                  <a:pos x="26" y="11"/>
                </a:cxn>
                <a:cxn ang="0">
                  <a:pos x="27" y="8"/>
                </a:cxn>
                <a:cxn ang="0">
                  <a:pos x="21" y="7"/>
                </a:cxn>
                <a:cxn ang="0">
                  <a:pos x="18" y="6"/>
                </a:cxn>
                <a:cxn ang="0">
                  <a:pos x="17" y="7"/>
                </a:cxn>
                <a:cxn ang="0">
                  <a:pos x="17" y="6"/>
                </a:cxn>
                <a:cxn ang="0">
                  <a:pos x="15" y="3"/>
                </a:cxn>
                <a:cxn ang="0">
                  <a:pos x="12" y="3"/>
                </a:cxn>
                <a:cxn ang="0">
                  <a:pos x="10" y="2"/>
                </a:cxn>
                <a:cxn ang="0">
                  <a:pos x="8" y="1"/>
                </a:cxn>
                <a:cxn ang="0">
                  <a:pos x="9" y="1"/>
                </a:cxn>
                <a:cxn ang="0">
                  <a:pos x="5" y="0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4" y="0"/>
                </a:cxn>
                <a:cxn ang="0">
                  <a:pos x="2" y="3"/>
                </a:cxn>
              </a:cxnLst>
              <a:rect l="0" t="0" r="r" b="b"/>
              <a:pathLst>
                <a:path w="28" h="29">
                  <a:moveTo>
                    <a:pt x="2" y="3"/>
                  </a:moveTo>
                  <a:cubicBezTo>
                    <a:pt x="2" y="5"/>
                    <a:pt x="2" y="5"/>
                    <a:pt x="1" y="6"/>
                  </a:cubicBezTo>
                  <a:cubicBezTo>
                    <a:pt x="1" y="6"/>
                    <a:pt x="1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0" y="9"/>
                    <a:pt x="9" y="13"/>
                    <a:pt x="11" y="15"/>
                  </a:cubicBezTo>
                  <a:cubicBezTo>
                    <a:pt x="12" y="16"/>
                    <a:pt x="13" y="19"/>
                    <a:pt x="14" y="21"/>
                  </a:cubicBezTo>
                  <a:cubicBezTo>
                    <a:pt x="14" y="22"/>
                    <a:pt x="14" y="23"/>
                    <a:pt x="15" y="24"/>
                  </a:cubicBezTo>
                  <a:cubicBezTo>
                    <a:pt x="16" y="24"/>
                    <a:pt x="16" y="24"/>
                    <a:pt x="17" y="26"/>
                  </a:cubicBezTo>
                  <a:cubicBezTo>
                    <a:pt x="16" y="25"/>
                    <a:pt x="16" y="25"/>
                    <a:pt x="16" y="25"/>
                  </a:cubicBezTo>
                  <a:cubicBezTo>
                    <a:pt x="16" y="25"/>
                    <a:pt x="16" y="26"/>
                    <a:pt x="16" y="26"/>
                  </a:cubicBezTo>
                  <a:cubicBezTo>
                    <a:pt x="17" y="26"/>
                    <a:pt x="17" y="26"/>
                    <a:pt x="18" y="27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7" y="27"/>
                    <a:pt x="18" y="27"/>
                    <a:pt x="18" y="28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9" y="28"/>
                    <a:pt x="19" y="28"/>
                    <a:pt x="19" y="28"/>
                  </a:cubicBezTo>
                  <a:cubicBezTo>
                    <a:pt x="18" y="27"/>
                    <a:pt x="19" y="28"/>
                    <a:pt x="19" y="28"/>
                  </a:cubicBezTo>
                  <a:cubicBezTo>
                    <a:pt x="19" y="28"/>
                    <a:pt x="19" y="28"/>
                    <a:pt x="19" y="28"/>
                  </a:cubicBezTo>
                  <a:cubicBezTo>
                    <a:pt x="19" y="28"/>
                    <a:pt x="19" y="28"/>
                    <a:pt x="19" y="28"/>
                  </a:cubicBezTo>
                  <a:cubicBezTo>
                    <a:pt x="19" y="28"/>
                    <a:pt x="19" y="28"/>
                    <a:pt x="19" y="28"/>
                  </a:cubicBezTo>
                  <a:cubicBezTo>
                    <a:pt x="20" y="28"/>
                    <a:pt x="20" y="29"/>
                    <a:pt x="21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2" y="29"/>
                    <a:pt x="22" y="29"/>
                    <a:pt x="22" y="29"/>
                  </a:cubicBezTo>
                  <a:cubicBezTo>
                    <a:pt x="20" y="28"/>
                    <a:pt x="22" y="28"/>
                    <a:pt x="21" y="27"/>
                  </a:cubicBezTo>
                  <a:cubicBezTo>
                    <a:pt x="21" y="26"/>
                    <a:pt x="19" y="26"/>
                    <a:pt x="20" y="26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4"/>
                    <a:pt x="19" y="24"/>
                  </a:cubicBezTo>
                  <a:cubicBezTo>
                    <a:pt x="19" y="24"/>
                    <a:pt x="20" y="24"/>
                    <a:pt x="20" y="24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23" y="24"/>
                    <a:pt x="22" y="22"/>
                    <a:pt x="20" y="21"/>
                  </a:cubicBezTo>
                  <a:cubicBezTo>
                    <a:pt x="22" y="22"/>
                    <a:pt x="22" y="21"/>
                    <a:pt x="23" y="21"/>
                  </a:cubicBezTo>
                  <a:cubicBezTo>
                    <a:pt x="23" y="20"/>
                    <a:pt x="23" y="20"/>
                    <a:pt x="24" y="19"/>
                  </a:cubicBezTo>
                  <a:cubicBezTo>
                    <a:pt x="24" y="18"/>
                    <a:pt x="23" y="18"/>
                    <a:pt x="23" y="17"/>
                  </a:cubicBezTo>
                  <a:cubicBezTo>
                    <a:pt x="24" y="16"/>
                    <a:pt x="25" y="17"/>
                    <a:pt x="26" y="16"/>
                  </a:cubicBezTo>
                  <a:cubicBezTo>
                    <a:pt x="26" y="15"/>
                    <a:pt x="27" y="15"/>
                    <a:pt x="26" y="13"/>
                  </a:cubicBezTo>
                  <a:cubicBezTo>
                    <a:pt x="26" y="12"/>
                    <a:pt x="26" y="12"/>
                    <a:pt x="26" y="11"/>
                  </a:cubicBezTo>
                  <a:cubicBezTo>
                    <a:pt x="27" y="10"/>
                    <a:pt x="28" y="9"/>
                    <a:pt x="27" y="8"/>
                  </a:cubicBezTo>
                  <a:cubicBezTo>
                    <a:pt x="26" y="7"/>
                    <a:pt x="22" y="6"/>
                    <a:pt x="21" y="7"/>
                  </a:cubicBezTo>
                  <a:cubicBezTo>
                    <a:pt x="20" y="6"/>
                    <a:pt x="19" y="6"/>
                    <a:pt x="18" y="6"/>
                  </a:cubicBezTo>
                  <a:cubicBezTo>
                    <a:pt x="18" y="6"/>
                    <a:pt x="17" y="6"/>
                    <a:pt x="17" y="7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7" y="5"/>
                    <a:pt x="16" y="4"/>
                    <a:pt x="15" y="3"/>
                  </a:cubicBezTo>
                  <a:cubicBezTo>
                    <a:pt x="14" y="3"/>
                    <a:pt x="13" y="3"/>
                    <a:pt x="12" y="3"/>
                  </a:cubicBezTo>
                  <a:cubicBezTo>
                    <a:pt x="11" y="3"/>
                    <a:pt x="11" y="2"/>
                    <a:pt x="10" y="2"/>
                  </a:cubicBezTo>
                  <a:cubicBezTo>
                    <a:pt x="9" y="2"/>
                    <a:pt x="9" y="1"/>
                    <a:pt x="8" y="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7" y="1"/>
                    <a:pt x="6" y="1"/>
                    <a:pt x="5" y="0"/>
                  </a:cubicBezTo>
                  <a:cubicBezTo>
                    <a:pt x="4" y="1"/>
                    <a:pt x="4" y="1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4" y="1"/>
                    <a:pt x="4" y="0"/>
                  </a:cubicBezTo>
                  <a:cubicBezTo>
                    <a:pt x="2" y="1"/>
                    <a:pt x="2" y="1"/>
                    <a:pt x="2" y="3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56" name="Freeform 1478"/>
            <p:cNvSpPr>
              <a:spLocks/>
            </p:cNvSpPr>
            <p:nvPr userDrawn="1"/>
          </p:nvSpPr>
          <p:spPr bwMode="auto">
            <a:xfrm>
              <a:off x="295" y="389"/>
              <a:ext cx="2" cy="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0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57" name="Freeform 1479"/>
            <p:cNvSpPr>
              <a:spLocks/>
            </p:cNvSpPr>
            <p:nvPr userDrawn="1"/>
          </p:nvSpPr>
          <p:spPr bwMode="auto">
            <a:xfrm>
              <a:off x="295" y="389"/>
              <a:ext cx="4" cy="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" h="1">
                  <a:moveTo>
                    <a:pt x="0" y="0"/>
                  </a:moveTo>
                  <a:cubicBezTo>
                    <a:pt x="1" y="0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58" name="Freeform 1480"/>
            <p:cNvSpPr>
              <a:spLocks/>
            </p:cNvSpPr>
            <p:nvPr userDrawn="1"/>
          </p:nvSpPr>
          <p:spPr bwMode="auto">
            <a:xfrm>
              <a:off x="289" y="383"/>
              <a:ext cx="10" cy="4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1" y="1"/>
                </a:cxn>
                <a:cxn ang="0">
                  <a:pos x="3" y="2"/>
                </a:cxn>
                <a:cxn ang="0">
                  <a:pos x="5" y="2"/>
                </a:cxn>
                <a:cxn ang="0">
                  <a:pos x="0" y="1"/>
                </a:cxn>
              </a:cxnLst>
              <a:rect l="0" t="0" r="r" b="b"/>
              <a:pathLst>
                <a:path w="5" h="2">
                  <a:moveTo>
                    <a:pt x="0" y="1"/>
                  </a:moveTo>
                  <a:cubicBezTo>
                    <a:pt x="0" y="1"/>
                    <a:pt x="1" y="1"/>
                    <a:pt x="1" y="1"/>
                  </a:cubicBezTo>
                  <a:cubicBezTo>
                    <a:pt x="1" y="1"/>
                    <a:pt x="4" y="1"/>
                    <a:pt x="3" y="2"/>
                  </a:cubicBezTo>
                  <a:cubicBezTo>
                    <a:pt x="4" y="2"/>
                    <a:pt x="5" y="2"/>
                    <a:pt x="5" y="2"/>
                  </a:cubicBezTo>
                  <a:cubicBezTo>
                    <a:pt x="4" y="2"/>
                    <a:pt x="1" y="0"/>
                    <a:pt x="0" y="1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59" name="Freeform 1481"/>
            <p:cNvSpPr>
              <a:spLocks/>
            </p:cNvSpPr>
            <p:nvPr userDrawn="1"/>
          </p:nvSpPr>
          <p:spPr bwMode="auto">
            <a:xfrm>
              <a:off x="289" y="383"/>
              <a:ext cx="10" cy="4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2" y="1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3" y="3"/>
                </a:cxn>
                <a:cxn ang="0">
                  <a:pos x="4" y="3"/>
                </a:cxn>
                <a:cxn ang="0">
                  <a:pos x="5" y="2"/>
                </a:cxn>
                <a:cxn ang="0">
                  <a:pos x="5" y="2"/>
                </a:cxn>
                <a:cxn ang="0">
                  <a:pos x="5" y="2"/>
                </a:cxn>
                <a:cxn ang="0">
                  <a:pos x="1" y="0"/>
                </a:cxn>
                <a:cxn ang="0">
                  <a:pos x="0" y="1"/>
                </a:cxn>
                <a:cxn ang="0">
                  <a:pos x="0" y="2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5" y="2"/>
                </a:cxn>
                <a:cxn ang="0">
                  <a:pos x="5" y="2"/>
                </a:cxn>
                <a:cxn ang="0">
                  <a:pos x="5" y="2"/>
                </a:cxn>
                <a:cxn ang="0">
                  <a:pos x="4" y="2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3" y="2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2"/>
                </a:cxn>
              </a:cxnLst>
              <a:rect l="0" t="0" r="r" b="b"/>
              <a:pathLst>
                <a:path w="5" h="3">
                  <a:moveTo>
                    <a:pt x="0" y="2"/>
                  </a:moveTo>
                  <a:cubicBezTo>
                    <a:pt x="0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5" y="3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3" y="0"/>
                    <a:pt x="1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1"/>
                    <a:pt x="1" y="1"/>
                  </a:cubicBezTo>
                  <a:cubicBezTo>
                    <a:pt x="2" y="1"/>
                    <a:pt x="4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4" y="2"/>
                    <a:pt x="4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1"/>
                    <a:pt x="3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60" name="Freeform 1482"/>
            <p:cNvSpPr>
              <a:spLocks/>
            </p:cNvSpPr>
            <p:nvPr userDrawn="1"/>
          </p:nvSpPr>
          <p:spPr bwMode="auto">
            <a:xfrm>
              <a:off x="299" y="387"/>
              <a:ext cx="6" cy="2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2" y="1"/>
                </a:cxn>
                <a:cxn ang="0">
                  <a:pos x="3" y="1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0" y="1"/>
                </a:cxn>
              </a:cxnLst>
              <a:rect l="0" t="0" r="r" b="b"/>
              <a:pathLst>
                <a:path w="3" h="1">
                  <a:moveTo>
                    <a:pt x="0" y="1"/>
                  </a:moveTo>
                  <a:cubicBezTo>
                    <a:pt x="1" y="1"/>
                    <a:pt x="1" y="1"/>
                    <a:pt x="2" y="1"/>
                  </a:cubicBezTo>
                  <a:cubicBezTo>
                    <a:pt x="2" y="1"/>
                    <a:pt x="2" y="1"/>
                    <a:pt x="3" y="1"/>
                  </a:cubicBezTo>
                  <a:cubicBezTo>
                    <a:pt x="3" y="0"/>
                    <a:pt x="2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61" name="Freeform 1483"/>
            <p:cNvSpPr>
              <a:spLocks/>
            </p:cNvSpPr>
            <p:nvPr userDrawn="1"/>
          </p:nvSpPr>
          <p:spPr bwMode="auto">
            <a:xfrm>
              <a:off x="299" y="387"/>
              <a:ext cx="6" cy="4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3" y="1"/>
                </a:cxn>
                <a:cxn ang="0">
                  <a:pos x="3" y="1"/>
                </a:cxn>
                <a:cxn ang="0">
                  <a:pos x="3" y="1"/>
                </a:cxn>
                <a:cxn ang="0">
                  <a:pos x="3" y="1"/>
                </a:cxn>
                <a:cxn ang="0">
                  <a:pos x="2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2" y="1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2" y="1"/>
                </a:cxn>
                <a:cxn ang="0">
                  <a:pos x="3" y="1"/>
                </a:cxn>
                <a:cxn ang="0">
                  <a:pos x="3" y="1"/>
                </a:cxn>
                <a:cxn ang="0">
                  <a:pos x="3" y="1"/>
                </a:cxn>
                <a:cxn ang="0">
                  <a:pos x="3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</a:cxnLst>
              <a:rect l="0" t="0" r="r" b="b"/>
              <a:pathLst>
                <a:path w="3" h="2">
                  <a:moveTo>
                    <a:pt x="0" y="1"/>
                  </a:moveTo>
                  <a:cubicBezTo>
                    <a:pt x="1" y="1"/>
                    <a:pt x="1" y="1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0"/>
                    <a:pt x="2" y="0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1"/>
                    <a:pt x="1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62" name="Freeform 1484"/>
            <p:cNvSpPr>
              <a:spLocks/>
            </p:cNvSpPr>
            <p:nvPr userDrawn="1"/>
          </p:nvSpPr>
          <p:spPr bwMode="auto">
            <a:xfrm>
              <a:off x="307" y="389"/>
              <a:ext cx="2" cy="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0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63" name="Freeform 1485"/>
            <p:cNvSpPr>
              <a:spLocks/>
            </p:cNvSpPr>
            <p:nvPr userDrawn="1"/>
          </p:nvSpPr>
          <p:spPr bwMode="auto">
            <a:xfrm>
              <a:off x="307" y="389"/>
              <a:ext cx="2" cy="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64" name="Freeform 1486"/>
            <p:cNvSpPr>
              <a:spLocks/>
            </p:cNvSpPr>
            <p:nvPr userDrawn="1"/>
          </p:nvSpPr>
          <p:spPr bwMode="auto">
            <a:xfrm>
              <a:off x="299" y="314"/>
              <a:ext cx="2" cy="6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1" h="3">
                  <a:moveTo>
                    <a:pt x="0" y="2"/>
                  </a:moveTo>
                  <a:cubicBezTo>
                    <a:pt x="0" y="3"/>
                    <a:pt x="1" y="0"/>
                    <a:pt x="0" y="2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65" name="Freeform 1487"/>
            <p:cNvSpPr>
              <a:spLocks/>
            </p:cNvSpPr>
            <p:nvPr userDrawn="1"/>
          </p:nvSpPr>
          <p:spPr bwMode="auto">
            <a:xfrm>
              <a:off x="299" y="316"/>
              <a:ext cx="2" cy="4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0" y="1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1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66" name="Freeform 1488"/>
            <p:cNvSpPr>
              <a:spLocks/>
            </p:cNvSpPr>
            <p:nvPr userDrawn="1"/>
          </p:nvSpPr>
          <p:spPr bwMode="auto">
            <a:xfrm>
              <a:off x="297" y="302"/>
              <a:ext cx="8" cy="8"/>
            </a:xfrm>
            <a:custGeom>
              <a:avLst/>
              <a:gdLst/>
              <a:ahLst/>
              <a:cxnLst>
                <a:cxn ang="0">
                  <a:pos x="2" y="1"/>
                </a:cxn>
                <a:cxn ang="0">
                  <a:pos x="2" y="1"/>
                </a:cxn>
              </a:cxnLst>
              <a:rect l="0" t="0" r="r" b="b"/>
              <a:pathLst>
                <a:path w="4" h="4">
                  <a:moveTo>
                    <a:pt x="2" y="1"/>
                  </a:moveTo>
                  <a:cubicBezTo>
                    <a:pt x="0" y="4"/>
                    <a:pt x="4" y="0"/>
                    <a:pt x="2" y="1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67" name="Freeform 1489"/>
            <p:cNvSpPr>
              <a:spLocks/>
            </p:cNvSpPr>
            <p:nvPr userDrawn="1"/>
          </p:nvSpPr>
          <p:spPr bwMode="auto">
            <a:xfrm>
              <a:off x="299" y="304"/>
              <a:ext cx="4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0" y="0"/>
                </a:cxn>
              </a:cxnLst>
              <a:rect l="0" t="0" r="r" b="b"/>
              <a:pathLst>
                <a:path w="2" h="1">
                  <a:moveTo>
                    <a:pt x="0" y="0"/>
                  </a:moveTo>
                  <a:cubicBezTo>
                    <a:pt x="0" y="0"/>
                    <a:pt x="0" y="0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68" name="Freeform 1490"/>
            <p:cNvSpPr>
              <a:spLocks/>
            </p:cNvSpPr>
            <p:nvPr userDrawn="1"/>
          </p:nvSpPr>
          <p:spPr bwMode="auto">
            <a:xfrm>
              <a:off x="293" y="300"/>
              <a:ext cx="4" cy="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0" y="0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69" name="Freeform 1491"/>
            <p:cNvSpPr>
              <a:spLocks/>
            </p:cNvSpPr>
            <p:nvPr userDrawn="1"/>
          </p:nvSpPr>
          <p:spPr bwMode="auto">
            <a:xfrm>
              <a:off x="293" y="298"/>
              <a:ext cx="4" cy="4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2"/>
                </a:cxn>
              </a:cxnLst>
              <a:rect l="0" t="0" r="r" b="b"/>
              <a:pathLst>
                <a:path w="1" h="2"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0" y="1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70" name="Freeform 1492"/>
            <p:cNvSpPr>
              <a:spLocks/>
            </p:cNvSpPr>
            <p:nvPr userDrawn="1"/>
          </p:nvSpPr>
          <p:spPr bwMode="auto">
            <a:xfrm>
              <a:off x="297" y="284"/>
              <a:ext cx="6" cy="12"/>
            </a:xfrm>
            <a:custGeom>
              <a:avLst/>
              <a:gdLst/>
              <a:ahLst/>
              <a:cxnLst>
                <a:cxn ang="0">
                  <a:pos x="1" y="2"/>
                </a:cxn>
                <a:cxn ang="0">
                  <a:pos x="2" y="3"/>
                </a:cxn>
                <a:cxn ang="0">
                  <a:pos x="3" y="0"/>
                </a:cxn>
                <a:cxn ang="0">
                  <a:pos x="1" y="2"/>
                </a:cxn>
              </a:cxnLst>
              <a:rect l="0" t="0" r="r" b="b"/>
              <a:pathLst>
                <a:path w="3" h="6">
                  <a:moveTo>
                    <a:pt x="1" y="2"/>
                  </a:moveTo>
                  <a:cubicBezTo>
                    <a:pt x="1" y="3"/>
                    <a:pt x="0" y="6"/>
                    <a:pt x="2" y="3"/>
                  </a:cubicBezTo>
                  <a:cubicBezTo>
                    <a:pt x="3" y="2"/>
                    <a:pt x="2" y="1"/>
                    <a:pt x="3" y="0"/>
                  </a:cubicBezTo>
                  <a:cubicBezTo>
                    <a:pt x="2" y="0"/>
                    <a:pt x="2" y="1"/>
                    <a:pt x="1" y="2"/>
                  </a:cubicBezTo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71" name="Freeform 1493"/>
            <p:cNvSpPr>
              <a:spLocks/>
            </p:cNvSpPr>
            <p:nvPr userDrawn="1"/>
          </p:nvSpPr>
          <p:spPr bwMode="auto">
            <a:xfrm>
              <a:off x="299" y="282"/>
              <a:ext cx="4" cy="10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1" y="5"/>
                </a:cxn>
                <a:cxn ang="0">
                  <a:pos x="1" y="4"/>
                </a:cxn>
                <a:cxn ang="0">
                  <a:pos x="2" y="3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1" y="3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2" y="3"/>
                </a:cxn>
                <a:cxn ang="0">
                  <a:pos x="1" y="4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1" y="3"/>
                </a:cxn>
                <a:cxn ang="0">
                  <a:pos x="0" y="2"/>
                </a:cxn>
                <a:cxn ang="0">
                  <a:pos x="0" y="3"/>
                </a:cxn>
              </a:cxnLst>
              <a:rect l="0" t="0" r="r" b="b"/>
              <a:pathLst>
                <a:path w="2" h="5">
                  <a:moveTo>
                    <a:pt x="0" y="3"/>
                  </a:moveTo>
                  <a:cubicBezTo>
                    <a:pt x="0" y="3"/>
                    <a:pt x="0" y="4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4"/>
                  </a:cubicBezTo>
                  <a:cubicBezTo>
                    <a:pt x="2" y="4"/>
                    <a:pt x="2" y="3"/>
                    <a:pt x="2" y="3"/>
                  </a:cubicBezTo>
                  <a:cubicBezTo>
                    <a:pt x="2" y="2"/>
                    <a:pt x="2" y="2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1"/>
                    <a:pt x="1" y="2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1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2" y="2"/>
                    <a:pt x="2" y="3"/>
                  </a:cubicBezTo>
                  <a:cubicBezTo>
                    <a:pt x="2" y="3"/>
                    <a:pt x="1" y="3"/>
                    <a:pt x="1" y="4"/>
                  </a:cubicBezTo>
                  <a:cubicBezTo>
                    <a:pt x="1" y="4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4"/>
                    <a:pt x="1" y="3"/>
                    <a:pt x="1" y="3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72" name="Freeform 1494"/>
            <p:cNvSpPr>
              <a:spLocks/>
            </p:cNvSpPr>
            <p:nvPr userDrawn="1"/>
          </p:nvSpPr>
          <p:spPr bwMode="auto">
            <a:xfrm>
              <a:off x="293" y="288"/>
              <a:ext cx="4" cy="6"/>
            </a:xfrm>
            <a:custGeom>
              <a:avLst/>
              <a:gdLst/>
              <a:ahLst/>
              <a:cxnLst>
                <a:cxn ang="0">
                  <a:pos x="1" y="1"/>
                </a:cxn>
                <a:cxn ang="0">
                  <a:pos x="1" y="3"/>
                </a:cxn>
                <a:cxn ang="0">
                  <a:pos x="2" y="1"/>
                </a:cxn>
                <a:cxn ang="0">
                  <a:pos x="1" y="2"/>
                </a:cxn>
                <a:cxn ang="0">
                  <a:pos x="1" y="1"/>
                </a:cxn>
              </a:cxnLst>
              <a:rect l="0" t="0" r="r" b="b"/>
              <a:pathLst>
                <a:path w="2" h="3">
                  <a:moveTo>
                    <a:pt x="1" y="1"/>
                  </a:moveTo>
                  <a:cubicBezTo>
                    <a:pt x="0" y="1"/>
                    <a:pt x="1" y="2"/>
                    <a:pt x="1" y="3"/>
                  </a:cubicBezTo>
                  <a:cubicBezTo>
                    <a:pt x="2" y="3"/>
                    <a:pt x="2" y="2"/>
                    <a:pt x="2" y="1"/>
                  </a:cubicBezTo>
                  <a:cubicBezTo>
                    <a:pt x="2" y="2"/>
                    <a:pt x="2" y="2"/>
                    <a:pt x="1" y="2"/>
                  </a:cubicBezTo>
                  <a:cubicBezTo>
                    <a:pt x="2" y="2"/>
                    <a:pt x="2" y="0"/>
                    <a:pt x="1" y="1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73" name="Freeform 1495"/>
            <p:cNvSpPr>
              <a:spLocks/>
            </p:cNvSpPr>
            <p:nvPr userDrawn="1"/>
          </p:nvSpPr>
          <p:spPr bwMode="auto">
            <a:xfrm>
              <a:off x="293" y="288"/>
              <a:ext cx="4" cy="6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0" y="1"/>
                </a:cxn>
                <a:cxn ang="0">
                  <a:pos x="1" y="3"/>
                </a:cxn>
                <a:cxn ang="0">
                  <a:pos x="1" y="3"/>
                </a:cxn>
                <a:cxn ang="0">
                  <a:pos x="2" y="2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2" y="2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2"/>
                </a:cxn>
                <a:cxn ang="0">
                  <a:pos x="1" y="3"/>
                </a:cxn>
                <a:cxn ang="0">
                  <a:pos x="2" y="2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2"/>
                </a:cxn>
                <a:cxn ang="0">
                  <a:pos x="1" y="3"/>
                </a:cxn>
                <a:cxn ang="0">
                  <a:pos x="1" y="3"/>
                </a:cxn>
                <a:cxn ang="0">
                  <a:pos x="1" y="3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0" y="1"/>
                </a:cxn>
              </a:cxnLst>
              <a:rect l="0" t="0" r="r" b="b"/>
              <a:pathLst>
                <a:path w="2" h="3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1" y="2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1" y="2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74" name="Freeform 1496"/>
            <p:cNvSpPr>
              <a:spLocks/>
            </p:cNvSpPr>
            <p:nvPr userDrawn="1"/>
          </p:nvSpPr>
          <p:spPr bwMode="auto">
            <a:xfrm>
              <a:off x="295" y="294"/>
              <a:ext cx="2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0" y="0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1" y="0"/>
                    <a:pt x="1" y="1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75" name="Freeform 1497"/>
            <p:cNvSpPr>
              <a:spLocks/>
            </p:cNvSpPr>
            <p:nvPr userDrawn="1"/>
          </p:nvSpPr>
          <p:spPr bwMode="auto">
            <a:xfrm>
              <a:off x="295" y="292"/>
              <a:ext cx="4" cy="4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1" y="2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1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0" y="1"/>
                </a:cxn>
              </a:cxnLst>
              <a:rect l="0" t="0" r="r" b="b"/>
              <a:pathLst>
                <a:path w="2" h="2">
                  <a:moveTo>
                    <a:pt x="0" y="1"/>
                  </a:moveTo>
                  <a:cubicBezTo>
                    <a:pt x="1" y="1"/>
                    <a:pt x="1" y="1"/>
                    <a:pt x="1" y="2"/>
                  </a:cubicBezTo>
                  <a:cubicBezTo>
                    <a:pt x="1" y="2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76" name="Freeform 1498"/>
            <p:cNvSpPr>
              <a:spLocks/>
            </p:cNvSpPr>
            <p:nvPr userDrawn="1"/>
          </p:nvSpPr>
          <p:spPr bwMode="auto">
            <a:xfrm>
              <a:off x="291" y="290"/>
              <a:ext cx="4" cy="16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4"/>
                </a:cxn>
                <a:cxn ang="0">
                  <a:pos x="0" y="3"/>
                </a:cxn>
              </a:cxnLst>
              <a:rect l="0" t="0" r="r" b="b"/>
              <a:pathLst>
                <a:path w="2" h="8">
                  <a:moveTo>
                    <a:pt x="0" y="3"/>
                  </a:moveTo>
                  <a:cubicBezTo>
                    <a:pt x="0" y="4"/>
                    <a:pt x="0" y="4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8"/>
                    <a:pt x="2" y="0"/>
                    <a:pt x="0" y="4"/>
                  </a:cubicBezTo>
                  <a:cubicBezTo>
                    <a:pt x="1" y="4"/>
                    <a:pt x="0" y="3"/>
                    <a:pt x="0" y="3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77" name="Freeform 1499"/>
            <p:cNvSpPr>
              <a:spLocks/>
            </p:cNvSpPr>
            <p:nvPr userDrawn="1"/>
          </p:nvSpPr>
          <p:spPr bwMode="auto">
            <a:xfrm>
              <a:off x="291" y="296"/>
              <a:ext cx="2" cy="6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1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0" y="1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cubicBezTo>
                    <a:pt x="0" y="1"/>
                    <a:pt x="0" y="1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1"/>
                    <a:pt x="1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78" name="Freeform 1500"/>
            <p:cNvSpPr>
              <a:spLocks/>
            </p:cNvSpPr>
            <p:nvPr userDrawn="1"/>
          </p:nvSpPr>
          <p:spPr bwMode="auto">
            <a:xfrm>
              <a:off x="289" y="298"/>
              <a:ext cx="2" cy="2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1" y="1"/>
                </a:cxn>
                <a:cxn ang="0">
                  <a:pos x="0" y="1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0" y="1"/>
                    <a:pt x="0" y="1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79" name="Freeform 1501"/>
            <p:cNvSpPr>
              <a:spLocks/>
            </p:cNvSpPr>
            <p:nvPr userDrawn="1"/>
          </p:nvSpPr>
          <p:spPr bwMode="auto">
            <a:xfrm>
              <a:off x="289" y="298"/>
              <a:ext cx="2" cy="2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2" h="2">
                  <a:moveTo>
                    <a:pt x="0" y="2"/>
                  </a:move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80" name="Freeform 1502"/>
            <p:cNvSpPr>
              <a:spLocks/>
            </p:cNvSpPr>
            <p:nvPr userDrawn="1"/>
          </p:nvSpPr>
          <p:spPr bwMode="auto">
            <a:xfrm>
              <a:off x="291" y="290"/>
              <a:ext cx="2" cy="2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1" y="1"/>
                </a:cxn>
                <a:cxn ang="0">
                  <a:pos x="0" y="1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0" y="1"/>
                    <a:pt x="0" y="1"/>
                    <a:pt x="1" y="1"/>
                  </a:cubicBezTo>
                  <a:cubicBezTo>
                    <a:pt x="0" y="0"/>
                    <a:pt x="0" y="1"/>
                    <a:pt x="0" y="1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81" name="Freeform 1503"/>
            <p:cNvSpPr>
              <a:spLocks/>
            </p:cNvSpPr>
            <p:nvPr userDrawn="1"/>
          </p:nvSpPr>
          <p:spPr bwMode="auto">
            <a:xfrm>
              <a:off x="289" y="290"/>
              <a:ext cx="4" cy="2"/>
            </a:xfrm>
            <a:custGeom>
              <a:avLst/>
              <a:gdLst/>
              <a:ahLst/>
              <a:cxnLst>
                <a:cxn ang="0">
                  <a:pos x="1" y="1"/>
                </a:cxn>
                <a:cxn ang="0">
                  <a:pos x="1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2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0" y="1"/>
                </a:cxn>
                <a:cxn ang="0">
                  <a:pos x="1" y="1"/>
                </a:cxn>
              </a:cxnLst>
              <a:rect l="0" t="0" r="r" b="b"/>
              <a:pathLst>
                <a:path w="2" h="1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82" name="Freeform 1504"/>
            <p:cNvSpPr>
              <a:spLocks/>
            </p:cNvSpPr>
            <p:nvPr userDrawn="1"/>
          </p:nvSpPr>
          <p:spPr bwMode="auto">
            <a:xfrm>
              <a:off x="289" y="292"/>
              <a:ext cx="2" cy="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0" y="0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1"/>
                    <a:pt x="1" y="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83" name="Freeform 1505"/>
            <p:cNvSpPr>
              <a:spLocks/>
            </p:cNvSpPr>
            <p:nvPr userDrawn="1"/>
          </p:nvSpPr>
          <p:spPr bwMode="auto">
            <a:xfrm>
              <a:off x="289" y="292"/>
              <a:ext cx="2" cy="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84" name="Freeform 1506"/>
            <p:cNvSpPr>
              <a:spLocks/>
            </p:cNvSpPr>
            <p:nvPr userDrawn="1"/>
          </p:nvSpPr>
          <p:spPr bwMode="auto">
            <a:xfrm>
              <a:off x="285" y="298"/>
              <a:ext cx="4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85" name="Freeform 1507"/>
            <p:cNvSpPr>
              <a:spLocks/>
            </p:cNvSpPr>
            <p:nvPr userDrawn="1"/>
          </p:nvSpPr>
          <p:spPr bwMode="auto">
            <a:xfrm>
              <a:off x="285" y="296"/>
              <a:ext cx="4" cy="2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86" name="Freeform 1508"/>
            <p:cNvSpPr>
              <a:spLocks/>
            </p:cNvSpPr>
            <p:nvPr userDrawn="1"/>
          </p:nvSpPr>
          <p:spPr bwMode="auto">
            <a:xfrm>
              <a:off x="283" y="294"/>
              <a:ext cx="6" cy="4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3" y="0"/>
                </a:cxn>
                <a:cxn ang="0">
                  <a:pos x="0" y="1"/>
                </a:cxn>
              </a:cxnLst>
              <a:rect l="0" t="0" r="r" b="b"/>
              <a:pathLst>
                <a:path w="3" h="2">
                  <a:moveTo>
                    <a:pt x="0" y="1"/>
                  </a:moveTo>
                  <a:cubicBezTo>
                    <a:pt x="1" y="2"/>
                    <a:pt x="1" y="2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3" y="0"/>
                    <a:pt x="3" y="0"/>
                  </a:cubicBezTo>
                  <a:cubicBezTo>
                    <a:pt x="2" y="0"/>
                    <a:pt x="1" y="0"/>
                    <a:pt x="0" y="1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87" name="Freeform 1509"/>
            <p:cNvSpPr>
              <a:spLocks/>
            </p:cNvSpPr>
            <p:nvPr userDrawn="1"/>
          </p:nvSpPr>
          <p:spPr bwMode="auto">
            <a:xfrm>
              <a:off x="283" y="292"/>
              <a:ext cx="6" cy="6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3"/>
                </a:cxn>
                <a:cxn ang="0">
                  <a:pos x="1" y="3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2" y="3"/>
                </a:cxn>
                <a:cxn ang="0">
                  <a:pos x="2" y="2"/>
                </a:cxn>
                <a:cxn ang="0">
                  <a:pos x="3" y="1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1" y="2"/>
                </a:cxn>
                <a:cxn ang="0">
                  <a:pos x="3" y="1"/>
                </a:cxn>
                <a:cxn ang="0">
                  <a:pos x="3" y="1"/>
                </a:cxn>
                <a:cxn ang="0">
                  <a:pos x="2" y="1"/>
                </a:cxn>
                <a:cxn ang="0">
                  <a:pos x="1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3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3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3" h="3">
                  <a:moveTo>
                    <a:pt x="0" y="2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3" y="1"/>
                    <a:pt x="3" y="1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1"/>
                    <a:pt x="1" y="1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2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2"/>
                    <a:pt x="1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88" name="Freeform 1510"/>
            <p:cNvSpPr>
              <a:spLocks/>
            </p:cNvSpPr>
            <p:nvPr userDrawn="1"/>
          </p:nvSpPr>
          <p:spPr bwMode="auto">
            <a:xfrm>
              <a:off x="285" y="296"/>
              <a:ext cx="4" cy="6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2" y="0"/>
                </a:cxn>
                <a:cxn ang="0">
                  <a:pos x="2" y="2"/>
                </a:cxn>
                <a:cxn ang="0">
                  <a:pos x="0" y="2"/>
                </a:cxn>
              </a:cxnLst>
              <a:rect l="0" t="0" r="r" b="b"/>
              <a:pathLst>
                <a:path w="2" h="3">
                  <a:moveTo>
                    <a:pt x="0" y="2"/>
                  </a:moveTo>
                  <a:cubicBezTo>
                    <a:pt x="0" y="2"/>
                    <a:pt x="0" y="2"/>
                    <a:pt x="1" y="2"/>
                  </a:cubicBezTo>
                  <a:cubicBezTo>
                    <a:pt x="0" y="3"/>
                    <a:pt x="0" y="3"/>
                    <a:pt x="1" y="2"/>
                  </a:cubicBezTo>
                  <a:cubicBezTo>
                    <a:pt x="2" y="2"/>
                    <a:pt x="2" y="2"/>
                    <a:pt x="2" y="0"/>
                  </a:cubicBezTo>
                  <a:cubicBezTo>
                    <a:pt x="2" y="1"/>
                    <a:pt x="2" y="1"/>
                    <a:pt x="2" y="2"/>
                  </a:cubicBezTo>
                  <a:cubicBezTo>
                    <a:pt x="1" y="0"/>
                    <a:pt x="1" y="0"/>
                    <a:pt x="0" y="2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89" name="Freeform 1511"/>
            <p:cNvSpPr>
              <a:spLocks/>
            </p:cNvSpPr>
            <p:nvPr userDrawn="1"/>
          </p:nvSpPr>
          <p:spPr bwMode="auto">
            <a:xfrm>
              <a:off x="285" y="296"/>
              <a:ext cx="6" cy="6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2"/>
                </a:cxn>
                <a:cxn ang="0">
                  <a:pos x="1" y="2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3" y="2"/>
                </a:cxn>
                <a:cxn ang="0">
                  <a:pos x="3" y="0"/>
                </a:cxn>
                <a:cxn ang="0">
                  <a:pos x="1" y="2"/>
                </a:cxn>
                <a:cxn ang="0">
                  <a:pos x="2" y="2"/>
                </a:cxn>
                <a:cxn ang="0">
                  <a:pos x="1" y="0"/>
                </a:cxn>
                <a:cxn ang="0">
                  <a:pos x="0" y="2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2" y="2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1" y="2"/>
                </a:cxn>
                <a:cxn ang="0">
                  <a:pos x="0" y="3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1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1"/>
                </a:cxn>
                <a:cxn ang="0">
                  <a:pos x="0" y="2"/>
                </a:cxn>
              </a:cxnLst>
              <a:rect l="0" t="0" r="r" b="b"/>
              <a:pathLst>
                <a:path w="3" h="3"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3"/>
                    <a:pt x="1" y="3"/>
                    <a:pt x="1" y="2"/>
                  </a:cubicBezTo>
                  <a:cubicBezTo>
                    <a:pt x="2" y="2"/>
                    <a:pt x="2" y="2"/>
                    <a:pt x="3" y="2"/>
                  </a:cubicBezTo>
                  <a:cubicBezTo>
                    <a:pt x="3" y="1"/>
                    <a:pt x="3" y="1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1"/>
                    <a:pt x="1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1"/>
                    <a:pt x="2" y="1"/>
                    <a:pt x="3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2"/>
                    <a:pt x="1" y="2"/>
                  </a:cubicBezTo>
                  <a:cubicBezTo>
                    <a:pt x="1" y="2"/>
                    <a:pt x="0" y="2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90" name="Freeform 1512"/>
            <p:cNvSpPr>
              <a:spLocks/>
            </p:cNvSpPr>
            <p:nvPr userDrawn="1"/>
          </p:nvSpPr>
          <p:spPr bwMode="auto">
            <a:xfrm>
              <a:off x="279" y="298"/>
              <a:ext cx="4" cy="10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0" y="5"/>
                </a:cxn>
                <a:cxn ang="0">
                  <a:pos x="2" y="2"/>
                </a:cxn>
                <a:cxn ang="0">
                  <a:pos x="0" y="4"/>
                </a:cxn>
              </a:cxnLst>
              <a:rect l="0" t="0" r="r" b="b"/>
              <a:pathLst>
                <a:path w="3" h="5">
                  <a:moveTo>
                    <a:pt x="0" y="4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1" y="5"/>
                    <a:pt x="2" y="3"/>
                    <a:pt x="2" y="2"/>
                  </a:cubicBezTo>
                  <a:cubicBezTo>
                    <a:pt x="3" y="0"/>
                    <a:pt x="0" y="4"/>
                    <a:pt x="0" y="4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91" name="Freeform 1513"/>
            <p:cNvSpPr>
              <a:spLocks/>
            </p:cNvSpPr>
            <p:nvPr userDrawn="1"/>
          </p:nvSpPr>
          <p:spPr bwMode="auto">
            <a:xfrm>
              <a:off x="277" y="300"/>
              <a:ext cx="8" cy="12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0" y="4"/>
                </a:cxn>
                <a:cxn ang="0">
                  <a:pos x="0" y="5"/>
                </a:cxn>
                <a:cxn ang="0">
                  <a:pos x="1" y="5"/>
                </a:cxn>
                <a:cxn ang="0">
                  <a:pos x="2" y="3"/>
                </a:cxn>
                <a:cxn ang="0">
                  <a:pos x="4" y="1"/>
                </a:cxn>
                <a:cxn ang="0">
                  <a:pos x="4" y="1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2" y="1"/>
                </a:cxn>
                <a:cxn ang="0">
                  <a:pos x="1" y="3"/>
                </a:cxn>
                <a:cxn ang="0">
                  <a:pos x="1" y="3"/>
                </a:cxn>
                <a:cxn ang="0">
                  <a:pos x="1" y="3"/>
                </a:cxn>
                <a:cxn ang="0">
                  <a:pos x="2" y="2"/>
                </a:cxn>
                <a:cxn ang="0">
                  <a:pos x="3" y="1"/>
                </a:cxn>
                <a:cxn ang="0">
                  <a:pos x="3" y="1"/>
                </a:cxn>
                <a:cxn ang="0">
                  <a:pos x="3" y="1"/>
                </a:cxn>
                <a:cxn ang="0">
                  <a:pos x="3" y="1"/>
                </a:cxn>
                <a:cxn ang="0">
                  <a:pos x="3" y="1"/>
                </a:cxn>
                <a:cxn ang="0">
                  <a:pos x="3" y="1"/>
                </a:cxn>
                <a:cxn ang="0">
                  <a:pos x="3" y="1"/>
                </a:cxn>
                <a:cxn ang="0">
                  <a:pos x="3" y="1"/>
                </a:cxn>
                <a:cxn ang="0">
                  <a:pos x="3" y="1"/>
                </a:cxn>
                <a:cxn ang="0">
                  <a:pos x="3" y="1"/>
                </a:cxn>
                <a:cxn ang="0">
                  <a:pos x="3" y="1"/>
                </a:cxn>
                <a:cxn ang="0">
                  <a:pos x="3" y="1"/>
                </a:cxn>
                <a:cxn ang="0">
                  <a:pos x="3" y="1"/>
                </a:cxn>
                <a:cxn ang="0">
                  <a:pos x="3" y="1"/>
                </a:cxn>
                <a:cxn ang="0">
                  <a:pos x="3" y="1"/>
                </a:cxn>
                <a:cxn ang="0">
                  <a:pos x="3" y="1"/>
                </a:cxn>
                <a:cxn ang="0">
                  <a:pos x="2" y="3"/>
                </a:cxn>
                <a:cxn ang="0">
                  <a:pos x="0" y="4"/>
                </a:cxn>
                <a:cxn ang="0">
                  <a:pos x="1" y="4"/>
                </a:cxn>
                <a:cxn ang="0">
                  <a:pos x="1" y="4"/>
                </a:cxn>
                <a:cxn ang="0">
                  <a:pos x="1" y="3"/>
                </a:cxn>
                <a:cxn ang="0">
                  <a:pos x="1" y="3"/>
                </a:cxn>
                <a:cxn ang="0">
                  <a:pos x="0" y="3"/>
                </a:cxn>
              </a:cxnLst>
              <a:rect l="0" t="0" r="r" b="b"/>
              <a:pathLst>
                <a:path w="4" h="5">
                  <a:moveTo>
                    <a:pt x="0" y="3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4"/>
                    <a:pt x="2" y="4"/>
                    <a:pt x="2" y="3"/>
                  </a:cubicBezTo>
                  <a:cubicBezTo>
                    <a:pt x="3" y="2"/>
                    <a:pt x="3" y="2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2" y="2"/>
                    <a:pt x="2" y="2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2"/>
                    <a:pt x="2" y="3"/>
                  </a:cubicBezTo>
                  <a:cubicBezTo>
                    <a:pt x="2" y="3"/>
                    <a:pt x="1" y="4"/>
                    <a:pt x="0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3"/>
                    <a:pt x="0" y="3"/>
                    <a:pt x="0" y="3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92" name="Freeform 1514"/>
            <p:cNvSpPr>
              <a:spLocks/>
            </p:cNvSpPr>
            <p:nvPr userDrawn="1"/>
          </p:nvSpPr>
          <p:spPr bwMode="auto">
            <a:xfrm>
              <a:off x="413" y="389"/>
              <a:ext cx="4" cy="16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2" y="5"/>
                </a:cxn>
                <a:cxn ang="0">
                  <a:pos x="2" y="1"/>
                </a:cxn>
                <a:cxn ang="0">
                  <a:pos x="1" y="0"/>
                </a:cxn>
                <a:cxn ang="0">
                  <a:pos x="0" y="3"/>
                </a:cxn>
                <a:cxn ang="0">
                  <a:pos x="0" y="6"/>
                </a:cxn>
              </a:cxnLst>
              <a:rect l="0" t="0" r="r" b="b"/>
              <a:pathLst>
                <a:path w="2" h="8">
                  <a:moveTo>
                    <a:pt x="0" y="6"/>
                  </a:moveTo>
                  <a:cubicBezTo>
                    <a:pt x="0" y="8"/>
                    <a:pt x="2" y="7"/>
                    <a:pt x="2" y="5"/>
                  </a:cubicBezTo>
                  <a:cubicBezTo>
                    <a:pt x="2" y="4"/>
                    <a:pt x="2" y="2"/>
                    <a:pt x="2" y="1"/>
                  </a:cubicBezTo>
                  <a:cubicBezTo>
                    <a:pt x="2" y="1"/>
                    <a:pt x="2" y="0"/>
                    <a:pt x="1" y="0"/>
                  </a:cubicBezTo>
                  <a:cubicBezTo>
                    <a:pt x="1" y="1"/>
                    <a:pt x="0" y="2"/>
                    <a:pt x="0" y="3"/>
                  </a:cubicBezTo>
                  <a:cubicBezTo>
                    <a:pt x="0" y="4"/>
                    <a:pt x="0" y="5"/>
                    <a:pt x="0" y="6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93" name="Freeform 1515"/>
            <p:cNvSpPr>
              <a:spLocks/>
            </p:cNvSpPr>
            <p:nvPr userDrawn="1"/>
          </p:nvSpPr>
          <p:spPr bwMode="auto">
            <a:xfrm>
              <a:off x="431" y="351"/>
              <a:ext cx="4" cy="4"/>
            </a:xfrm>
            <a:custGeom>
              <a:avLst/>
              <a:gdLst/>
              <a:ahLst/>
              <a:cxnLst>
                <a:cxn ang="0">
                  <a:pos x="1" y="1"/>
                </a:cxn>
                <a:cxn ang="0">
                  <a:pos x="1" y="2"/>
                </a:cxn>
                <a:cxn ang="0">
                  <a:pos x="0" y="0"/>
                </a:cxn>
                <a:cxn ang="0">
                  <a:pos x="1" y="1"/>
                </a:cxn>
              </a:cxnLst>
              <a:rect l="0" t="0" r="r" b="b"/>
              <a:pathLst>
                <a:path w="2" h="2">
                  <a:moveTo>
                    <a:pt x="1" y="1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2" y="1"/>
                    <a:pt x="1" y="0"/>
                    <a:pt x="0" y="0"/>
                  </a:cubicBezTo>
                  <a:cubicBezTo>
                    <a:pt x="1" y="1"/>
                    <a:pt x="1" y="1"/>
                    <a:pt x="1" y="1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94" name="Freeform 1516"/>
            <p:cNvSpPr>
              <a:spLocks/>
            </p:cNvSpPr>
            <p:nvPr userDrawn="1"/>
          </p:nvSpPr>
          <p:spPr bwMode="auto">
            <a:xfrm>
              <a:off x="431" y="351"/>
              <a:ext cx="4" cy="4"/>
            </a:xfrm>
            <a:custGeom>
              <a:avLst/>
              <a:gdLst/>
              <a:ahLst/>
              <a:cxnLst>
                <a:cxn ang="0">
                  <a:pos x="1" y="1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2" y="1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</a:cxnLst>
              <a:rect l="0" t="0" r="r" b="b"/>
              <a:pathLst>
                <a:path w="2" h="2">
                  <a:moveTo>
                    <a:pt x="1" y="1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95" name="Freeform 1517"/>
            <p:cNvSpPr>
              <a:spLocks/>
            </p:cNvSpPr>
            <p:nvPr userDrawn="1"/>
          </p:nvSpPr>
          <p:spPr bwMode="auto">
            <a:xfrm>
              <a:off x="445" y="324"/>
              <a:ext cx="4" cy="4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0" y="0"/>
                </a:cxn>
                <a:cxn ang="0">
                  <a:pos x="0" y="1"/>
                </a:cxn>
              </a:cxnLst>
              <a:rect l="0" t="0" r="r" b="b"/>
              <a:pathLst>
                <a:path h="2">
                  <a:moveTo>
                    <a:pt x="0" y="1"/>
                  </a:moveTo>
                  <a:cubicBezTo>
                    <a:pt x="0" y="2"/>
                    <a:pt x="0" y="1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96" name="Freeform 1518"/>
            <p:cNvSpPr>
              <a:spLocks/>
            </p:cNvSpPr>
            <p:nvPr userDrawn="1"/>
          </p:nvSpPr>
          <p:spPr bwMode="auto">
            <a:xfrm>
              <a:off x="443" y="324"/>
              <a:ext cx="2" cy="4"/>
            </a:xfrm>
            <a:custGeom>
              <a:avLst/>
              <a:gdLst/>
              <a:ahLst/>
              <a:cxnLst>
                <a:cxn ang="0">
                  <a:pos x="2" y="4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2" y="4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2" y="4"/>
                </a:cxn>
              </a:cxnLst>
              <a:rect l="0" t="0" r="r" b="b"/>
              <a:pathLst>
                <a:path w="2" h="4">
                  <a:moveTo>
                    <a:pt x="2" y="4"/>
                  </a:moveTo>
                  <a:lnTo>
                    <a:pt x="2" y="4"/>
                  </a:lnTo>
                  <a:lnTo>
                    <a:pt x="2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2" y="4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0" y="2"/>
                  </a:lnTo>
                  <a:lnTo>
                    <a:pt x="2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97" name="Freeform 1519"/>
            <p:cNvSpPr>
              <a:spLocks/>
            </p:cNvSpPr>
            <p:nvPr userDrawn="1"/>
          </p:nvSpPr>
          <p:spPr bwMode="auto">
            <a:xfrm>
              <a:off x="447" y="316"/>
              <a:ext cx="2" cy="4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1" y="1"/>
                </a:cxn>
                <a:cxn ang="0">
                  <a:pos x="0" y="0"/>
                </a:cxn>
                <a:cxn ang="0">
                  <a:pos x="0" y="1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98" name="Freeform 1520"/>
            <p:cNvSpPr>
              <a:spLocks/>
            </p:cNvSpPr>
            <p:nvPr userDrawn="1"/>
          </p:nvSpPr>
          <p:spPr bwMode="auto">
            <a:xfrm>
              <a:off x="447" y="316"/>
              <a:ext cx="2" cy="4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99" name="Freeform 1521"/>
            <p:cNvSpPr>
              <a:spLocks/>
            </p:cNvSpPr>
            <p:nvPr userDrawn="1"/>
          </p:nvSpPr>
          <p:spPr bwMode="auto">
            <a:xfrm>
              <a:off x="443" y="304"/>
              <a:ext cx="2" cy="4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1" y="1"/>
                </a:cxn>
                <a:cxn ang="0">
                  <a:pos x="1" y="2"/>
                </a:cxn>
                <a:cxn ang="0">
                  <a:pos x="0" y="0"/>
                </a:cxn>
                <a:cxn ang="0">
                  <a:pos x="0" y="1"/>
                </a:cxn>
              </a:cxnLst>
              <a:rect l="0" t="0" r="r" b="b"/>
              <a:pathLst>
                <a:path w="1" h="2">
                  <a:moveTo>
                    <a:pt x="0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1" y="1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00" name="Freeform 1522"/>
            <p:cNvSpPr>
              <a:spLocks/>
            </p:cNvSpPr>
            <p:nvPr userDrawn="1"/>
          </p:nvSpPr>
          <p:spPr bwMode="auto">
            <a:xfrm>
              <a:off x="443" y="304"/>
              <a:ext cx="4" cy="4"/>
            </a:xfrm>
            <a:custGeom>
              <a:avLst/>
              <a:gdLst/>
              <a:ahLst/>
              <a:cxnLst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2" y="2"/>
                </a:cxn>
                <a:cxn ang="0">
                  <a:pos x="2" y="1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1" y="1"/>
                </a:cxn>
              </a:cxnLst>
              <a:rect l="0" t="0" r="r" b="b"/>
              <a:pathLst>
                <a:path w="2" h="2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01" name="Freeform 1523"/>
            <p:cNvSpPr>
              <a:spLocks/>
            </p:cNvSpPr>
            <p:nvPr userDrawn="1"/>
          </p:nvSpPr>
          <p:spPr bwMode="auto">
            <a:xfrm>
              <a:off x="445" y="304"/>
              <a:ext cx="4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02" name="Freeform 1524"/>
            <p:cNvSpPr>
              <a:spLocks/>
            </p:cNvSpPr>
            <p:nvPr userDrawn="1"/>
          </p:nvSpPr>
          <p:spPr bwMode="auto">
            <a:xfrm>
              <a:off x="445" y="302"/>
              <a:ext cx="4" cy="4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4"/>
                </a:cxn>
              </a:cxnLst>
              <a:rect l="0" t="0" r="r" b="b"/>
              <a:pathLst>
                <a:path h="4">
                  <a:moveTo>
                    <a:pt x="0" y="4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03" name="Freeform 1525"/>
            <p:cNvSpPr>
              <a:spLocks/>
            </p:cNvSpPr>
            <p:nvPr userDrawn="1"/>
          </p:nvSpPr>
          <p:spPr bwMode="auto">
            <a:xfrm>
              <a:off x="439" y="294"/>
              <a:ext cx="4" cy="10"/>
            </a:xfrm>
            <a:custGeom>
              <a:avLst/>
              <a:gdLst/>
              <a:ahLst/>
              <a:cxnLst>
                <a:cxn ang="0">
                  <a:pos x="2" y="5"/>
                </a:cxn>
                <a:cxn ang="0">
                  <a:pos x="3" y="4"/>
                </a:cxn>
                <a:cxn ang="0">
                  <a:pos x="3" y="5"/>
                </a:cxn>
                <a:cxn ang="0">
                  <a:pos x="3" y="4"/>
                </a:cxn>
                <a:cxn ang="0">
                  <a:pos x="3" y="3"/>
                </a:cxn>
                <a:cxn ang="0">
                  <a:pos x="3" y="3"/>
                </a:cxn>
                <a:cxn ang="0">
                  <a:pos x="3" y="3"/>
                </a:cxn>
                <a:cxn ang="0">
                  <a:pos x="3" y="3"/>
                </a:cxn>
                <a:cxn ang="0">
                  <a:pos x="0" y="0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2" y="5"/>
                </a:cxn>
              </a:cxnLst>
              <a:rect l="0" t="0" r="r" b="b"/>
              <a:pathLst>
                <a:path w="3" h="5">
                  <a:moveTo>
                    <a:pt x="2" y="5"/>
                  </a:moveTo>
                  <a:cubicBezTo>
                    <a:pt x="2" y="5"/>
                    <a:pt x="3" y="5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2"/>
                    <a:pt x="1" y="1"/>
                    <a:pt x="0" y="0"/>
                  </a:cubicBezTo>
                  <a:cubicBezTo>
                    <a:pt x="1" y="1"/>
                    <a:pt x="2" y="2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3" y="4"/>
                    <a:pt x="2" y="4"/>
                    <a:pt x="2" y="5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04" name="Freeform 1526"/>
            <p:cNvSpPr>
              <a:spLocks/>
            </p:cNvSpPr>
            <p:nvPr userDrawn="1"/>
          </p:nvSpPr>
          <p:spPr bwMode="auto">
            <a:xfrm>
              <a:off x="439" y="294"/>
              <a:ext cx="4" cy="10"/>
            </a:xfrm>
            <a:custGeom>
              <a:avLst/>
              <a:gdLst/>
              <a:ahLst/>
              <a:cxnLst>
                <a:cxn ang="0">
                  <a:pos x="2" y="5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3" y="5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3" y="5"/>
                </a:cxn>
                <a:cxn ang="0">
                  <a:pos x="2" y="5"/>
                </a:cxn>
                <a:cxn ang="0">
                  <a:pos x="3" y="4"/>
                </a:cxn>
                <a:cxn ang="0">
                  <a:pos x="3" y="5"/>
                </a:cxn>
                <a:cxn ang="0">
                  <a:pos x="3" y="4"/>
                </a:cxn>
                <a:cxn ang="0">
                  <a:pos x="3" y="4"/>
                </a:cxn>
                <a:cxn ang="0">
                  <a:pos x="3" y="4"/>
                </a:cxn>
                <a:cxn ang="0">
                  <a:pos x="3" y="4"/>
                </a:cxn>
                <a:cxn ang="0">
                  <a:pos x="3" y="3"/>
                </a:cxn>
                <a:cxn ang="0">
                  <a:pos x="3" y="4"/>
                </a:cxn>
                <a:cxn ang="0">
                  <a:pos x="3" y="3"/>
                </a:cxn>
                <a:cxn ang="0">
                  <a:pos x="3" y="3"/>
                </a:cxn>
                <a:cxn ang="0">
                  <a:pos x="3" y="3"/>
                </a:cxn>
                <a:cxn ang="0">
                  <a:pos x="3" y="3"/>
                </a:cxn>
                <a:cxn ang="0">
                  <a:pos x="0" y="0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2" y="4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2" y="4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0" y="0"/>
                </a:cxn>
                <a:cxn ang="0">
                  <a:pos x="3" y="3"/>
                </a:cxn>
                <a:cxn ang="0">
                  <a:pos x="3" y="3"/>
                </a:cxn>
                <a:cxn ang="0">
                  <a:pos x="3" y="3"/>
                </a:cxn>
                <a:cxn ang="0">
                  <a:pos x="3" y="4"/>
                </a:cxn>
                <a:cxn ang="0">
                  <a:pos x="3" y="3"/>
                </a:cxn>
                <a:cxn ang="0">
                  <a:pos x="3" y="3"/>
                </a:cxn>
                <a:cxn ang="0">
                  <a:pos x="3" y="4"/>
                </a:cxn>
                <a:cxn ang="0">
                  <a:pos x="3" y="4"/>
                </a:cxn>
                <a:cxn ang="0">
                  <a:pos x="3" y="4"/>
                </a:cxn>
                <a:cxn ang="0">
                  <a:pos x="3" y="4"/>
                </a:cxn>
                <a:cxn ang="0">
                  <a:pos x="3" y="4"/>
                </a:cxn>
                <a:cxn ang="0">
                  <a:pos x="3" y="4"/>
                </a:cxn>
                <a:cxn ang="0">
                  <a:pos x="3" y="3"/>
                </a:cxn>
                <a:cxn ang="0">
                  <a:pos x="3" y="3"/>
                </a:cxn>
                <a:cxn ang="0">
                  <a:pos x="3" y="4"/>
                </a:cxn>
                <a:cxn ang="0">
                  <a:pos x="3" y="4"/>
                </a:cxn>
                <a:cxn ang="0">
                  <a:pos x="3" y="5"/>
                </a:cxn>
                <a:cxn ang="0">
                  <a:pos x="3" y="4"/>
                </a:cxn>
                <a:cxn ang="0">
                  <a:pos x="3" y="4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2" y="5"/>
                </a:cxn>
              </a:cxnLst>
              <a:rect l="0" t="0" r="r" b="b"/>
              <a:pathLst>
                <a:path w="3" h="5">
                  <a:moveTo>
                    <a:pt x="2" y="5"/>
                  </a:move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3" y="5"/>
                    <a:pt x="3" y="5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2"/>
                    <a:pt x="2" y="1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2" y="2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1" y="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2" y="2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05" name="Freeform 1527"/>
            <p:cNvSpPr>
              <a:spLocks/>
            </p:cNvSpPr>
            <p:nvPr userDrawn="1"/>
          </p:nvSpPr>
          <p:spPr bwMode="auto">
            <a:xfrm>
              <a:off x="437" y="292"/>
              <a:ext cx="4" cy="4"/>
            </a:xfrm>
            <a:custGeom>
              <a:avLst/>
              <a:gdLst/>
              <a:ahLst/>
              <a:cxnLst>
                <a:cxn ang="0">
                  <a:pos x="1" y="1"/>
                </a:cxn>
                <a:cxn ang="0">
                  <a:pos x="1" y="2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" y="1"/>
                </a:cxn>
              </a:cxnLst>
              <a:rect l="0" t="0" r="r" b="b"/>
              <a:pathLst>
                <a:path w="1" h="2">
                  <a:moveTo>
                    <a:pt x="1" y="1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1" y="0"/>
                    <a:pt x="0" y="0"/>
                  </a:cubicBezTo>
                  <a:cubicBezTo>
                    <a:pt x="0" y="0"/>
                    <a:pt x="1" y="1"/>
                    <a:pt x="1" y="1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06" name="Freeform 1528"/>
            <p:cNvSpPr>
              <a:spLocks/>
            </p:cNvSpPr>
            <p:nvPr userDrawn="1"/>
          </p:nvSpPr>
          <p:spPr bwMode="auto">
            <a:xfrm>
              <a:off x="435" y="290"/>
              <a:ext cx="6" cy="6"/>
            </a:xfrm>
            <a:custGeom>
              <a:avLst/>
              <a:gdLst/>
              <a:ahLst/>
              <a:cxnLst>
                <a:cxn ang="0">
                  <a:pos x="2" y="3"/>
                </a:cxn>
                <a:cxn ang="0">
                  <a:pos x="2" y="3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3" y="2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3"/>
                </a:cxn>
                <a:cxn ang="0">
                  <a:pos x="2" y="2"/>
                </a:cxn>
                <a:cxn ang="0">
                  <a:pos x="2" y="2"/>
                </a:cxn>
              </a:cxnLst>
              <a:rect l="0" t="0" r="r" b="b"/>
              <a:pathLst>
                <a:path w="3" h="3">
                  <a:moveTo>
                    <a:pt x="2" y="2"/>
                  </a:moveTo>
                  <a:cubicBezTo>
                    <a:pt x="2" y="3"/>
                    <a:pt x="2" y="3"/>
                    <a:pt x="2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07" name="Freeform 1529"/>
            <p:cNvSpPr>
              <a:spLocks/>
            </p:cNvSpPr>
            <p:nvPr userDrawn="1"/>
          </p:nvSpPr>
          <p:spPr bwMode="auto">
            <a:xfrm>
              <a:off x="437" y="290"/>
              <a:ext cx="4" cy="2"/>
            </a:xfrm>
            <a:custGeom>
              <a:avLst/>
              <a:gdLst/>
              <a:ahLst/>
              <a:cxnLst>
                <a:cxn ang="0">
                  <a:pos x="1" y="1"/>
                </a:cxn>
                <a:cxn ang="0">
                  <a:pos x="1" y="1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1"/>
                    <a:pt x="0" y="0"/>
                    <a:pt x="1" y="1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08" name="Freeform 1530"/>
            <p:cNvSpPr>
              <a:spLocks/>
            </p:cNvSpPr>
            <p:nvPr userDrawn="1"/>
          </p:nvSpPr>
          <p:spPr bwMode="auto">
            <a:xfrm>
              <a:off x="437" y="290"/>
              <a:ext cx="4" cy="2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2"/>
                </a:cxn>
              </a:cxnLst>
              <a:rect l="0" t="0" r="r" b="b"/>
              <a:pathLst>
                <a:path w="2" h="2">
                  <a:moveTo>
                    <a:pt x="2" y="2"/>
                  </a:move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0" y="2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09" name="Freeform 1531"/>
            <p:cNvSpPr>
              <a:spLocks/>
            </p:cNvSpPr>
            <p:nvPr userDrawn="1"/>
          </p:nvSpPr>
          <p:spPr bwMode="auto">
            <a:xfrm>
              <a:off x="431" y="282"/>
              <a:ext cx="1" cy="2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0"/>
                </a:cxn>
                <a:cxn ang="0">
                  <a:pos x="0" y="2"/>
                </a:cxn>
              </a:cxnLst>
              <a:rect l="0" t="0" r="r" b="b"/>
              <a:pathLst>
                <a:path h="2">
                  <a:moveTo>
                    <a:pt x="0" y="2"/>
                  </a:move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10" name="Freeform 1532"/>
            <p:cNvSpPr>
              <a:spLocks/>
            </p:cNvSpPr>
            <p:nvPr userDrawn="1"/>
          </p:nvSpPr>
          <p:spPr bwMode="auto">
            <a:xfrm>
              <a:off x="431" y="282"/>
              <a:ext cx="2" cy="2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0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11" name="Freeform 1533"/>
            <p:cNvSpPr>
              <a:spLocks/>
            </p:cNvSpPr>
            <p:nvPr userDrawn="1"/>
          </p:nvSpPr>
          <p:spPr bwMode="auto">
            <a:xfrm>
              <a:off x="419" y="274"/>
              <a:ext cx="2" cy="1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0"/>
                </a:cxn>
                <a:cxn ang="0">
                  <a:pos x="2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12" name="Freeform 1534"/>
            <p:cNvSpPr>
              <a:spLocks/>
            </p:cNvSpPr>
            <p:nvPr userDrawn="1"/>
          </p:nvSpPr>
          <p:spPr bwMode="auto">
            <a:xfrm>
              <a:off x="419" y="272"/>
              <a:ext cx="2" cy="2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</a:cxnLst>
              <a:rect l="0" t="0" r="r" b="b"/>
              <a:pathLst>
                <a:path w="2" h="2">
                  <a:moveTo>
                    <a:pt x="2" y="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13" name="Freeform 1535"/>
            <p:cNvSpPr>
              <a:spLocks/>
            </p:cNvSpPr>
            <p:nvPr userDrawn="1"/>
          </p:nvSpPr>
          <p:spPr bwMode="auto">
            <a:xfrm>
              <a:off x="425" y="284"/>
              <a:ext cx="10" cy="8"/>
            </a:xfrm>
            <a:custGeom>
              <a:avLst/>
              <a:gdLst/>
              <a:ahLst/>
              <a:cxnLst>
                <a:cxn ang="0">
                  <a:pos x="1" y="1"/>
                </a:cxn>
                <a:cxn ang="0">
                  <a:pos x="5" y="4"/>
                </a:cxn>
                <a:cxn ang="0">
                  <a:pos x="5" y="3"/>
                </a:cxn>
                <a:cxn ang="0">
                  <a:pos x="4" y="2"/>
                </a:cxn>
                <a:cxn ang="0">
                  <a:pos x="0" y="0"/>
                </a:cxn>
                <a:cxn ang="0">
                  <a:pos x="1" y="1"/>
                </a:cxn>
              </a:cxnLst>
              <a:rect l="0" t="0" r="r" b="b"/>
              <a:pathLst>
                <a:path w="5" h="4">
                  <a:moveTo>
                    <a:pt x="1" y="1"/>
                  </a:moveTo>
                  <a:cubicBezTo>
                    <a:pt x="2" y="2"/>
                    <a:pt x="4" y="3"/>
                    <a:pt x="5" y="4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4" y="3"/>
                    <a:pt x="4" y="2"/>
                    <a:pt x="4" y="2"/>
                  </a:cubicBezTo>
                  <a:cubicBezTo>
                    <a:pt x="3" y="1"/>
                    <a:pt x="2" y="1"/>
                    <a:pt x="0" y="0"/>
                  </a:cubicBezTo>
                  <a:cubicBezTo>
                    <a:pt x="1" y="1"/>
                    <a:pt x="1" y="1"/>
                    <a:pt x="1" y="1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14" name="Freeform 1536"/>
            <p:cNvSpPr>
              <a:spLocks/>
            </p:cNvSpPr>
            <p:nvPr userDrawn="1"/>
          </p:nvSpPr>
          <p:spPr bwMode="auto">
            <a:xfrm>
              <a:off x="425" y="284"/>
              <a:ext cx="12" cy="8"/>
            </a:xfrm>
            <a:custGeom>
              <a:avLst/>
              <a:gdLst/>
              <a:ahLst/>
              <a:cxnLst>
                <a:cxn ang="0">
                  <a:pos x="1" y="1"/>
                </a:cxn>
                <a:cxn ang="0">
                  <a:pos x="5" y="4"/>
                </a:cxn>
                <a:cxn ang="0">
                  <a:pos x="5" y="4"/>
                </a:cxn>
                <a:cxn ang="0">
                  <a:pos x="6" y="4"/>
                </a:cxn>
                <a:cxn ang="0">
                  <a:pos x="5" y="3"/>
                </a:cxn>
                <a:cxn ang="0">
                  <a:pos x="5" y="3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4" y="3"/>
                </a:cxn>
                <a:cxn ang="0">
                  <a:pos x="5" y="3"/>
                </a:cxn>
                <a:cxn ang="0">
                  <a:pos x="5" y="3"/>
                </a:cxn>
                <a:cxn ang="0">
                  <a:pos x="5" y="3"/>
                </a:cxn>
                <a:cxn ang="0">
                  <a:pos x="5" y="4"/>
                </a:cxn>
                <a:cxn ang="0">
                  <a:pos x="5" y="4"/>
                </a:cxn>
                <a:cxn ang="0">
                  <a:pos x="5" y="3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1"/>
                </a:cxn>
              </a:cxnLst>
              <a:rect l="0" t="0" r="r" b="b"/>
              <a:pathLst>
                <a:path w="6" h="4">
                  <a:moveTo>
                    <a:pt x="1" y="1"/>
                  </a:moveTo>
                  <a:cubicBezTo>
                    <a:pt x="2" y="2"/>
                    <a:pt x="4" y="3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3" y="1"/>
                    <a:pt x="2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1"/>
                    <a:pt x="3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4" y="3"/>
                    <a:pt x="4" y="3"/>
                  </a:cubicBezTo>
                  <a:cubicBezTo>
                    <a:pt x="4" y="3"/>
                    <a:pt x="5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4" y="2"/>
                    <a:pt x="3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15" name="Freeform 1537"/>
            <p:cNvSpPr>
              <a:spLocks/>
            </p:cNvSpPr>
            <p:nvPr userDrawn="1"/>
          </p:nvSpPr>
          <p:spPr bwMode="auto">
            <a:xfrm>
              <a:off x="391" y="266"/>
              <a:ext cx="2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16" name="Freeform 1538"/>
            <p:cNvSpPr>
              <a:spLocks/>
            </p:cNvSpPr>
            <p:nvPr userDrawn="1"/>
          </p:nvSpPr>
          <p:spPr bwMode="auto">
            <a:xfrm>
              <a:off x="389" y="266"/>
              <a:ext cx="4" cy="2"/>
            </a:xfrm>
            <a:custGeom>
              <a:avLst/>
              <a:gdLst/>
              <a:ahLst/>
              <a:cxnLst>
                <a:cxn ang="0">
                  <a:pos x="1" y="1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1"/>
                </a:cxn>
              </a:cxnLst>
              <a:rect l="0" t="0" r="r" b="b"/>
              <a:pathLst>
                <a:path w="2" h="1">
                  <a:moveTo>
                    <a:pt x="1" y="1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17" name="Freeform 1539"/>
            <p:cNvSpPr>
              <a:spLocks/>
            </p:cNvSpPr>
            <p:nvPr userDrawn="1"/>
          </p:nvSpPr>
          <p:spPr bwMode="auto">
            <a:xfrm>
              <a:off x="387" y="262"/>
              <a:ext cx="2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0" y="0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1"/>
                    <a:pt x="1" y="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18" name="Freeform 1540"/>
            <p:cNvSpPr>
              <a:spLocks/>
            </p:cNvSpPr>
            <p:nvPr userDrawn="1"/>
          </p:nvSpPr>
          <p:spPr bwMode="auto">
            <a:xfrm>
              <a:off x="385" y="262"/>
              <a:ext cx="4" cy="2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2" y="2"/>
                </a:cxn>
                <a:cxn ang="0">
                  <a:pos x="4" y="2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4" y="2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2" y="2"/>
                </a:cxn>
              </a:cxnLst>
              <a:rect l="0" t="0" r="r" b="b"/>
              <a:pathLst>
                <a:path w="4" h="2">
                  <a:moveTo>
                    <a:pt x="2" y="2"/>
                  </a:moveTo>
                  <a:lnTo>
                    <a:pt x="2" y="2"/>
                  </a:lnTo>
                  <a:lnTo>
                    <a:pt x="4" y="2"/>
                  </a:lnTo>
                  <a:lnTo>
                    <a:pt x="4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4" y="2"/>
                  </a:lnTo>
                  <a:lnTo>
                    <a:pt x="4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19" name="Freeform 1541"/>
            <p:cNvSpPr>
              <a:spLocks/>
            </p:cNvSpPr>
            <p:nvPr userDrawn="1"/>
          </p:nvSpPr>
          <p:spPr bwMode="auto">
            <a:xfrm>
              <a:off x="385" y="262"/>
              <a:ext cx="4" cy="4"/>
            </a:xfrm>
            <a:custGeom>
              <a:avLst/>
              <a:gdLst/>
              <a:ahLst/>
              <a:cxnLst>
                <a:cxn ang="0">
                  <a:pos x="1" y="2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1" y="2"/>
                </a:cxn>
              </a:cxnLst>
              <a:rect l="0" t="0" r="r" b="b"/>
              <a:pathLst>
                <a:path w="2" h="2">
                  <a:moveTo>
                    <a:pt x="1" y="2"/>
                  </a:moveTo>
                  <a:cubicBezTo>
                    <a:pt x="2" y="2"/>
                    <a:pt x="1" y="0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2"/>
                    <a:pt x="1" y="2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20" name="Freeform 1542"/>
            <p:cNvSpPr>
              <a:spLocks/>
            </p:cNvSpPr>
            <p:nvPr userDrawn="1"/>
          </p:nvSpPr>
          <p:spPr bwMode="auto">
            <a:xfrm>
              <a:off x="383" y="262"/>
              <a:ext cx="4" cy="4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2" y="2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2" y="1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2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2" y="1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</a:cxnLst>
              <a:rect l="0" t="0" r="r" b="b"/>
              <a:pathLst>
                <a:path w="3" h="2">
                  <a:moveTo>
                    <a:pt x="2" y="2"/>
                  </a:moveTo>
                  <a:cubicBezTo>
                    <a:pt x="2" y="2"/>
                    <a:pt x="2" y="2"/>
                    <a:pt x="2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2"/>
                    <a:pt x="1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21" name="Freeform 1543"/>
            <p:cNvSpPr>
              <a:spLocks/>
            </p:cNvSpPr>
            <p:nvPr userDrawn="1"/>
          </p:nvSpPr>
          <p:spPr bwMode="auto">
            <a:xfrm>
              <a:off x="369" y="270"/>
              <a:ext cx="4" cy="2"/>
            </a:xfrm>
            <a:custGeom>
              <a:avLst/>
              <a:gdLst/>
              <a:ahLst/>
              <a:cxnLst>
                <a:cxn ang="0">
                  <a:pos x="2" y="1"/>
                </a:cxn>
                <a:cxn ang="0">
                  <a:pos x="0" y="0"/>
                </a:cxn>
                <a:cxn ang="0">
                  <a:pos x="2" y="1"/>
                </a:cxn>
              </a:cxnLst>
              <a:rect l="0" t="0" r="r" b="b"/>
              <a:pathLst>
                <a:path w="2" h="1">
                  <a:moveTo>
                    <a:pt x="2" y="1"/>
                  </a:moveTo>
                  <a:cubicBezTo>
                    <a:pt x="2" y="0"/>
                    <a:pt x="1" y="0"/>
                    <a:pt x="0" y="0"/>
                  </a:cubicBezTo>
                  <a:cubicBezTo>
                    <a:pt x="0" y="0"/>
                    <a:pt x="1" y="1"/>
                    <a:pt x="2" y="1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22" name="Freeform 1544"/>
            <p:cNvSpPr>
              <a:spLocks/>
            </p:cNvSpPr>
            <p:nvPr userDrawn="1"/>
          </p:nvSpPr>
          <p:spPr bwMode="auto">
            <a:xfrm>
              <a:off x="369" y="268"/>
              <a:ext cx="4" cy="4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1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2" y="2"/>
                </a:cxn>
              </a:cxnLst>
              <a:rect l="0" t="0" r="r" b="b"/>
              <a:pathLst>
                <a:path w="2" h="2">
                  <a:moveTo>
                    <a:pt x="2" y="2"/>
                  </a:moveTo>
                  <a:cubicBezTo>
                    <a:pt x="2" y="2"/>
                    <a:pt x="2" y="2"/>
                    <a:pt x="2" y="2"/>
                  </a:cubicBezTo>
                  <a:cubicBezTo>
                    <a:pt x="2" y="1"/>
                    <a:pt x="1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2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2"/>
                    <a:pt x="2" y="2"/>
                    <a:pt x="2" y="2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23" name="Freeform 1545"/>
            <p:cNvSpPr>
              <a:spLocks/>
            </p:cNvSpPr>
            <p:nvPr userDrawn="1"/>
          </p:nvSpPr>
          <p:spPr bwMode="auto">
            <a:xfrm>
              <a:off x="361" y="268"/>
              <a:ext cx="8" cy="4"/>
            </a:xfrm>
            <a:custGeom>
              <a:avLst/>
              <a:gdLst/>
              <a:ahLst/>
              <a:cxnLst>
                <a:cxn ang="0">
                  <a:pos x="1" y="2"/>
                </a:cxn>
                <a:cxn ang="0">
                  <a:pos x="4" y="2"/>
                </a:cxn>
                <a:cxn ang="0">
                  <a:pos x="0" y="0"/>
                </a:cxn>
                <a:cxn ang="0">
                  <a:pos x="1" y="2"/>
                </a:cxn>
              </a:cxnLst>
              <a:rect l="0" t="0" r="r" b="b"/>
              <a:pathLst>
                <a:path w="4" h="2">
                  <a:moveTo>
                    <a:pt x="1" y="2"/>
                  </a:moveTo>
                  <a:cubicBezTo>
                    <a:pt x="2" y="2"/>
                    <a:pt x="4" y="2"/>
                    <a:pt x="4" y="2"/>
                  </a:cubicBezTo>
                  <a:cubicBezTo>
                    <a:pt x="3" y="1"/>
                    <a:pt x="2" y="0"/>
                    <a:pt x="0" y="0"/>
                  </a:cubicBezTo>
                  <a:cubicBezTo>
                    <a:pt x="1" y="1"/>
                    <a:pt x="1" y="1"/>
                    <a:pt x="1" y="2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24" name="Freeform 1546"/>
            <p:cNvSpPr>
              <a:spLocks/>
            </p:cNvSpPr>
            <p:nvPr userDrawn="1"/>
          </p:nvSpPr>
          <p:spPr bwMode="auto">
            <a:xfrm>
              <a:off x="361" y="268"/>
              <a:ext cx="10" cy="4"/>
            </a:xfrm>
            <a:custGeom>
              <a:avLst/>
              <a:gdLst/>
              <a:ahLst/>
              <a:cxnLst>
                <a:cxn ang="0">
                  <a:pos x="1" y="2"/>
                </a:cxn>
                <a:cxn ang="0">
                  <a:pos x="3" y="2"/>
                </a:cxn>
                <a:cxn ang="0">
                  <a:pos x="5" y="2"/>
                </a:cxn>
                <a:cxn ang="0">
                  <a:pos x="5" y="1"/>
                </a:cxn>
                <a:cxn ang="0">
                  <a:pos x="5" y="1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" y="2"/>
                </a:cxn>
                <a:cxn ang="0">
                  <a:pos x="2" y="2"/>
                </a:cxn>
                <a:cxn ang="0">
                  <a:pos x="2" y="1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4" y="1"/>
                </a:cxn>
                <a:cxn ang="0">
                  <a:pos x="3" y="2"/>
                </a:cxn>
                <a:cxn ang="0">
                  <a:pos x="1" y="1"/>
                </a:cxn>
                <a:cxn ang="0">
                  <a:pos x="1" y="2"/>
                </a:cxn>
                <a:cxn ang="0">
                  <a:pos x="1" y="2"/>
                </a:cxn>
              </a:cxnLst>
              <a:rect l="0" t="0" r="r" b="b"/>
              <a:pathLst>
                <a:path w="5" h="2">
                  <a:moveTo>
                    <a:pt x="1" y="2"/>
                  </a:moveTo>
                  <a:cubicBezTo>
                    <a:pt x="2" y="2"/>
                    <a:pt x="3" y="2"/>
                    <a:pt x="3" y="2"/>
                  </a:cubicBezTo>
                  <a:cubicBezTo>
                    <a:pt x="4" y="2"/>
                    <a:pt x="4" y="2"/>
                    <a:pt x="5" y="2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" y="1"/>
                    <a:pt x="2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1" y="1"/>
                    <a:pt x="1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1"/>
                    <a:pt x="1" y="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1"/>
                    <a:pt x="3" y="1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2"/>
                    <a:pt x="4" y="2"/>
                    <a:pt x="3" y="2"/>
                  </a:cubicBezTo>
                  <a:cubicBezTo>
                    <a:pt x="3" y="2"/>
                    <a:pt x="2" y="2"/>
                    <a:pt x="1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25" name="Freeform 1547"/>
            <p:cNvSpPr>
              <a:spLocks/>
            </p:cNvSpPr>
            <p:nvPr userDrawn="1"/>
          </p:nvSpPr>
          <p:spPr bwMode="auto">
            <a:xfrm>
              <a:off x="367" y="302"/>
              <a:ext cx="2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26" name="Freeform 1548"/>
            <p:cNvSpPr>
              <a:spLocks/>
            </p:cNvSpPr>
            <p:nvPr userDrawn="1"/>
          </p:nvSpPr>
          <p:spPr bwMode="auto">
            <a:xfrm>
              <a:off x="367" y="300"/>
              <a:ext cx="2" cy="4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2" h="2">
                  <a:moveTo>
                    <a:pt x="0" y="2"/>
                  </a:moveTo>
                  <a:lnTo>
                    <a:pt x="0" y="2"/>
                  </a:lnTo>
                  <a:lnTo>
                    <a:pt x="2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27" name="Freeform 1549"/>
            <p:cNvSpPr>
              <a:spLocks/>
            </p:cNvSpPr>
            <p:nvPr userDrawn="1"/>
          </p:nvSpPr>
          <p:spPr bwMode="auto">
            <a:xfrm>
              <a:off x="339" y="339"/>
              <a:ext cx="2" cy="2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1" y="0"/>
                </a:cxn>
                <a:cxn ang="0">
                  <a:pos x="0" y="1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1" y="1"/>
                    <a:pt x="1" y="1"/>
                    <a:pt x="1" y="0"/>
                  </a:cubicBezTo>
                  <a:cubicBezTo>
                    <a:pt x="0" y="1"/>
                    <a:pt x="1" y="1"/>
                    <a:pt x="0" y="1"/>
                  </a:cubicBezTo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28" name="Freeform 1550"/>
            <p:cNvSpPr>
              <a:spLocks/>
            </p:cNvSpPr>
            <p:nvPr userDrawn="1"/>
          </p:nvSpPr>
          <p:spPr bwMode="auto">
            <a:xfrm>
              <a:off x="339" y="339"/>
              <a:ext cx="2" cy="2"/>
            </a:xfrm>
            <a:custGeom>
              <a:avLst/>
              <a:gdLst/>
              <a:ahLst/>
              <a:cxnLst>
                <a:cxn ang="0">
                  <a:pos x="1" y="1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1" y="1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29" name="Freeform 1551"/>
            <p:cNvSpPr>
              <a:spLocks/>
            </p:cNvSpPr>
            <p:nvPr userDrawn="1"/>
          </p:nvSpPr>
          <p:spPr bwMode="auto">
            <a:xfrm>
              <a:off x="351" y="337"/>
              <a:ext cx="2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0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30" name="Freeform 1552"/>
            <p:cNvSpPr>
              <a:spLocks/>
            </p:cNvSpPr>
            <p:nvPr userDrawn="1"/>
          </p:nvSpPr>
          <p:spPr bwMode="auto">
            <a:xfrm>
              <a:off x="351" y="337"/>
              <a:ext cx="2" cy="2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"/>
                </a:cxn>
              </a:cxnLst>
              <a:rect l="0" t="0" r="r" b="b"/>
              <a:pathLst>
                <a:path w="2" h="2">
                  <a:moveTo>
                    <a:pt x="0" y="2"/>
                  </a:moveTo>
                  <a:lnTo>
                    <a:pt x="2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31" name="Freeform 1553"/>
            <p:cNvSpPr>
              <a:spLocks/>
            </p:cNvSpPr>
            <p:nvPr userDrawn="1"/>
          </p:nvSpPr>
          <p:spPr bwMode="auto">
            <a:xfrm>
              <a:off x="353" y="334"/>
              <a:ext cx="2" cy="3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0" y="0"/>
                </a:cxn>
                <a:cxn ang="0">
                  <a:pos x="0" y="1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0" y="1"/>
                    <a:pt x="1" y="1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32" name="Freeform 1554"/>
            <p:cNvSpPr>
              <a:spLocks/>
            </p:cNvSpPr>
            <p:nvPr userDrawn="1"/>
          </p:nvSpPr>
          <p:spPr bwMode="auto">
            <a:xfrm>
              <a:off x="353" y="334"/>
              <a:ext cx="2" cy="3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0" y="3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0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</a:cxnLst>
              <a:rect l="0" t="0" r="r" b="b"/>
              <a:pathLst>
                <a:path w="2" h="3">
                  <a:moveTo>
                    <a:pt x="0" y="3"/>
                  </a:moveTo>
                  <a:lnTo>
                    <a:pt x="0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33" name="Freeform 1555"/>
            <p:cNvSpPr>
              <a:spLocks/>
            </p:cNvSpPr>
            <p:nvPr userDrawn="1"/>
          </p:nvSpPr>
          <p:spPr bwMode="auto">
            <a:xfrm>
              <a:off x="353" y="337"/>
              <a:ext cx="1" cy="2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0" y="0"/>
                </a:cxn>
                <a:cxn ang="0">
                  <a:pos x="0" y="1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1"/>
                    <a:pt x="0" y="1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34" name="Freeform 1556"/>
            <p:cNvSpPr>
              <a:spLocks/>
            </p:cNvSpPr>
            <p:nvPr userDrawn="1"/>
          </p:nvSpPr>
          <p:spPr bwMode="auto">
            <a:xfrm>
              <a:off x="353" y="337"/>
              <a:ext cx="2" cy="2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2" h="2">
                  <a:moveTo>
                    <a:pt x="0" y="2"/>
                  </a:move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35" name="Freeform 1557"/>
            <p:cNvSpPr>
              <a:spLocks/>
            </p:cNvSpPr>
            <p:nvPr userDrawn="1"/>
          </p:nvSpPr>
          <p:spPr bwMode="auto">
            <a:xfrm>
              <a:off x="353" y="337"/>
              <a:ext cx="2" cy="2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2" h="2">
                  <a:moveTo>
                    <a:pt x="0" y="2"/>
                  </a:move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36" name="Freeform 1558"/>
            <p:cNvSpPr>
              <a:spLocks/>
            </p:cNvSpPr>
            <p:nvPr userDrawn="1"/>
          </p:nvSpPr>
          <p:spPr bwMode="auto">
            <a:xfrm>
              <a:off x="359" y="328"/>
              <a:ext cx="2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0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37" name="Freeform 1559"/>
            <p:cNvSpPr>
              <a:spLocks/>
            </p:cNvSpPr>
            <p:nvPr userDrawn="1"/>
          </p:nvSpPr>
          <p:spPr bwMode="auto">
            <a:xfrm>
              <a:off x="359" y="326"/>
              <a:ext cx="2" cy="2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2" h="2">
                  <a:moveTo>
                    <a:pt x="0" y="2"/>
                  </a:move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38" name="Freeform 1560"/>
            <p:cNvSpPr>
              <a:spLocks/>
            </p:cNvSpPr>
            <p:nvPr userDrawn="1"/>
          </p:nvSpPr>
          <p:spPr bwMode="auto">
            <a:xfrm>
              <a:off x="359" y="326"/>
              <a:ext cx="2" cy="2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2" h="2">
                  <a:moveTo>
                    <a:pt x="0" y="2"/>
                  </a:move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39" name="Freeform 1561"/>
            <p:cNvSpPr>
              <a:spLocks/>
            </p:cNvSpPr>
            <p:nvPr userDrawn="1"/>
          </p:nvSpPr>
          <p:spPr bwMode="auto">
            <a:xfrm>
              <a:off x="359" y="326"/>
              <a:ext cx="1" cy="2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h="2">
                  <a:moveTo>
                    <a:pt x="0" y="2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40" name="Freeform 1562"/>
            <p:cNvSpPr>
              <a:spLocks/>
            </p:cNvSpPr>
            <p:nvPr userDrawn="1"/>
          </p:nvSpPr>
          <p:spPr bwMode="auto">
            <a:xfrm>
              <a:off x="359" y="326"/>
              <a:ext cx="1" cy="2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h="2">
                  <a:moveTo>
                    <a:pt x="0" y="2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41" name="Freeform 1563"/>
            <p:cNvSpPr>
              <a:spLocks/>
            </p:cNvSpPr>
            <p:nvPr userDrawn="1"/>
          </p:nvSpPr>
          <p:spPr bwMode="auto">
            <a:xfrm>
              <a:off x="337" y="337"/>
              <a:ext cx="10" cy="14"/>
            </a:xfrm>
            <a:custGeom>
              <a:avLst/>
              <a:gdLst/>
              <a:ahLst/>
              <a:cxnLst>
                <a:cxn ang="0">
                  <a:pos x="2" y="7"/>
                </a:cxn>
                <a:cxn ang="0">
                  <a:pos x="5" y="5"/>
                </a:cxn>
                <a:cxn ang="0">
                  <a:pos x="5" y="5"/>
                </a:cxn>
                <a:cxn ang="0">
                  <a:pos x="4" y="4"/>
                </a:cxn>
                <a:cxn ang="0">
                  <a:pos x="2" y="2"/>
                </a:cxn>
                <a:cxn ang="0">
                  <a:pos x="2" y="1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1" y="2"/>
                </a:cxn>
                <a:cxn ang="0">
                  <a:pos x="1" y="3"/>
                </a:cxn>
                <a:cxn ang="0">
                  <a:pos x="1" y="3"/>
                </a:cxn>
                <a:cxn ang="0">
                  <a:pos x="1" y="3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2" y="4"/>
                </a:cxn>
                <a:cxn ang="0">
                  <a:pos x="2" y="6"/>
                </a:cxn>
                <a:cxn ang="0">
                  <a:pos x="3" y="5"/>
                </a:cxn>
                <a:cxn ang="0">
                  <a:pos x="2" y="7"/>
                </a:cxn>
              </a:cxnLst>
              <a:rect l="0" t="0" r="r" b="b"/>
              <a:pathLst>
                <a:path w="5" h="7">
                  <a:moveTo>
                    <a:pt x="2" y="7"/>
                  </a:moveTo>
                  <a:cubicBezTo>
                    <a:pt x="3" y="6"/>
                    <a:pt x="4" y="6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4"/>
                    <a:pt x="5" y="4"/>
                    <a:pt x="4" y="4"/>
                  </a:cubicBezTo>
                  <a:cubicBezTo>
                    <a:pt x="4" y="3"/>
                    <a:pt x="3" y="2"/>
                    <a:pt x="2" y="2"/>
                  </a:cubicBezTo>
                  <a:cubicBezTo>
                    <a:pt x="2" y="2"/>
                    <a:pt x="2" y="1"/>
                    <a:pt x="2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4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4"/>
                    <a:pt x="3" y="4"/>
                    <a:pt x="2" y="4"/>
                  </a:cubicBezTo>
                  <a:cubicBezTo>
                    <a:pt x="2" y="5"/>
                    <a:pt x="2" y="5"/>
                    <a:pt x="2" y="6"/>
                  </a:cubicBezTo>
                  <a:cubicBezTo>
                    <a:pt x="2" y="5"/>
                    <a:pt x="3" y="6"/>
                    <a:pt x="3" y="5"/>
                  </a:cubicBezTo>
                  <a:cubicBezTo>
                    <a:pt x="3" y="6"/>
                    <a:pt x="3" y="6"/>
                    <a:pt x="2" y="7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42" name="Freeform 1564"/>
            <p:cNvSpPr>
              <a:spLocks/>
            </p:cNvSpPr>
            <p:nvPr userDrawn="1"/>
          </p:nvSpPr>
          <p:spPr bwMode="auto">
            <a:xfrm>
              <a:off x="337" y="337"/>
              <a:ext cx="10" cy="14"/>
            </a:xfrm>
            <a:custGeom>
              <a:avLst/>
              <a:gdLst/>
              <a:ahLst/>
              <a:cxnLst>
                <a:cxn ang="0">
                  <a:pos x="5" y="5"/>
                </a:cxn>
                <a:cxn ang="0">
                  <a:pos x="5" y="5"/>
                </a:cxn>
                <a:cxn ang="0">
                  <a:pos x="5" y="4"/>
                </a:cxn>
                <a:cxn ang="0">
                  <a:pos x="4" y="4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1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1" y="2"/>
                </a:cxn>
                <a:cxn ang="0">
                  <a:pos x="0" y="3"/>
                </a:cxn>
                <a:cxn ang="0">
                  <a:pos x="1" y="3"/>
                </a:cxn>
                <a:cxn ang="0">
                  <a:pos x="1" y="3"/>
                </a:cxn>
                <a:cxn ang="0">
                  <a:pos x="2" y="3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2" y="5"/>
                </a:cxn>
                <a:cxn ang="0">
                  <a:pos x="2" y="6"/>
                </a:cxn>
                <a:cxn ang="0">
                  <a:pos x="3" y="5"/>
                </a:cxn>
                <a:cxn ang="0">
                  <a:pos x="2" y="7"/>
                </a:cxn>
                <a:cxn ang="0">
                  <a:pos x="3" y="5"/>
                </a:cxn>
                <a:cxn ang="0">
                  <a:pos x="2" y="6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3" y="4"/>
                </a:cxn>
                <a:cxn ang="0">
                  <a:pos x="2" y="3"/>
                </a:cxn>
                <a:cxn ang="0">
                  <a:pos x="1" y="3"/>
                </a:cxn>
                <a:cxn ang="0">
                  <a:pos x="1" y="3"/>
                </a:cxn>
                <a:cxn ang="0">
                  <a:pos x="1" y="3"/>
                </a:cxn>
                <a:cxn ang="0">
                  <a:pos x="1" y="3"/>
                </a:cxn>
                <a:cxn ang="0">
                  <a:pos x="1" y="3"/>
                </a:cxn>
                <a:cxn ang="0">
                  <a:pos x="1" y="3"/>
                </a:cxn>
                <a:cxn ang="0">
                  <a:pos x="0" y="2"/>
                </a:cxn>
                <a:cxn ang="0">
                  <a:pos x="1" y="2"/>
                </a:cxn>
                <a:cxn ang="0">
                  <a:pos x="0" y="2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1" y="2"/>
                </a:cxn>
                <a:cxn ang="0">
                  <a:pos x="4" y="4"/>
                </a:cxn>
                <a:cxn ang="0">
                  <a:pos x="4" y="4"/>
                </a:cxn>
                <a:cxn ang="0">
                  <a:pos x="4" y="5"/>
                </a:cxn>
                <a:cxn ang="0">
                  <a:pos x="5" y="5"/>
                </a:cxn>
                <a:cxn ang="0">
                  <a:pos x="2" y="7"/>
                </a:cxn>
              </a:cxnLst>
              <a:rect l="0" t="0" r="r" b="b"/>
              <a:pathLst>
                <a:path w="5" h="7">
                  <a:moveTo>
                    <a:pt x="2" y="7"/>
                  </a:moveTo>
                  <a:cubicBezTo>
                    <a:pt x="3" y="6"/>
                    <a:pt x="5" y="6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3"/>
                    <a:pt x="3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3" y="6"/>
                    <a:pt x="3" y="6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6"/>
                    <a:pt x="2" y="6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3" y="6"/>
                    <a:pt x="3" y="6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2" y="5"/>
                    <a:pt x="2" y="5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4" y="3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4" y="6"/>
                    <a:pt x="3" y="6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43" name="Freeform 1565"/>
            <p:cNvSpPr>
              <a:spLocks/>
            </p:cNvSpPr>
            <p:nvPr userDrawn="1"/>
          </p:nvSpPr>
          <p:spPr bwMode="auto">
            <a:xfrm>
              <a:off x="335" y="343"/>
              <a:ext cx="4" cy="8"/>
            </a:xfrm>
            <a:custGeom>
              <a:avLst/>
              <a:gdLst/>
              <a:ahLst/>
              <a:cxnLst>
                <a:cxn ang="0">
                  <a:pos x="1" y="3"/>
                </a:cxn>
                <a:cxn ang="0">
                  <a:pos x="2" y="1"/>
                </a:cxn>
                <a:cxn ang="0">
                  <a:pos x="1" y="2"/>
                </a:cxn>
                <a:cxn ang="0">
                  <a:pos x="1" y="3"/>
                </a:cxn>
              </a:cxnLst>
              <a:rect l="0" t="0" r="r" b="b"/>
              <a:pathLst>
                <a:path w="3" h="4">
                  <a:moveTo>
                    <a:pt x="1" y="3"/>
                  </a:moveTo>
                  <a:cubicBezTo>
                    <a:pt x="2" y="4"/>
                    <a:pt x="3" y="1"/>
                    <a:pt x="2" y="1"/>
                  </a:cubicBezTo>
                  <a:cubicBezTo>
                    <a:pt x="1" y="0"/>
                    <a:pt x="0" y="2"/>
                    <a:pt x="1" y="2"/>
                  </a:cubicBezTo>
                  <a:cubicBezTo>
                    <a:pt x="1" y="3"/>
                    <a:pt x="1" y="3"/>
                    <a:pt x="1" y="3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44" name="Freeform 1566"/>
            <p:cNvSpPr>
              <a:spLocks/>
            </p:cNvSpPr>
            <p:nvPr userDrawn="1"/>
          </p:nvSpPr>
          <p:spPr bwMode="auto">
            <a:xfrm>
              <a:off x="335" y="343"/>
              <a:ext cx="4" cy="8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1" y="4"/>
                </a:cxn>
                <a:cxn ang="0">
                  <a:pos x="3" y="2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1" y="3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2"/>
                </a:cxn>
                <a:cxn ang="0">
                  <a:pos x="2" y="3"/>
                </a:cxn>
                <a:cxn ang="0">
                  <a:pos x="1" y="3"/>
                </a:cxn>
                <a:cxn ang="0">
                  <a:pos x="1" y="3"/>
                </a:cxn>
                <a:cxn ang="0">
                  <a:pos x="0" y="3"/>
                </a:cxn>
                <a:cxn ang="0">
                  <a:pos x="0" y="3"/>
                </a:cxn>
              </a:cxnLst>
              <a:rect l="0" t="0" r="r" b="b"/>
              <a:pathLst>
                <a:path w="3" h="4">
                  <a:moveTo>
                    <a:pt x="0" y="3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2" y="4"/>
                    <a:pt x="3" y="2"/>
                    <a:pt x="3" y="2"/>
                  </a:cubicBezTo>
                  <a:cubicBezTo>
                    <a:pt x="3" y="1"/>
                    <a:pt x="2" y="1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2"/>
                  </a:cubicBezTo>
                  <a:cubicBezTo>
                    <a:pt x="2" y="2"/>
                    <a:pt x="2" y="2"/>
                    <a:pt x="2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45" name="Freeform 1567"/>
            <p:cNvSpPr>
              <a:spLocks/>
            </p:cNvSpPr>
            <p:nvPr userDrawn="1"/>
          </p:nvSpPr>
          <p:spPr bwMode="auto">
            <a:xfrm>
              <a:off x="359" y="355"/>
              <a:ext cx="1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46" name="Freeform 1568"/>
            <p:cNvSpPr>
              <a:spLocks/>
            </p:cNvSpPr>
            <p:nvPr userDrawn="1"/>
          </p:nvSpPr>
          <p:spPr bwMode="auto">
            <a:xfrm>
              <a:off x="357" y="353"/>
              <a:ext cx="4" cy="4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0" y="1"/>
                </a:cxn>
              </a:cxnLst>
              <a:rect l="0" t="0" r="r" b="b"/>
              <a:pathLst>
                <a:path w="1" h="2">
                  <a:moveTo>
                    <a:pt x="0" y="1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47" name="Freeform 1569"/>
            <p:cNvSpPr>
              <a:spLocks/>
            </p:cNvSpPr>
            <p:nvPr userDrawn="1"/>
          </p:nvSpPr>
          <p:spPr bwMode="auto">
            <a:xfrm>
              <a:off x="359" y="357"/>
              <a:ext cx="2" cy="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1"/>
                    <a:pt x="0" y="1"/>
                    <a:pt x="1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48" name="Freeform 1570"/>
            <p:cNvSpPr>
              <a:spLocks/>
            </p:cNvSpPr>
            <p:nvPr userDrawn="1"/>
          </p:nvSpPr>
          <p:spPr bwMode="auto">
            <a:xfrm>
              <a:off x="359" y="357"/>
              <a:ext cx="2" cy="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49" name="Freeform 1571"/>
            <p:cNvSpPr>
              <a:spLocks/>
            </p:cNvSpPr>
            <p:nvPr userDrawn="1"/>
          </p:nvSpPr>
          <p:spPr bwMode="auto">
            <a:xfrm>
              <a:off x="363" y="357"/>
              <a:ext cx="4" cy="4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2" y="1"/>
                </a:cxn>
                <a:cxn ang="0">
                  <a:pos x="2" y="0"/>
                </a:cxn>
                <a:cxn ang="0">
                  <a:pos x="0" y="1"/>
                </a:cxn>
              </a:cxnLst>
              <a:rect l="0" t="0" r="r" b="b"/>
              <a:pathLst>
                <a:path w="2" h="1">
                  <a:moveTo>
                    <a:pt x="0" y="1"/>
                  </a:moveTo>
                  <a:cubicBezTo>
                    <a:pt x="1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1"/>
                    <a:pt x="0" y="1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50" name="Freeform 1572"/>
            <p:cNvSpPr>
              <a:spLocks/>
            </p:cNvSpPr>
            <p:nvPr userDrawn="1"/>
          </p:nvSpPr>
          <p:spPr bwMode="auto">
            <a:xfrm>
              <a:off x="363" y="357"/>
              <a:ext cx="4" cy="4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1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0" y="1"/>
                </a:cxn>
              </a:cxnLst>
              <a:rect l="0" t="0" r="r" b="b"/>
              <a:pathLst>
                <a:path w="2" h="1">
                  <a:moveTo>
                    <a:pt x="0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0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51" name="Freeform 1573"/>
            <p:cNvSpPr>
              <a:spLocks/>
            </p:cNvSpPr>
            <p:nvPr userDrawn="1"/>
          </p:nvSpPr>
          <p:spPr bwMode="auto">
            <a:xfrm>
              <a:off x="371" y="355"/>
              <a:ext cx="4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1"/>
                </a:cxn>
                <a:cxn ang="0">
                  <a:pos x="1" y="0"/>
                </a:cxn>
                <a:cxn ang="0">
                  <a:pos x="0" y="0"/>
                </a:cxn>
              </a:cxnLst>
              <a:rect l="0" t="0" r="r" b="b"/>
              <a:pathLst>
                <a:path w="2" h="1">
                  <a:moveTo>
                    <a:pt x="0" y="0"/>
                  </a:moveTo>
                  <a:cubicBezTo>
                    <a:pt x="1" y="1"/>
                    <a:pt x="1" y="1"/>
                    <a:pt x="2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52" name="Freeform 1574"/>
            <p:cNvSpPr>
              <a:spLocks/>
            </p:cNvSpPr>
            <p:nvPr userDrawn="1"/>
          </p:nvSpPr>
          <p:spPr bwMode="auto">
            <a:xfrm>
              <a:off x="371" y="355"/>
              <a:ext cx="4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2" y="1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2" y="1"/>
                </a:cxn>
                <a:cxn ang="0">
                  <a:pos x="2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" h="1">
                  <a:moveTo>
                    <a:pt x="0" y="0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53" name="Freeform 1575"/>
            <p:cNvSpPr>
              <a:spLocks/>
            </p:cNvSpPr>
            <p:nvPr userDrawn="1"/>
          </p:nvSpPr>
          <p:spPr bwMode="auto">
            <a:xfrm>
              <a:off x="375" y="355"/>
              <a:ext cx="2" cy="2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1" y="0"/>
                </a:cxn>
                <a:cxn ang="0">
                  <a:pos x="0" y="1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1" y="1"/>
                    <a:pt x="1" y="1"/>
                    <a:pt x="1" y="0"/>
                  </a:cubicBezTo>
                  <a:cubicBezTo>
                    <a:pt x="1" y="1"/>
                    <a:pt x="0" y="1"/>
                    <a:pt x="0" y="1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54" name="Freeform 1576"/>
            <p:cNvSpPr>
              <a:spLocks/>
            </p:cNvSpPr>
            <p:nvPr userDrawn="1"/>
          </p:nvSpPr>
          <p:spPr bwMode="auto">
            <a:xfrm>
              <a:off x="375" y="355"/>
              <a:ext cx="4" cy="2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2" y="1"/>
                </a:cxn>
                <a:cxn ang="0">
                  <a:pos x="2" y="0"/>
                </a:cxn>
                <a:cxn ang="0">
                  <a:pos x="1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</a:cxnLst>
              <a:rect l="0" t="0" r="r" b="b"/>
              <a:pathLst>
                <a:path w="2" h="1">
                  <a:moveTo>
                    <a:pt x="0" y="1"/>
                  </a:moveTo>
                  <a:cubicBezTo>
                    <a:pt x="1" y="1"/>
                    <a:pt x="1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55" name="Freeform 1577"/>
            <p:cNvSpPr>
              <a:spLocks/>
            </p:cNvSpPr>
            <p:nvPr userDrawn="1"/>
          </p:nvSpPr>
          <p:spPr bwMode="auto">
            <a:xfrm>
              <a:off x="383" y="351"/>
              <a:ext cx="2" cy="2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1" y="0"/>
                </a:cxn>
                <a:cxn ang="0">
                  <a:pos x="0" y="1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1" y="1"/>
                    <a:pt x="1" y="1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56" name="Freeform 1578"/>
            <p:cNvSpPr>
              <a:spLocks/>
            </p:cNvSpPr>
            <p:nvPr userDrawn="1"/>
          </p:nvSpPr>
          <p:spPr bwMode="auto">
            <a:xfrm>
              <a:off x="383" y="351"/>
              <a:ext cx="2" cy="2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57" name="Freeform 1579"/>
            <p:cNvSpPr>
              <a:spLocks/>
            </p:cNvSpPr>
            <p:nvPr userDrawn="1"/>
          </p:nvSpPr>
          <p:spPr bwMode="auto">
            <a:xfrm>
              <a:off x="375" y="351"/>
              <a:ext cx="1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58" name="Freeform 1580"/>
            <p:cNvSpPr>
              <a:spLocks/>
            </p:cNvSpPr>
            <p:nvPr userDrawn="1"/>
          </p:nvSpPr>
          <p:spPr bwMode="auto">
            <a:xfrm>
              <a:off x="375" y="351"/>
              <a:ext cx="2" cy="2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"/>
                </a:cxn>
              </a:cxnLst>
              <a:rect l="0" t="0" r="r" b="b"/>
              <a:pathLst>
                <a:path w="2" h="2">
                  <a:moveTo>
                    <a:pt x="0" y="2"/>
                  </a:moveTo>
                  <a:lnTo>
                    <a:pt x="0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59" name="Line 1581"/>
            <p:cNvSpPr>
              <a:spLocks noChangeShapeType="1"/>
            </p:cNvSpPr>
            <p:nvPr userDrawn="1"/>
          </p:nvSpPr>
          <p:spPr bwMode="auto">
            <a:xfrm>
              <a:off x="375" y="353"/>
              <a:ext cx="1" cy="1"/>
            </a:xfrm>
            <a:prstGeom prst="line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60" name="Line 1582"/>
            <p:cNvSpPr>
              <a:spLocks noChangeShapeType="1"/>
            </p:cNvSpPr>
            <p:nvPr userDrawn="1"/>
          </p:nvSpPr>
          <p:spPr bwMode="auto">
            <a:xfrm>
              <a:off x="375" y="353"/>
              <a:ext cx="1" cy="1"/>
            </a:xfrm>
            <a:prstGeom prst="line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61" name="Freeform 1583"/>
            <p:cNvSpPr>
              <a:spLocks/>
            </p:cNvSpPr>
            <p:nvPr userDrawn="1"/>
          </p:nvSpPr>
          <p:spPr bwMode="auto">
            <a:xfrm>
              <a:off x="375" y="351"/>
              <a:ext cx="2" cy="2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2" h="2">
                  <a:moveTo>
                    <a:pt x="0" y="2"/>
                  </a:moveTo>
                  <a:lnTo>
                    <a:pt x="2" y="2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62" name="Freeform 1584"/>
            <p:cNvSpPr>
              <a:spLocks/>
            </p:cNvSpPr>
            <p:nvPr userDrawn="1"/>
          </p:nvSpPr>
          <p:spPr bwMode="auto">
            <a:xfrm>
              <a:off x="375" y="395"/>
              <a:ext cx="1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63" name="Freeform 1585"/>
            <p:cNvSpPr>
              <a:spLocks/>
            </p:cNvSpPr>
            <p:nvPr userDrawn="1"/>
          </p:nvSpPr>
          <p:spPr bwMode="auto">
            <a:xfrm>
              <a:off x="461" y="341"/>
              <a:ext cx="4" cy="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64" name="Freeform 1586"/>
            <p:cNvSpPr>
              <a:spLocks/>
            </p:cNvSpPr>
            <p:nvPr userDrawn="1"/>
          </p:nvSpPr>
          <p:spPr bwMode="auto">
            <a:xfrm>
              <a:off x="461" y="341"/>
              <a:ext cx="4" cy="4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2" y="0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65" name="Freeform 1587"/>
            <p:cNvSpPr>
              <a:spLocks/>
            </p:cNvSpPr>
            <p:nvPr userDrawn="1"/>
          </p:nvSpPr>
          <p:spPr bwMode="auto">
            <a:xfrm>
              <a:off x="463" y="359"/>
              <a:ext cx="2" cy="2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0" y="1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0" y="1"/>
                    <a:pt x="1" y="0"/>
                    <a:pt x="0" y="1"/>
                  </a:cubicBezTo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66" name="Freeform 1588"/>
            <p:cNvSpPr>
              <a:spLocks/>
            </p:cNvSpPr>
            <p:nvPr userDrawn="1"/>
          </p:nvSpPr>
          <p:spPr bwMode="auto">
            <a:xfrm>
              <a:off x="463" y="359"/>
              <a:ext cx="2" cy="2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2"/>
                </a:cxn>
              </a:cxnLst>
              <a:rect l="0" t="0" r="r" b="b"/>
              <a:pathLst>
                <a:path w="2" h="2">
                  <a:moveTo>
                    <a:pt x="2" y="2"/>
                  </a:move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0" y="0"/>
                  </a:lnTo>
                  <a:lnTo>
                    <a:pt x="0" y="2"/>
                  </a:lnTo>
                  <a:lnTo>
                    <a:pt x="2" y="2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67" name="Freeform 1589"/>
            <p:cNvSpPr>
              <a:spLocks/>
            </p:cNvSpPr>
            <p:nvPr userDrawn="1"/>
          </p:nvSpPr>
          <p:spPr bwMode="auto">
            <a:xfrm>
              <a:off x="463" y="359"/>
              <a:ext cx="2" cy="2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2"/>
                </a:cxn>
              </a:cxnLst>
              <a:rect l="0" t="0" r="r" b="b"/>
              <a:pathLst>
                <a:path w="2" h="2">
                  <a:moveTo>
                    <a:pt x="2" y="2"/>
                  </a:move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0" y="0"/>
                  </a:lnTo>
                  <a:lnTo>
                    <a:pt x="0" y="2"/>
                  </a:lnTo>
                  <a:lnTo>
                    <a:pt x="2" y="2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2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68" name="Freeform 1590"/>
            <p:cNvSpPr>
              <a:spLocks/>
            </p:cNvSpPr>
            <p:nvPr userDrawn="1"/>
          </p:nvSpPr>
          <p:spPr bwMode="auto">
            <a:xfrm>
              <a:off x="465" y="361"/>
              <a:ext cx="1" cy="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cubicBezTo>
                    <a:pt x="0" y="1"/>
                    <a:pt x="0" y="1"/>
                    <a:pt x="0" y="2"/>
                  </a:cubicBez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69" name="Freeform 1591"/>
            <p:cNvSpPr>
              <a:spLocks/>
            </p:cNvSpPr>
            <p:nvPr userDrawn="1"/>
          </p:nvSpPr>
          <p:spPr bwMode="auto">
            <a:xfrm>
              <a:off x="463" y="359"/>
              <a:ext cx="2" cy="4"/>
            </a:xfrm>
            <a:custGeom>
              <a:avLst/>
              <a:gdLst/>
              <a:ahLst/>
              <a:cxnLst>
                <a:cxn ang="0">
                  <a:pos x="1" y="1"/>
                </a:cxn>
                <a:cxn ang="0">
                  <a:pos x="0" y="2"/>
                </a:cxn>
                <a:cxn ang="0">
                  <a:pos x="1" y="3"/>
                </a:cxn>
                <a:cxn ang="0">
                  <a:pos x="1" y="3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1" y="3"/>
                </a:cxn>
                <a:cxn ang="0">
                  <a:pos x="1" y="3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</a:cxnLst>
              <a:rect l="0" t="0" r="r" b="b"/>
              <a:pathLst>
                <a:path w="1" h="3">
                  <a:moveTo>
                    <a:pt x="1" y="1"/>
                  </a:moveTo>
                  <a:cubicBezTo>
                    <a:pt x="1" y="2"/>
                    <a:pt x="0" y="2"/>
                    <a:pt x="0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2"/>
                    <a:pt x="0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1" y="2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70" name="Freeform 1592"/>
            <p:cNvSpPr>
              <a:spLocks/>
            </p:cNvSpPr>
            <p:nvPr userDrawn="1"/>
          </p:nvSpPr>
          <p:spPr bwMode="auto">
            <a:xfrm>
              <a:off x="443" y="345"/>
              <a:ext cx="8" cy="8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2" y="2"/>
                </a:cxn>
                <a:cxn ang="0">
                  <a:pos x="4" y="2"/>
                </a:cxn>
                <a:cxn ang="0">
                  <a:pos x="0" y="1"/>
                </a:cxn>
              </a:cxnLst>
              <a:rect l="0" t="0" r="r" b="b"/>
              <a:pathLst>
                <a:path w="4" h="4">
                  <a:moveTo>
                    <a:pt x="0" y="1"/>
                  </a:moveTo>
                  <a:cubicBezTo>
                    <a:pt x="0" y="2"/>
                    <a:pt x="1" y="2"/>
                    <a:pt x="2" y="2"/>
                  </a:cubicBezTo>
                  <a:cubicBezTo>
                    <a:pt x="3" y="2"/>
                    <a:pt x="4" y="4"/>
                    <a:pt x="4" y="2"/>
                  </a:cubicBezTo>
                  <a:cubicBezTo>
                    <a:pt x="4" y="1"/>
                    <a:pt x="1" y="0"/>
                    <a:pt x="0" y="1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71" name="Freeform 1593"/>
            <p:cNvSpPr>
              <a:spLocks/>
            </p:cNvSpPr>
            <p:nvPr userDrawn="1"/>
          </p:nvSpPr>
          <p:spPr bwMode="auto">
            <a:xfrm>
              <a:off x="443" y="345"/>
              <a:ext cx="8" cy="6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2" y="2"/>
                </a:cxn>
                <a:cxn ang="0">
                  <a:pos x="3" y="3"/>
                </a:cxn>
                <a:cxn ang="0">
                  <a:pos x="4" y="3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1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3" y="1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4" y="3"/>
                </a:cxn>
                <a:cxn ang="0">
                  <a:pos x="3" y="3"/>
                </a:cxn>
                <a:cxn ang="0">
                  <a:pos x="2" y="2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</a:cxnLst>
              <a:rect l="0" t="0" r="r" b="b"/>
              <a:pathLst>
                <a:path w="4" h="3">
                  <a:moveTo>
                    <a:pt x="0" y="1"/>
                  </a:moveTo>
                  <a:cubicBezTo>
                    <a:pt x="0" y="2"/>
                    <a:pt x="1" y="2"/>
                    <a:pt x="2" y="2"/>
                  </a:cubicBezTo>
                  <a:cubicBezTo>
                    <a:pt x="2" y="3"/>
                    <a:pt x="3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3" y="0"/>
                    <a:pt x="1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1"/>
                    <a:pt x="1" y="1"/>
                  </a:cubicBezTo>
                  <a:cubicBezTo>
                    <a:pt x="2" y="1"/>
                    <a:pt x="2" y="1"/>
                    <a:pt x="3" y="1"/>
                  </a:cubicBezTo>
                  <a:cubicBezTo>
                    <a:pt x="3" y="1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2"/>
                    <a:pt x="2" y="2"/>
                  </a:cubicBezTo>
                  <a:cubicBezTo>
                    <a:pt x="1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72" name="Freeform 1594"/>
            <p:cNvSpPr>
              <a:spLocks/>
            </p:cNvSpPr>
            <p:nvPr userDrawn="1"/>
          </p:nvSpPr>
          <p:spPr bwMode="auto">
            <a:xfrm>
              <a:off x="451" y="347"/>
              <a:ext cx="4" cy="4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2" y="0"/>
                </a:cxn>
                <a:cxn ang="0">
                  <a:pos x="0" y="2"/>
                </a:cxn>
              </a:cxnLst>
              <a:rect l="0" t="0" r="r" b="b"/>
              <a:pathLst>
                <a:path w="2" h="2">
                  <a:moveTo>
                    <a:pt x="0" y="2"/>
                  </a:moveTo>
                  <a:cubicBezTo>
                    <a:pt x="1" y="2"/>
                    <a:pt x="2" y="1"/>
                    <a:pt x="2" y="0"/>
                  </a:cubicBezTo>
                  <a:cubicBezTo>
                    <a:pt x="2" y="0"/>
                    <a:pt x="0" y="1"/>
                    <a:pt x="0" y="2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73" name="Freeform 1595"/>
            <p:cNvSpPr>
              <a:spLocks/>
            </p:cNvSpPr>
            <p:nvPr userDrawn="1"/>
          </p:nvSpPr>
          <p:spPr bwMode="auto">
            <a:xfrm>
              <a:off x="451" y="347"/>
              <a:ext cx="4" cy="4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1" y="1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2" h="2">
                  <a:moveTo>
                    <a:pt x="0" y="2"/>
                  </a:moveTo>
                  <a:cubicBezTo>
                    <a:pt x="0" y="2"/>
                    <a:pt x="1" y="2"/>
                    <a:pt x="1" y="1"/>
                  </a:cubicBezTo>
                  <a:cubicBezTo>
                    <a:pt x="2" y="1"/>
                    <a:pt x="2" y="1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1"/>
                    <a:pt x="1" y="1"/>
                  </a:cubicBezTo>
                  <a:cubicBezTo>
                    <a:pt x="1" y="1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74" name="Freeform 1596"/>
            <p:cNvSpPr>
              <a:spLocks/>
            </p:cNvSpPr>
            <p:nvPr userDrawn="1"/>
          </p:nvSpPr>
          <p:spPr bwMode="auto">
            <a:xfrm>
              <a:off x="455" y="347"/>
              <a:ext cx="2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1" y="0"/>
                    <a:pt x="0" y="0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75" name="Freeform 1597"/>
            <p:cNvSpPr>
              <a:spLocks/>
            </p:cNvSpPr>
            <p:nvPr userDrawn="1"/>
          </p:nvSpPr>
          <p:spPr bwMode="auto">
            <a:xfrm>
              <a:off x="455" y="347"/>
              <a:ext cx="2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76" name="Freeform 1598"/>
            <p:cNvSpPr>
              <a:spLocks/>
            </p:cNvSpPr>
            <p:nvPr userDrawn="1"/>
          </p:nvSpPr>
          <p:spPr bwMode="auto">
            <a:xfrm>
              <a:off x="457" y="343"/>
              <a:ext cx="2" cy="4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1" y="0"/>
                </a:cxn>
                <a:cxn ang="0">
                  <a:pos x="0" y="2"/>
                </a:cxn>
              </a:cxnLst>
              <a:rect l="0" t="0" r="r" b="b"/>
              <a:pathLst>
                <a:path w="1" h="2">
                  <a:moveTo>
                    <a:pt x="0" y="2"/>
                  </a:moveTo>
                  <a:cubicBezTo>
                    <a:pt x="0" y="1"/>
                    <a:pt x="1" y="1"/>
                    <a:pt x="1" y="0"/>
                  </a:cubicBezTo>
                  <a:cubicBezTo>
                    <a:pt x="1" y="1"/>
                    <a:pt x="0" y="1"/>
                    <a:pt x="0" y="2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77" name="Freeform 1599"/>
            <p:cNvSpPr>
              <a:spLocks/>
            </p:cNvSpPr>
            <p:nvPr userDrawn="1"/>
          </p:nvSpPr>
          <p:spPr bwMode="auto">
            <a:xfrm>
              <a:off x="455" y="341"/>
              <a:ext cx="4" cy="6"/>
            </a:xfrm>
            <a:custGeom>
              <a:avLst/>
              <a:gdLst/>
              <a:ahLst/>
              <a:cxnLst>
                <a:cxn ang="0">
                  <a:pos x="1" y="3"/>
                </a:cxn>
                <a:cxn ang="0">
                  <a:pos x="2" y="1"/>
                </a:cxn>
                <a:cxn ang="0">
                  <a:pos x="2" y="0"/>
                </a:cxn>
                <a:cxn ang="0">
                  <a:pos x="2" y="1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1" y="3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1" y="3"/>
                </a:cxn>
              </a:cxnLst>
              <a:rect l="0" t="0" r="r" b="b"/>
              <a:pathLst>
                <a:path w="2" h="3">
                  <a:moveTo>
                    <a:pt x="1" y="3"/>
                  </a:moveTo>
                  <a:cubicBezTo>
                    <a:pt x="1" y="2"/>
                    <a:pt x="2" y="2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1"/>
                    <a:pt x="1" y="2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2" y="2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1"/>
                    <a:pt x="1" y="2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3"/>
                    <a:pt x="1" y="3"/>
                    <a:pt x="1" y="3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78" name="Freeform 1600"/>
            <p:cNvSpPr>
              <a:spLocks/>
            </p:cNvSpPr>
            <p:nvPr userDrawn="1"/>
          </p:nvSpPr>
          <p:spPr bwMode="auto">
            <a:xfrm>
              <a:off x="459" y="341"/>
              <a:ext cx="1" cy="4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h="2">
                  <a:moveTo>
                    <a:pt x="0" y="2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79" name="Freeform 1601"/>
            <p:cNvSpPr>
              <a:spLocks/>
            </p:cNvSpPr>
            <p:nvPr userDrawn="1"/>
          </p:nvSpPr>
          <p:spPr bwMode="auto">
            <a:xfrm>
              <a:off x="459" y="339"/>
              <a:ext cx="1" cy="2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0" y="1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1"/>
                    <a:pt x="0" y="0"/>
                    <a:pt x="0" y="1"/>
                  </a:cubicBezTo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80" name="Freeform 1602"/>
            <p:cNvSpPr>
              <a:spLocks/>
            </p:cNvSpPr>
            <p:nvPr userDrawn="1"/>
          </p:nvSpPr>
          <p:spPr bwMode="auto">
            <a:xfrm>
              <a:off x="459" y="339"/>
              <a:ext cx="2" cy="2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2"/>
                </a:cxn>
              </a:cxnLst>
              <a:rect l="0" t="0" r="r" b="b"/>
              <a:pathLst>
                <a:path w="2" h="2">
                  <a:moveTo>
                    <a:pt x="2" y="2"/>
                  </a:move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81" name="Freeform 1603"/>
            <p:cNvSpPr>
              <a:spLocks/>
            </p:cNvSpPr>
            <p:nvPr userDrawn="1"/>
          </p:nvSpPr>
          <p:spPr bwMode="auto">
            <a:xfrm>
              <a:off x="457" y="345"/>
              <a:ext cx="2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0" y="0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0"/>
                    <a:pt x="0" y="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82" name="Freeform 1604"/>
            <p:cNvSpPr>
              <a:spLocks/>
            </p:cNvSpPr>
            <p:nvPr userDrawn="1"/>
          </p:nvSpPr>
          <p:spPr bwMode="auto">
            <a:xfrm>
              <a:off x="457" y="345"/>
              <a:ext cx="2" cy="2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2" h="2">
                  <a:moveTo>
                    <a:pt x="0" y="2"/>
                  </a:moveTo>
                  <a:lnTo>
                    <a:pt x="0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83" name="Freeform 1605"/>
            <p:cNvSpPr>
              <a:spLocks/>
            </p:cNvSpPr>
            <p:nvPr userDrawn="1"/>
          </p:nvSpPr>
          <p:spPr bwMode="auto">
            <a:xfrm>
              <a:off x="459" y="341"/>
              <a:ext cx="2" cy="4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1" y="0"/>
                </a:cxn>
                <a:cxn ang="0">
                  <a:pos x="0" y="2"/>
                </a:cxn>
              </a:cxnLst>
              <a:rect l="0" t="0" r="r" b="b"/>
              <a:pathLst>
                <a:path w="1" h="2">
                  <a:moveTo>
                    <a:pt x="0" y="2"/>
                  </a:moveTo>
                  <a:cubicBezTo>
                    <a:pt x="0" y="1"/>
                    <a:pt x="0" y="0"/>
                    <a:pt x="1" y="0"/>
                  </a:cubicBezTo>
                  <a:cubicBezTo>
                    <a:pt x="0" y="0"/>
                    <a:pt x="0" y="1"/>
                    <a:pt x="0" y="2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84" name="Freeform 1606"/>
            <p:cNvSpPr>
              <a:spLocks/>
            </p:cNvSpPr>
            <p:nvPr userDrawn="1"/>
          </p:nvSpPr>
          <p:spPr bwMode="auto">
            <a:xfrm>
              <a:off x="459" y="341"/>
              <a:ext cx="2" cy="4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1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1" h="2">
                  <a:moveTo>
                    <a:pt x="0" y="2"/>
                  </a:moveTo>
                  <a:cubicBezTo>
                    <a:pt x="1" y="1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85" name="Freeform 1607"/>
            <p:cNvSpPr>
              <a:spLocks/>
            </p:cNvSpPr>
            <p:nvPr userDrawn="1"/>
          </p:nvSpPr>
          <p:spPr bwMode="auto">
            <a:xfrm>
              <a:off x="461" y="334"/>
              <a:ext cx="4" cy="1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0"/>
                </a:cxn>
                <a:cxn ang="0">
                  <a:pos x="2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86" name="Freeform 1608"/>
            <p:cNvSpPr>
              <a:spLocks/>
            </p:cNvSpPr>
            <p:nvPr userDrawn="1"/>
          </p:nvSpPr>
          <p:spPr bwMode="auto">
            <a:xfrm>
              <a:off x="461" y="332"/>
              <a:ext cx="4" cy="5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5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5"/>
                </a:cxn>
                <a:cxn ang="0">
                  <a:pos x="2" y="2"/>
                </a:cxn>
              </a:cxnLst>
              <a:rect l="0" t="0" r="r" b="b"/>
              <a:pathLst>
                <a:path w="2" h="5">
                  <a:moveTo>
                    <a:pt x="2" y="2"/>
                  </a:moveTo>
                  <a:lnTo>
                    <a:pt x="2" y="2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5"/>
                  </a:lnTo>
                  <a:lnTo>
                    <a:pt x="2" y="2"/>
                  </a:lnTo>
                  <a:lnTo>
                    <a:pt x="2" y="2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5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87" name="Freeform 1609"/>
            <p:cNvSpPr>
              <a:spLocks/>
            </p:cNvSpPr>
            <p:nvPr userDrawn="1"/>
          </p:nvSpPr>
          <p:spPr bwMode="auto">
            <a:xfrm>
              <a:off x="449" y="347"/>
              <a:ext cx="2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0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88" name="Freeform 1610"/>
            <p:cNvSpPr>
              <a:spLocks/>
            </p:cNvSpPr>
            <p:nvPr userDrawn="1"/>
          </p:nvSpPr>
          <p:spPr bwMode="auto">
            <a:xfrm>
              <a:off x="449" y="347"/>
              <a:ext cx="2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89" name="Freeform 1611"/>
            <p:cNvSpPr>
              <a:spLocks/>
            </p:cNvSpPr>
            <p:nvPr userDrawn="1"/>
          </p:nvSpPr>
          <p:spPr bwMode="auto">
            <a:xfrm>
              <a:off x="455" y="347"/>
              <a:ext cx="1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90" name="Freeform 1612"/>
            <p:cNvSpPr>
              <a:spLocks/>
            </p:cNvSpPr>
            <p:nvPr userDrawn="1"/>
          </p:nvSpPr>
          <p:spPr bwMode="auto">
            <a:xfrm>
              <a:off x="451" y="332"/>
              <a:ext cx="6" cy="13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1" y="6"/>
                </a:cxn>
                <a:cxn ang="0">
                  <a:pos x="1" y="6"/>
                </a:cxn>
                <a:cxn ang="0">
                  <a:pos x="1" y="6"/>
                </a:cxn>
                <a:cxn ang="0">
                  <a:pos x="2" y="5"/>
                </a:cxn>
                <a:cxn ang="0">
                  <a:pos x="2" y="0"/>
                </a:cxn>
                <a:cxn ang="0">
                  <a:pos x="1" y="0"/>
                </a:cxn>
                <a:cxn ang="0">
                  <a:pos x="0" y="5"/>
                </a:cxn>
              </a:cxnLst>
              <a:rect l="0" t="0" r="r" b="b"/>
              <a:pathLst>
                <a:path w="3" h="6">
                  <a:moveTo>
                    <a:pt x="0" y="5"/>
                  </a:moveTo>
                  <a:cubicBezTo>
                    <a:pt x="0" y="5"/>
                    <a:pt x="0" y="6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2" y="5"/>
                    <a:pt x="1" y="5"/>
                    <a:pt x="2" y="5"/>
                  </a:cubicBezTo>
                  <a:cubicBezTo>
                    <a:pt x="3" y="3"/>
                    <a:pt x="1" y="2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2"/>
                    <a:pt x="0" y="4"/>
                    <a:pt x="0" y="5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91" name="Freeform 1613"/>
            <p:cNvSpPr>
              <a:spLocks/>
            </p:cNvSpPr>
            <p:nvPr userDrawn="1"/>
          </p:nvSpPr>
          <p:spPr bwMode="auto">
            <a:xfrm>
              <a:off x="455" y="332"/>
              <a:ext cx="4" cy="12"/>
            </a:xfrm>
            <a:custGeom>
              <a:avLst/>
              <a:gdLst/>
              <a:ahLst/>
              <a:cxnLst>
                <a:cxn ang="0">
                  <a:pos x="1" y="4"/>
                </a:cxn>
                <a:cxn ang="0">
                  <a:pos x="1" y="5"/>
                </a:cxn>
                <a:cxn ang="0">
                  <a:pos x="1" y="3"/>
                </a:cxn>
                <a:cxn ang="0">
                  <a:pos x="1" y="4"/>
                </a:cxn>
                <a:cxn ang="0">
                  <a:pos x="1" y="4"/>
                </a:cxn>
                <a:cxn ang="0">
                  <a:pos x="2" y="4"/>
                </a:cxn>
                <a:cxn ang="0">
                  <a:pos x="1" y="2"/>
                </a:cxn>
                <a:cxn ang="0">
                  <a:pos x="1" y="3"/>
                </a:cxn>
                <a:cxn ang="0">
                  <a:pos x="1" y="0"/>
                </a:cxn>
                <a:cxn ang="0">
                  <a:pos x="1" y="4"/>
                </a:cxn>
              </a:cxnLst>
              <a:rect l="0" t="0" r="r" b="b"/>
              <a:pathLst>
                <a:path w="2" h="5">
                  <a:moveTo>
                    <a:pt x="1" y="4"/>
                  </a:moveTo>
                  <a:cubicBezTo>
                    <a:pt x="1" y="4"/>
                    <a:pt x="1" y="4"/>
                    <a:pt x="1" y="5"/>
                  </a:cubicBezTo>
                  <a:cubicBezTo>
                    <a:pt x="1" y="4"/>
                    <a:pt x="1" y="4"/>
                    <a:pt x="1" y="3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1" y="3"/>
                    <a:pt x="1" y="3"/>
                    <a:pt x="1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2"/>
                    <a:pt x="1" y="1"/>
                    <a:pt x="1" y="0"/>
                  </a:cubicBezTo>
                  <a:cubicBezTo>
                    <a:pt x="1" y="2"/>
                    <a:pt x="0" y="2"/>
                    <a:pt x="1" y="4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92" name="Freeform 1614"/>
            <p:cNvSpPr>
              <a:spLocks/>
            </p:cNvSpPr>
            <p:nvPr userDrawn="1"/>
          </p:nvSpPr>
          <p:spPr bwMode="auto">
            <a:xfrm>
              <a:off x="455" y="332"/>
              <a:ext cx="4" cy="12"/>
            </a:xfrm>
            <a:custGeom>
              <a:avLst/>
              <a:gdLst/>
              <a:ahLst/>
              <a:cxnLst>
                <a:cxn ang="0">
                  <a:pos x="1" y="5"/>
                </a:cxn>
                <a:cxn ang="0">
                  <a:pos x="1" y="5"/>
                </a:cxn>
                <a:cxn ang="0">
                  <a:pos x="1" y="3"/>
                </a:cxn>
                <a:cxn ang="0">
                  <a:pos x="1" y="3"/>
                </a:cxn>
                <a:cxn ang="0">
                  <a:pos x="1" y="4"/>
                </a:cxn>
                <a:cxn ang="0">
                  <a:pos x="2" y="4"/>
                </a:cxn>
                <a:cxn ang="0">
                  <a:pos x="1" y="4"/>
                </a:cxn>
                <a:cxn ang="0">
                  <a:pos x="2" y="4"/>
                </a:cxn>
                <a:cxn ang="0">
                  <a:pos x="1" y="2"/>
                </a:cxn>
                <a:cxn ang="0">
                  <a:pos x="1" y="1"/>
                </a:cxn>
                <a:cxn ang="0">
                  <a:pos x="0" y="3"/>
                </a:cxn>
                <a:cxn ang="0">
                  <a:pos x="1" y="2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0" y="3"/>
                </a:cxn>
                <a:cxn ang="0">
                  <a:pos x="1" y="4"/>
                </a:cxn>
                <a:cxn ang="0">
                  <a:pos x="1" y="3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1" y="3"/>
                </a:cxn>
                <a:cxn ang="0">
                  <a:pos x="1" y="3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2" y="4"/>
                </a:cxn>
                <a:cxn ang="0">
                  <a:pos x="2" y="3"/>
                </a:cxn>
                <a:cxn ang="0">
                  <a:pos x="1" y="3"/>
                </a:cxn>
                <a:cxn ang="0">
                  <a:pos x="1" y="4"/>
                </a:cxn>
                <a:cxn ang="0">
                  <a:pos x="1" y="3"/>
                </a:cxn>
                <a:cxn ang="0">
                  <a:pos x="1" y="3"/>
                </a:cxn>
                <a:cxn ang="0">
                  <a:pos x="1" y="5"/>
                </a:cxn>
                <a:cxn ang="0">
                  <a:pos x="1" y="5"/>
                </a:cxn>
                <a:cxn ang="0">
                  <a:pos x="0" y="4"/>
                </a:cxn>
              </a:cxnLst>
              <a:rect l="0" t="0" r="r" b="b"/>
              <a:pathLst>
                <a:path w="2" h="5">
                  <a:moveTo>
                    <a:pt x="0" y="4"/>
                  </a:moveTo>
                  <a:cubicBezTo>
                    <a:pt x="1" y="4"/>
                    <a:pt x="1" y="4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3"/>
                    <a:pt x="1" y="3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2"/>
                    <a:pt x="0" y="2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1" y="2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0" y="2"/>
                    <a:pt x="0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3"/>
                    <a:pt x="1" y="3"/>
                    <a:pt x="1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93" name="Freeform 1615"/>
            <p:cNvSpPr>
              <a:spLocks/>
            </p:cNvSpPr>
            <p:nvPr userDrawn="1"/>
          </p:nvSpPr>
          <p:spPr bwMode="auto">
            <a:xfrm>
              <a:off x="457" y="330"/>
              <a:ext cx="2" cy="2"/>
            </a:xfrm>
            <a:custGeom>
              <a:avLst/>
              <a:gdLst/>
              <a:ahLst/>
              <a:cxnLst>
                <a:cxn ang="0">
                  <a:pos x="1" y="1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1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0"/>
                  </a:cubicBezTo>
                  <a:cubicBezTo>
                    <a:pt x="0" y="0"/>
                    <a:pt x="1" y="1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94" name="Freeform 1616"/>
            <p:cNvSpPr>
              <a:spLocks/>
            </p:cNvSpPr>
            <p:nvPr userDrawn="1"/>
          </p:nvSpPr>
          <p:spPr bwMode="auto">
            <a:xfrm>
              <a:off x="457" y="330"/>
              <a:ext cx="2" cy="4"/>
            </a:xfrm>
            <a:custGeom>
              <a:avLst/>
              <a:gdLst/>
              <a:ahLst/>
              <a:cxnLst>
                <a:cxn ang="0">
                  <a:pos x="1" y="2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1" y="2"/>
                </a:cxn>
                <a:cxn ang="0">
                  <a:pos x="1" y="1"/>
                </a:cxn>
                <a:cxn ang="0">
                  <a:pos x="0" y="1"/>
                </a:cxn>
              </a:cxnLst>
              <a:rect l="0" t="0" r="r" b="b"/>
              <a:pathLst>
                <a:path w="1" h="2">
                  <a:moveTo>
                    <a:pt x="0" y="1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1"/>
                    <a:pt x="1" y="1"/>
                    <a:pt x="1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95" name="Freeform 1617"/>
            <p:cNvSpPr>
              <a:spLocks/>
            </p:cNvSpPr>
            <p:nvPr userDrawn="1"/>
          </p:nvSpPr>
          <p:spPr bwMode="auto">
            <a:xfrm>
              <a:off x="459" y="337"/>
              <a:ext cx="1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96" name="Freeform 1618"/>
            <p:cNvSpPr>
              <a:spLocks/>
            </p:cNvSpPr>
            <p:nvPr userDrawn="1"/>
          </p:nvSpPr>
          <p:spPr bwMode="auto">
            <a:xfrm>
              <a:off x="459" y="337"/>
              <a:ext cx="1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97" name="Freeform 1619"/>
            <p:cNvSpPr>
              <a:spLocks/>
            </p:cNvSpPr>
            <p:nvPr userDrawn="1"/>
          </p:nvSpPr>
          <p:spPr bwMode="auto">
            <a:xfrm>
              <a:off x="459" y="334"/>
              <a:ext cx="2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0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98" name="Freeform 1620"/>
            <p:cNvSpPr>
              <a:spLocks/>
            </p:cNvSpPr>
            <p:nvPr userDrawn="1"/>
          </p:nvSpPr>
          <p:spPr bwMode="auto">
            <a:xfrm>
              <a:off x="459" y="334"/>
              <a:ext cx="2" cy="3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3"/>
                </a:cxn>
                <a:cxn ang="0">
                  <a:pos x="0" y="3"/>
                </a:cxn>
              </a:cxnLst>
              <a:rect l="0" t="0" r="r" b="b"/>
              <a:pathLst>
                <a:path w="2" h="3">
                  <a:moveTo>
                    <a:pt x="0" y="3"/>
                  </a:move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3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99" name="Freeform 1621"/>
            <p:cNvSpPr>
              <a:spLocks/>
            </p:cNvSpPr>
            <p:nvPr userDrawn="1"/>
          </p:nvSpPr>
          <p:spPr bwMode="auto">
            <a:xfrm>
              <a:off x="459" y="330"/>
              <a:ext cx="1" cy="2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h="2">
                  <a:moveTo>
                    <a:pt x="0" y="2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200" name="Freeform 1622"/>
            <p:cNvSpPr>
              <a:spLocks/>
            </p:cNvSpPr>
            <p:nvPr userDrawn="1"/>
          </p:nvSpPr>
          <p:spPr bwMode="auto">
            <a:xfrm>
              <a:off x="449" y="322"/>
              <a:ext cx="4" cy="4"/>
            </a:xfrm>
            <a:custGeom>
              <a:avLst/>
              <a:gdLst/>
              <a:ahLst/>
              <a:cxnLst>
                <a:cxn ang="0">
                  <a:pos x="1" y="1"/>
                </a:cxn>
                <a:cxn ang="0">
                  <a:pos x="1" y="1"/>
                </a:cxn>
                <a:cxn ang="0">
                  <a:pos x="1" y="2"/>
                </a:cxn>
                <a:cxn ang="0">
                  <a:pos x="2" y="2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1" y="1"/>
                </a:cxn>
              </a:cxnLst>
              <a:rect l="0" t="0" r="r" b="b"/>
              <a:pathLst>
                <a:path w="2" h="2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1"/>
                    <a:pt x="1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0"/>
                    <a:pt x="1" y="0"/>
                  </a:cubicBezTo>
                  <a:cubicBezTo>
                    <a:pt x="0" y="0"/>
                    <a:pt x="0" y="1"/>
                    <a:pt x="1" y="1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201" name="Freeform 1623"/>
            <p:cNvSpPr>
              <a:spLocks/>
            </p:cNvSpPr>
            <p:nvPr userDrawn="1"/>
          </p:nvSpPr>
          <p:spPr bwMode="auto">
            <a:xfrm>
              <a:off x="449" y="320"/>
              <a:ext cx="4" cy="6"/>
            </a:xfrm>
            <a:custGeom>
              <a:avLst/>
              <a:gdLst/>
              <a:ahLst/>
              <a:cxnLst>
                <a:cxn ang="0">
                  <a:pos x="1" y="3"/>
                </a:cxn>
                <a:cxn ang="0">
                  <a:pos x="1" y="3"/>
                </a:cxn>
                <a:cxn ang="0">
                  <a:pos x="1" y="3"/>
                </a:cxn>
                <a:cxn ang="0">
                  <a:pos x="2" y="3"/>
                </a:cxn>
                <a:cxn ang="0">
                  <a:pos x="1" y="3"/>
                </a:cxn>
                <a:cxn ang="0">
                  <a:pos x="2" y="3"/>
                </a:cxn>
                <a:cxn ang="0">
                  <a:pos x="1" y="3"/>
                </a:cxn>
                <a:cxn ang="0">
                  <a:pos x="1" y="3"/>
                </a:cxn>
                <a:cxn ang="0">
                  <a:pos x="1" y="3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2" y="2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1" y="2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1" y="2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1" y="3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1" y="2"/>
                </a:cxn>
                <a:cxn ang="0">
                  <a:pos x="2" y="3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1" y="2"/>
                </a:cxn>
                <a:cxn ang="0">
                  <a:pos x="1" y="3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0" y="2"/>
                </a:cxn>
              </a:cxnLst>
              <a:rect l="0" t="0" r="r" b="b"/>
              <a:pathLst>
                <a:path w="2" h="3">
                  <a:moveTo>
                    <a:pt x="0" y="2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2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2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202" name="Freeform 1624"/>
            <p:cNvSpPr>
              <a:spLocks/>
            </p:cNvSpPr>
            <p:nvPr userDrawn="1"/>
          </p:nvSpPr>
          <p:spPr bwMode="auto">
            <a:xfrm>
              <a:off x="453" y="328"/>
              <a:ext cx="4" cy="4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0"/>
                </a:cxn>
                <a:cxn ang="0">
                  <a:pos x="0" y="2"/>
                </a:cxn>
              </a:cxnLst>
              <a:rect l="0" t="0" r="r" b="b"/>
              <a:pathLst>
                <a:path h="2">
                  <a:moveTo>
                    <a:pt x="0" y="2"/>
                  </a:moveTo>
                  <a:cubicBezTo>
                    <a:pt x="0" y="1"/>
                    <a:pt x="0" y="1"/>
                    <a:pt x="0" y="0"/>
                  </a:cubicBezTo>
                  <a:cubicBezTo>
                    <a:pt x="0" y="1"/>
                    <a:pt x="0" y="1"/>
                    <a:pt x="0" y="2"/>
                  </a:cubicBezTo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203" name="Freeform 1625"/>
            <p:cNvSpPr>
              <a:spLocks/>
            </p:cNvSpPr>
            <p:nvPr userDrawn="1"/>
          </p:nvSpPr>
          <p:spPr bwMode="auto">
            <a:xfrm>
              <a:off x="451" y="328"/>
              <a:ext cx="2" cy="4"/>
            </a:xfrm>
            <a:custGeom>
              <a:avLst/>
              <a:gdLst/>
              <a:ahLst/>
              <a:cxnLst>
                <a:cxn ang="0">
                  <a:pos x="1" y="2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0" y="2"/>
                </a:cxn>
                <a:cxn ang="0">
                  <a:pos x="1" y="2"/>
                </a:cxn>
                <a:cxn ang="0">
                  <a:pos x="1" y="2"/>
                </a:cxn>
              </a:cxnLst>
              <a:rect l="0" t="0" r="r" b="b"/>
              <a:pathLst>
                <a:path w="1" h="2">
                  <a:moveTo>
                    <a:pt x="1" y="2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204" name="Freeform 1626"/>
            <p:cNvSpPr>
              <a:spLocks/>
            </p:cNvSpPr>
            <p:nvPr userDrawn="1"/>
          </p:nvSpPr>
          <p:spPr bwMode="auto">
            <a:xfrm>
              <a:off x="451" y="326"/>
              <a:ext cx="2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0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205" name="Freeform 1627"/>
            <p:cNvSpPr>
              <a:spLocks/>
            </p:cNvSpPr>
            <p:nvPr userDrawn="1"/>
          </p:nvSpPr>
          <p:spPr bwMode="auto">
            <a:xfrm>
              <a:off x="451" y="326"/>
              <a:ext cx="2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0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lnTo>
                    <a:pt x="2" y="0"/>
                  </a:lnTo>
                  <a:lnTo>
                    <a:pt x="2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206" name="Freeform 1628"/>
            <p:cNvSpPr>
              <a:spLocks/>
            </p:cNvSpPr>
            <p:nvPr userDrawn="1"/>
          </p:nvSpPr>
          <p:spPr bwMode="auto">
            <a:xfrm>
              <a:off x="451" y="326"/>
              <a:ext cx="2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0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lnTo>
                    <a:pt x="2" y="0"/>
                  </a:lnTo>
                  <a:lnTo>
                    <a:pt x="2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207" name="Freeform 1629"/>
            <p:cNvSpPr>
              <a:spLocks/>
            </p:cNvSpPr>
            <p:nvPr userDrawn="1"/>
          </p:nvSpPr>
          <p:spPr bwMode="auto">
            <a:xfrm>
              <a:off x="453" y="324"/>
              <a:ext cx="4" cy="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0" y="0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0" y="0"/>
                    <a:pt x="0" y="0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208" name="Freeform 1630"/>
            <p:cNvSpPr>
              <a:spLocks/>
            </p:cNvSpPr>
            <p:nvPr userDrawn="1"/>
          </p:nvSpPr>
          <p:spPr bwMode="auto">
            <a:xfrm>
              <a:off x="453" y="324"/>
              <a:ext cx="4" cy="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lnTo>
                    <a:pt x="0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209" name="Freeform 1631"/>
            <p:cNvSpPr>
              <a:spLocks/>
            </p:cNvSpPr>
            <p:nvPr userDrawn="1"/>
          </p:nvSpPr>
          <p:spPr bwMode="auto">
            <a:xfrm>
              <a:off x="453" y="326"/>
              <a:ext cx="4" cy="2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1" y="1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1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210" name="Freeform 1632"/>
            <p:cNvSpPr>
              <a:spLocks/>
            </p:cNvSpPr>
            <p:nvPr userDrawn="1"/>
          </p:nvSpPr>
          <p:spPr bwMode="auto">
            <a:xfrm>
              <a:off x="453" y="326"/>
              <a:ext cx="4" cy="2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2" h="2">
                  <a:moveTo>
                    <a:pt x="0" y="2"/>
                  </a:moveTo>
                  <a:lnTo>
                    <a:pt x="0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211" name="Freeform 1633"/>
            <p:cNvSpPr>
              <a:spLocks/>
            </p:cNvSpPr>
            <p:nvPr userDrawn="1"/>
          </p:nvSpPr>
          <p:spPr bwMode="auto">
            <a:xfrm>
              <a:off x="455" y="326"/>
              <a:ext cx="2" cy="4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2"/>
                </a:cxn>
                <a:cxn ang="0">
                  <a:pos x="0" y="1"/>
                </a:cxn>
                <a:cxn ang="0">
                  <a:pos x="1" y="2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0" y="2"/>
                </a:cxn>
              </a:cxnLst>
              <a:rect l="0" t="0" r="r" b="b"/>
              <a:pathLst>
                <a:path w="1" h="2"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2"/>
                    <a:pt x="0" y="2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212" name="Freeform 1634"/>
            <p:cNvSpPr>
              <a:spLocks/>
            </p:cNvSpPr>
            <p:nvPr userDrawn="1"/>
          </p:nvSpPr>
          <p:spPr bwMode="auto">
            <a:xfrm>
              <a:off x="453" y="326"/>
              <a:ext cx="4" cy="4"/>
            </a:xfrm>
            <a:custGeom>
              <a:avLst/>
              <a:gdLst/>
              <a:ahLst/>
              <a:cxnLst>
                <a:cxn ang="0">
                  <a:pos x="1" y="2"/>
                </a:cxn>
                <a:cxn ang="0">
                  <a:pos x="1" y="2"/>
                </a:cxn>
                <a:cxn ang="0">
                  <a:pos x="1" y="1"/>
                </a:cxn>
                <a:cxn ang="0">
                  <a:pos x="1" y="2"/>
                </a:cxn>
                <a:cxn ang="0">
                  <a:pos x="2" y="2"/>
                </a:cxn>
                <a:cxn ang="0">
                  <a:pos x="2" y="1"/>
                </a:cxn>
                <a:cxn ang="0">
                  <a:pos x="1" y="1"/>
                </a:cxn>
                <a:cxn ang="0">
                  <a:pos x="2" y="1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1" y="2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1" y="1"/>
                </a:cxn>
                <a:cxn ang="0">
                  <a:pos x="2" y="2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1" y="2"/>
                </a:cxn>
              </a:cxnLst>
              <a:rect l="0" t="0" r="r" b="b"/>
              <a:pathLst>
                <a:path w="2" h="2"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213" name="Freeform 1635"/>
            <p:cNvSpPr>
              <a:spLocks/>
            </p:cNvSpPr>
            <p:nvPr userDrawn="1"/>
          </p:nvSpPr>
          <p:spPr bwMode="auto">
            <a:xfrm>
              <a:off x="343" y="357"/>
              <a:ext cx="68" cy="72"/>
            </a:xfrm>
            <a:custGeom>
              <a:avLst/>
              <a:gdLst/>
              <a:ahLst/>
              <a:cxnLst>
                <a:cxn ang="0">
                  <a:pos x="22" y="0"/>
                </a:cxn>
                <a:cxn ang="0">
                  <a:pos x="15" y="3"/>
                </a:cxn>
                <a:cxn ang="0">
                  <a:pos x="16" y="4"/>
                </a:cxn>
                <a:cxn ang="0">
                  <a:pos x="14" y="4"/>
                </a:cxn>
                <a:cxn ang="0">
                  <a:pos x="12" y="4"/>
                </a:cxn>
                <a:cxn ang="0">
                  <a:pos x="10" y="2"/>
                </a:cxn>
                <a:cxn ang="0">
                  <a:pos x="5" y="5"/>
                </a:cxn>
                <a:cxn ang="0">
                  <a:pos x="2" y="7"/>
                </a:cxn>
                <a:cxn ang="0">
                  <a:pos x="1" y="9"/>
                </a:cxn>
                <a:cxn ang="0">
                  <a:pos x="1" y="12"/>
                </a:cxn>
                <a:cxn ang="0">
                  <a:pos x="0" y="14"/>
                </a:cxn>
                <a:cxn ang="0">
                  <a:pos x="1" y="19"/>
                </a:cxn>
                <a:cxn ang="0">
                  <a:pos x="5" y="22"/>
                </a:cxn>
                <a:cxn ang="0">
                  <a:pos x="9" y="21"/>
                </a:cxn>
                <a:cxn ang="0">
                  <a:pos x="11" y="20"/>
                </a:cxn>
                <a:cxn ang="0">
                  <a:pos x="13" y="19"/>
                </a:cxn>
                <a:cxn ang="0">
                  <a:pos x="14" y="20"/>
                </a:cxn>
                <a:cxn ang="0">
                  <a:pos x="15" y="19"/>
                </a:cxn>
                <a:cxn ang="0">
                  <a:pos x="17" y="21"/>
                </a:cxn>
                <a:cxn ang="0">
                  <a:pos x="20" y="23"/>
                </a:cxn>
                <a:cxn ang="0">
                  <a:pos x="21" y="27"/>
                </a:cxn>
                <a:cxn ang="0">
                  <a:pos x="23" y="30"/>
                </a:cxn>
                <a:cxn ang="0">
                  <a:pos x="26" y="33"/>
                </a:cxn>
                <a:cxn ang="0">
                  <a:pos x="31" y="27"/>
                </a:cxn>
                <a:cxn ang="0">
                  <a:pos x="32" y="25"/>
                </a:cxn>
                <a:cxn ang="0">
                  <a:pos x="32" y="23"/>
                </a:cxn>
                <a:cxn ang="0">
                  <a:pos x="33" y="19"/>
                </a:cxn>
                <a:cxn ang="0">
                  <a:pos x="31" y="16"/>
                </a:cxn>
                <a:cxn ang="0">
                  <a:pos x="32" y="13"/>
                </a:cxn>
                <a:cxn ang="0">
                  <a:pos x="33" y="5"/>
                </a:cxn>
                <a:cxn ang="0">
                  <a:pos x="30" y="8"/>
                </a:cxn>
                <a:cxn ang="0">
                  <a:pos x="26" y="5"/>
                </a:cxn>
                <a:cxn ang="0">
                  <a:pos x="21" y="1"/>
                </a:cxn>
                <a:cxn ang="0">
                  <a:pos x="23" y="2"/>
                </a:cxn>
                <a:cxn ang="0">
                  <a:pos x="23" y="1"/>
                </a:cxn>
                <a:cxn ang="0">
                  <a:pos x="22" y="0"/>
                </a:cxn>
              </a:cxnLst>
              <a:rect l="0" t="0" r="r" b="b"/>
              <a:pathLst>
                <a:path w="34" h="36">
                  <a:moveTo>
                    <a:pt x="22" y="0"/>
                  </a:moveTo>
                  <a:cubicBezTo>
                    <a:pt x="21" y="1"/>
                    <a:pt x="17" y="2"/>
                    <a:pt x="15" y="3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5" y="5"/>
                    <a:pt x="15" y="4"/>
                    <a:pt x="14" y="4"/>
                  </a:cubicBezTo>
                  <a:cubicBezTo>
                    <a:pt x="13" y="5"/>
                    <a:pt x="13" y="4"/>
                    <a:pt x="12" y="4"/>
                  </a:cubicBezTo>
                  <a:cubicBezTo>
                    <a:pt x="10" y="5"/>
                    <a:pt x="11" y="4"/>
                    <a:pt x="10" y="2"/>
                  </a:cubicBezTo>
                  <a:cubicBezTo>
                    <a:pt x="8" y="3"/>
                    <a:pt x="6" y="4"/>
                    <a:pt x="5" y="5"/>
                  </a:cubicBezTo>
                  <a:cubicBezTo>
                    <a:pt x="4" y="6"/>
                    <a:pt x="2" y="6"/>
                    <a:pt x="2" y="7"/>
                  </a:cubicBezTo>
                  <a:cubicBezTo>
                    <a:pt x="2" y="8"/>
                    <a:pt x="2" y="8"/>
                    <a:pt x="1" y="9"/>
                  </a:cubicBezTo>
                  <a:cubicBezTo>
                    <a:pt x="1" y="10"/>
                    <a:pt x="1" y="10"/>
                    <a:pt x="1" y="12"/>
                  </a:cubicBezTo>
                  <a:cubicBezTo>
                    <a:pt x="0" y="12"/>
                    <a:pt x="0" y="13"/>
                    <a:pt x="0" y="14"/>
                  </a:cubicBezTo>
                  <a:cubicBezTo>
                    <a:pt x="0" y="16"/>
                    <a:pt x="2" y="17"/>
                    <a:pt x="1" y="19"/>
                  </a:cubicBezTo>
                  <a:cubicBezTo>
                    <a:pt x="2" y="20"/>
                    <a:pt x="3" y="21"/>
                    <a:pt x="5" y="22"/>
                  </a:cubicBezTo>
                  <a:cubicBezTo>
                    <a:pt x="6" y="22"/>
                    <a:pt x="7" y="22"/>
                    <a:pt x="9" y="21"/>
                  </a:cubicBezTo>
                  <a:cubicBezTo>
                    <a:pt x="10" y="21"/>
                    <a:pt x="10" y="21"/>
                    <a:pt x="11" y="20"/>
                  </a:cubicBezTo>
                  <a:cubicBezTo>
                    <a:pt x="12" y="20"/>
                    <a:pt x="12" y="19"/>
                    <a:pt x="13" y="19"/>
                  </a:cubicBezTo>
                  <a:cubicBezTo>
                    <a:pt x="14" y="19"/>
                    <a:pt x="14" y="20"/>
                    <a:pt x="14" y="20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6" y="20"/>
                    <a:pt x="17" y="20"/>
                    <a:pt x="17" y="21"/>
                  </a:cubicBezTo>
                  <a:cubicBezTo>
                    <a:pt x="17" y="22"/>
                    <a:pt x="19" y="23"/>
                    <a:pt x="20" y="23"/>
                  </a:cubicBezTo>
                  <a:cubicBezTo>
                    <a:pt x="21" y="25"/>
                    <a:pt x="20" y="25"/>
                    <a:pt x="21" y="27"/>
                  </a:cubicBezTo>
                  <a:cubicBezTo>
                    <a:pt x="21" y="28"/>
                    <a:pt x="22" y="29"/>
                    <a:pt x="23" y="30"/>
                  </a:cubicBezTo>
                  <a:cubicBezTo>
                    <a:pt x="24" y="31"/>
                    <a:pt x="26" y="33"/>
                    <a:pt x="26" y="33"/>
                  </a:cubicBezTo>
                  <a:cubicBezTo>
                    <a:pt x="28" y="36"/>
                    <a:pt x="31" y="29"/>
                    <a:pt x="31" y="27"/>
                  </a:cubicBezTo>
                  <a:cubicBezTo>
                    <a:pt x="31" y="27"/>
                    <a:pt x="32" y="26"/>
                    <a:pt x="32" y="25"/>
                  </a:cubicBezTo>
                  <a:cubicBezTo>
                    <a:pt x="32" y="24"/>
                    <a:pt x="31" y="24"/>
                    <a:pt x="32" y="23"/>
                  </a:cubicBezTo>
                  <a:cubicBezTo>
                    <a:pt x="32" y="22"/>
                    <a:pt x="34" y="20"/>
                    <a:pt x="33" y="19"/>
                  </a:cubicBezTo>
                  <a:cubicBezTo>
                    <a:pt x="32" y="18"/>
                    <a:pt x="31" y="17"/>
                    <a:pt x="31" y="16"/>
                  </a:cubicBezTo>
                  <a:cubicBezTo>
                    <a:pt x="31" y="15"/>
                    <a:pt x="32" y="14"/>
                    <a:pt x="32" y="13"/>
                  </a:cubicBezTo>
                  <a:cubicBezTo>
                    <a:pt x="33" y="10"/>
                    <a:pt x="34" y="8"/>
                    <a:pt x="33" y="5"/>
                  </a:cubicBezTo>
                  <a:cubicBezTo>
                    <a:pt x="33" y="6"/>
                    <a:pt x="31" y="8"/>
                    <a:pt x="30" y="8"/>
                  </a:cubicBezTo>
                  <a:cubicBezTo>
                    <a:pt x="30" y="6"/>
                    <a:pt x="27" y="6"/>
                    <a:pt x="26" y="5"/>
                  </a:cubicBezTo>
                  <a:cubicBezTo>
                    <a:pt x="25" y="4"/>
                    <a:pt x="22" y="3"/>
                    <a:pt x="21" y="1"/>
                  </a:cubicBezTo>
                  <a:cubicBezTo>
                    <a:pt x="22" y="2"/>
                    <a:pt x="22" y="2"/>
                    <a:pt x="23" y="2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3" y="0"/>
                    <a:pt x="23" y="0"/>
                    <a:pt x="22" y="0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214" name="Freeform 1636"/>
            <p:cNvSpPr>
              <a:spLocks/>
            </p:cNvSpPr>
            <p:nvPr userDrawn="1"/>
          </p:nvSpPr>
          <p:spPr bwMode="auto">
            <a:xfrm>
              <a:off x="341" y="260"/>
              <a:ext cx="108" cy="111"/>
            </a:xfrm>
            <a:custGeom>
              <a:avLst/>
              <a:gdLst/>
              <a:ahLst/>
              <a:cxnLst>
                <a:cxn ang="0">
                  <a:pos x="34" y="44"/>
                </a:cxn>
                <a:cxn ang="0">
                  <a:pos x="40" y="42"/>
                </a:cxn>
                <a:cxn ang="0">
                  <a:pos x="46" y="38"/>
                </a:cxn>
                <a:cxn ang="0">
                  <a:pos x="49" y="37"/>
                </a:cxn>
                <a:cxn ang="0">
                  <a:pos x="51" y="38"/>
                </a:cxn>
                <a:cxn ang="0">
                  <a:pos x="52" y="33"/>
                </a:cxn>
                <a:cxn ang="0">
                  <a:pos x="50" y="25"/>
                </a:cxn>
                <a:cxn ang="0">
                  <a:pos x="48" y="23"/>
                </a:cxn>
                <a:cxn ang="0">
                  <a:pos x="46" y="15"/>
                </a:cxn>
                <a:cxn ang="0">
                  <a:pos x="42" y="13"/>
                </a:cxn>
                <a:cxn ang="0">
                  <a:pos x="37" y="6"/>
                </a:cxn>
                <a:cxn ang="0">
                  <a:pos x="45" y="11"/>
                </a:cxn>
                <a:cxn ang="0">
                  <a:pos x="38" y="6"/>
                </a:cxn>
                <a:cxn ang="0">
                  <a:pos x="29" y="0"/>
                </a:cxn>
                <a:cxn ang="0">
                  <a:pos x="26" y="4"/>
                </a:cxn>
                <a:cxn ang="0">
                  <a:pos x="28" y="6"/>
                </a:cxn>
                <a:cxn ang="0">
                  <a:pos x="22" y="7"/>
                </a:cxn>
                <a:cxn ang="0">
                  <a:pos x="20" y="6"/>
                </a:cxn>
                <a:cxn ang="0">
                  <a:pos x="16" y="6"/>
                </a:cxn>
                <a:cxn ang="0">
                  <a:pos x="18" y="8"/>
                </a:cxn>
                <a:cxn ang="0">
                  <a:pos x="20" y="13"/>
                </a:cxn>
                <a:cxn ang="0">
                  <a:pos x="18" y="14"/>
                </a:cxn>
                <a:cxn ang="0">
                  <a:pos x="22" y="19"/>
                </a:cxn>
                <a:cxn ang="0">
                  <a:pos x="15" y="18"/>
                </a:cxn>
                <a:cxn ang="0">
                  <a:pos x="15" y="21"/>
                </a:cxn>
                <a:cxn ang="0">
                  <a:pos x="12" y="22"/>
                </a:cxn>
                <a:cxn ang="0">
                  <a:pos x="13" y="27"/>
                </a:cxn>
                <a:cxn ang="0">
                  <a:pos x="7" y="23"/>
                </a:cxn>
                <a:cxn ang="0">
                  <a:pos x="5" y="23"/>
                </a:cxn>
                <a:cxn ang="0">
                  <a:pos x="3" y="27"/>
                </a:cxn>
                <a:cxn ang="0">
                  <a:pos x="3" y="27"/>
                </a:cxn>
                <a:cxn ang="0">
                  <a:pos x="6" y="37"/>
                </a:cxn>
                <a:cxn ang="0">
                  <a:pos x="6" y="29"/>
                </a:cxn>
                <a:cxn ang="0">
                  <a:pos x="10" y="33"/>
                </a:cxn>
                <a:cxn ang="0">
                  <a:pos x="7" y="38"/>
                </a:cxn>
                <a:cxn ang="0">
                  <a:pos x="4" y="41"/>
                </a:cxn>
                <a:cxn ang="0">
                  <a:pos x="1" y="46"/>
                </a:cxn>
                <a:cxn ang="0">
                  <a:pos x="1" y="50"/>
                </a:cxn>
                <a:cxn ang="0">
                  <a:pos x="5" y="50"/>
                </a:cxn>
                <a:cxn ang="0">
                  <a:pos x="13" y="48"/>
                </a:cxn>
                <a:cxn ang="0">
                  <a:pos x="10" y="45"/>
                </a:cxn>
                <a:cxn ang="0">
                  <a:pos x="17" y="47"/>
                </a:cxn>
                <a:cxn ang="0">
                  <a:pos x="17" y="44"/>
                </a:cxn>
                <a:cxn ang="0">
                  <a:pos x="18" y="45"/>
                </a:cxn>
                <a:cxn ang="0">
                  <a:pos x="22" y="44"/>
                </a:cxn>
                <a:cxn ang="0">
                  <a:pos x="29" y="52"/>
                </a:cxn>
                <a:cxn ang="0">
                  <a:pos x="34" y="45"/>
                </a:cxn>
                <a:cxn ang="0">
                  <a:pos x="29" y="45"/>
                </a:cxn>
              </a:cxnLst>
              <a:rect l="0" t="0" r="r" b="b"/>
              <a:pathLst>
                <a:path w="54" h="55">
                  <a:moveTo>
                    <a:pt x="29" y="44"/>
                  </a:moveTo>
                  <a:cubicBezTo>
                    <a:pt x="30" y="44"/>
                    <a:pt x="31" y="45"/>
                    <a:pt x="32" y="45"/>
                  </a:cubicBezTo>
                  <a:cubicBezTo>
                    <a:pt x="32" y="45"/>
                    <a:pt x="33" y="45"/>
                    <a:pt x="33" y="45"/>
                  </a:cubicBezTo>
                  <a:cubicBezTo>
                    <a:pt x="34" y="44"/>
                    <a:pt x="34" y="45"/>
                    <a:pt x="34" y="44"/>
                  </a:cubicBezTo>
                  <a:cubicBezTo>
                    <a:pt x="35" y="44"/>
                    <a:pt x="36" y="43"/>
                    <a:pt x="38" y="42"/>
                  </a:cubicBezTo>
                  <a:cubicBezTo>
                    <a:pt x="38" y="42"/>
                    <a:pt x="39" y="43"/>
                    <a:pt x="40" y="42"/>
                  </a:cubicBezTo>
                  <a:cubicBezTo>
                    <a:pt x="39" y="43"/>
                    <a:pt x="39" y="43"/>
                    <a:pt x="39" y="43"/>
                  </a:cubicBezTo>
                  <a:cubicBezTo>
                    <a:pt x="40" y="43"/>
                    <a:pt x="41" y="43"/>
                    <a:pt x="40" y="42"/>
                  </a:cubicBezTo>
                  <a:cubicBezTo>
                    <a:pt x="41" y="43"/>
                    <a:pt x="42" y="44"/>
                    <a:pt x="43" y="45"/>
                  </a:cubicBezTo>
                  <a:cubicBezTo>
                    <a:pt x="44" y="46"/>
                    <a:pt x="45" y="48"/>
                    <a:pt x="45" y="46"/>
                  </a:cubicBezTo>
                  <a:cubicBezTo>
                    <a:pt x="46" y="44"/>
                    <a:pt x="44" y="43"/>
                    <a:pt x="45" y="42"/>
                  </a:cubicBezTo>
                  <a:cubicBezTo>
                    <a:pt x="46" y="41"/>
                    <a:pt x="46" y="39"/>
                    <a:pt x="46" y="38"/>
                  </a:cubicBezTo>
                  <a:cubicBezTo>
                    <a:pt x="46" y="38"/>
                    <a:pt x="46" y="38"/>
                    <a:pt x="46" y="38"/>
                  </a:cubicBezTo>
                  <a:cubicBezTo>
                    <a:pt x="46" y="37"/>
                    <a:pt x="46" y="37"/>
                    <a:pt x="46" y="37"/>
                  </a:cubicBezTo>
                  <a:cubicBezTo>
                    <a:pt x="47" y="37"/>
                    <a:pt x="48" y="37"/>
                    <a:pt x="49" y="39"/>
                  </a:cubicBezTo>
                  <a:cubicBezTo>
                    <a:pt x="49" y="38"/>
                    <a:pt x="49" y="38"/>
                    <a:pt x="49" y="37"/>
                  </a:cubicBezTo>
                  <a:cubicBezTo>
                    <a:pt x="51" y="38"/>
                    <a:pt x="51" y="39"/>
                    <a:pt x="51" y="41"/>
                  </a:cubicBezTo>
                  <a:cubicBezTo>
                    <a:pt x="52" y="41"/>
                    <a:pt x="54" y="43"/>
                    <a:pt x="53" y="41"/>
                  </a:cubicBezTo>
                  <a:cubicBezTo>
                    <a:pt x="53" y="40"/>
                    <a:pt x="52" y="41"/>
                    <a:pt x="52" y="40"/>
                  </a:cubicBezTo>
                  <a:cubicBezTo>
                    <a:pt x="51" y="40"/>
                    <a:pt x="51" y="39"/>
                    <a:pt x="51" y="38"/>
                  </a:cubicBezTo>
                  <a:cubicBezTo>
                    <a:pt x="52" y="38"/>
                    <a:pt x="53" y="38"/>
                    <a:pt x="53" y="39"/>
                  </a:cubicBezTo>
                  <a:cubicBezTo>
                    <a:pt x="53" y="37"/>
                    <a:pt x="54" y="36"/>
                    <a:pt x="52" y="35"/>
                  </a:cubicBezTo>
                  <a:cubicBezTo>
                    <a:pt x="52" y="34"/>
                    <a:pt x="50" y="34"/>
                    <a:pt x="52" y="32"/>
                  </a:cubicBezTo>
                  <a:cubicBezTo>
                    <a:pt x="52" y="33"/>
                    <a:pt x="52" y="33"/>
                    <a:pt x="52" y="33"/>
                  </a:cubicBezTo>
                  <a:cubicBezTo>
                    <a:pt x="52" y="31"/>
                    <a:pt x="52" y="31"/>
                    <a:pt x="53" y="30"/>
                  </a:cubicBezTo>
                  <a:cubicBezTo>
                    <a:pt x="53" y="29"/>
                    <a:pt x="52" y="27"/>
                    <a:pt x="52" y="26"/>
                  </a:cubicBezTo>
                  <a:cubicBezTo>
                    <a:pt x="51" y="26"/>
                    <a:pt x="51" y="26"/>
                    <a:pt x="51" y="26"/>
                  </a:cubicBezTo>
                  <a:cubicBezTo>
                    <a:pt x="51" y="25"/>
                    <a:pt x="50" y="25"/>
                    <a:pt x="50" y="25"/>
                  </a:cubicBezTo>
                  <a:cubicBezTo>
                    <a:pt x="49" y="24"/>
                    <a:pt x="49" y="24"/>
                    <a:pt x="49" y="23"/>
                  </a:cubicBezTo>
                  <a:cubicBezTo>
                    <a:pt x="49" y="23"/>
                    <a:pt x="49" y="23"/>
                    <a:pt x="49" y="24"/>
                  </a:cubicBezTo>
                  <a:cubicBezTo>
                    <a:pt x="47" y="24"/>
                    <a:pt x="48" y="23"/>
                    <a:pt x="47" y="22"/>
                  </a:cubicBezTo>
                  <a:cubicBezTo>
                    <a:pt x="47" y="22"/>
                    <a:pt x="48" y="22"/>
                    <a:pt x="48" y="23"/>
                  </a:cubicBezTo>
                  <a:cubicBezTo>
                    <a:pt x="48" y="20"/>
                    <a:pt x="50" y="22"/>
                    <a:pt x="51" y="23"/>
                  </a:cubicBezTo>
                  <a:cubicBezTo>
                    <a:pt x="51" y="22"/>
                    <a:pt x="50" y="22"/>
                    <a:pt x="49" y="21"/>
                  </a:cubicBezTo>
                  <a:cubicBezTo>
                    <a:pt x="48" y="21"/>
                    <a:pt x="48" y="19"/>
                    <a:pt x="48" y="18"/>
                  </a:cubicBezTo>
                  <a:cubicBezTo>
                    <a:pt x="49" y="18"/>
                    <a:pt x="46" y="15"/>
                    <a:pt x="46" y="15"/>
                  </a:cubicBezTo>
                  <a:cubicBezTo>
                    <a:pt x="45" y="14"/>
                    <a:pt x="42" y="12"/>
                    <a:pt x="43" y="13"/>
                  </a:cubicBezTo>
                  <a:cubicBezTo>
                    <a:pt x="42" y="13"/>
                    <a:pt x="42" y="13"/>
                    <a:pt x="42" y="13"/>
                  </a:cubicBezTo>
                  <a:cubicBezTo>
                    <a:pt x="42" y="13"/>
                    <a:pt x="42" y="13"/>
                    <a:pt x="42" y="13"/>
                  </a:cubicBezTo>
                  <a:cubicBezTo>
                    <a:pt x="42" y="13"/>
                    <a:pt x="42" y="13"/>
                    <a:pt x="42" y="13"/>
                  </a:cubicBezTo>
                  <a:cubicBezTo>
                    <a:pt x="42" y="13"/>
                    <a:pt x="39" y="11"/>
                    <a:pt x="39" y="10"/>
                  </a:cubicBezTo>
                  <a:cubicBezTo>
                    <a:pt x="39" y="10"/>
                    <a:pt x="39" y="9"/>
                    <a:pt x="39" y="8"/>
                  </a:cubicBezTo>
                  <a:cubicBezTo>
                    <a:pt x="40" y="9"/>
                    <a:pt x="40" y="9"/>
                    <a:pt x="40" y="9"/>
                  </a:cubicBezTo>
                  <a:cubicBezTo>
                    <a:pt x="40" y="8"/>
                    <a:pt x="38" y="7"/>
                    <a:pt x="37" y="6"/>
                  </a:cubicBezTo>
                  <a:cubicBezTo>
                    <a:pt x="38" y="7"/>
                    <a:pt x="38" y="7"/>
                    <a:pt x="38" y="7"/>
                  </a:cubicBezTo>
                  <a:cubicBezTo>
                    <a:pt x="38" y="6"/>
                    <a:pt x="37" y="6"/>
                    <a:pt x="37" y="5"/>
                  </a:cubicBezTo>
                  <a:cubicBezTo>
                    <a:pt x="38" y="6"/>
                    <a:pt x="40" y="7"/>
                    <a:pt x="41" y="8"/>
                  </a:cubicBezTo>
                  <a:cubicBezTo>
                    <a:pt x="42" y="9"/>
                    <a:pt x="44" y="10"/>
                    <a:pt x="45" y="11"/>
                  </a:cubicBezTo>
                  <a:cubicBezTo>
                    <a:pt x="44" y="10"/>
                    <a:pt x="42" y="8"/>
                    <a:pt x="41" y="8"/>
                  </a:cubicBezTo>
                  <a:cubicBezTo>
                    <a:pt x="40" y="7"/>
                    <a:pt x="39" y="7"/>
                    <a:pt x="38" y="6"/>
                  </a:cubicBezTo>
                  <a:cubicBezTo>
                    <a:pt x="39" y="6"/>
                    <a:pt x="39" y="6"/>
                    <a:pt x="39" y="6"/>
                  </a:cubicBezTo>
                  <a:cubicBezTo>
                    <a:pt x="38" y="6"/>
                    <a:pt x="38" y="6"/>
                    <a:pt x="38" y="6"/>
                  </a:cubicBezTo>
                  <a:cubicBezTo>
                    <a:pt x="39" y="6"/>
                    <a:pt x="39" y="6"/>
                    <a:pt x="39" y="6"/>
                  </a:cubicBezTo>
                  <a:cubicBezTo>
                    <a:pt x="38" y="5"/>
                    <a:pt x="37" y="4"/>
                    <a:pt x="36" y="3"/>
                  </a:cubicBezTo>
                  <a:cubicBezTo>
                    <a:pt x="35" y="3"/>
                    <a:pt x="35" y="3"/>
                    <a:pt x="34" y="2"/>
                  </a:cubicBezTo>
                  <a:cubicBezTo>
                    <a:pt x="33" y="2"/>
                    <a:pt x="30" y="0"/>
                    <a:pt x="29" y="0"/>
                  </a:cubicBezTo>
                  <a:cubicBezTo>
                    <a:pt x="28" y="1"/>
                    <a:pt x="30" y="2"/>
                    <a:pt x="31" y="2"/>
                  </a:cubicBezTo>
                  <a:cubicBezTo>
                    <a:pt x="30" y="2"/>
                    <a:pt x="30" y="2"/>
                    <a:pt x="29" y="2"/>
                  </a:cubicBezTo>
                  <a:cubicBezTo>
                    <a:pt x="32" y="3"/>
                    <a:pt x="28" y="2"/>
                    <a:pt x="29" y="3"/>
                  </a:cubicBezTo>
                  <a:cubicBezTo>
                    <a:pt x="28" y="3"/>
                    <a:pt x="27" y="3"/>
                    <a:pt x="26" y="4"/>
                  </a:cubicBezTo>
                  <a:cubicBezTo>
                    <a:pt x="26" y="4"/>
                    <a:pt x="27" y="4"/>
                    <a:pt x="28" y="5"/>
                  </a:cubicBezTo>
                  <a:cubicBezTo>
                    <a:pt x="27" y="5"/>
                    <a:pt x="27" y="5"/>
                    <a:pt x="27" y="5"/>
                  </a:cubicBezTo>
                  <a:cubicBezTo>
                    <a:pt x="27" y="5"/>
                    <a:pt x="27" y="5"/>
                    <a:pt x="27" y="5"/>
                  </a:cubicBezTo>
                  <a:cubicBezTo>
                    <a:pt x="27" y="6"/>
                    <a:pt x="27" y="6"/>
                    <a:pt x="28" y="6"/>
                  </a:cubicBezTo>
                  <a:cubicBezTo>
                    <a:pt x="26" y="6"/>
                    <a:pt x="25" y="4"/>
                    <a:pt x="24" y="6"/>
                  </a:cubicBezTo>
                  <a:cubicBezTo>
                    <a:pt x="25" y="6"/>
                    <a:pt x="25" y="6"/>
                    <a:pt x="25" y="6"/>
                  </a:cubicBezTo>
                  <a:cubicBezTo>
                    <a:pt x="24" y="7"/>
                    <a:pt x="23" y="6"/>
                    <a:pt x="23" y="7"/>
                  </a:cubicBezTo>
                  <a:cubicBezTo>
                    <a:pt x="23" y="7"/>
                    <a:pt x="22" y="7"/>
                    <a:pt x="22" y="7"/>
                  </a:cubicBezTo>
                  <a:cubicBezTo>
                    <a:pt x="22" y="7"/>
                    <a:pt x="22" y="7"/>
                    <a:pt x="23" y="7"/>
                  </a:cubicBezTo>
                  <a:cubicBezTo>
                    <a:pt x="22" y="7"/>
                    <a:pt x="22" y="7"/>
                    <a:pt x="22" y="7"/>
                  </a:cubicBezTo>
                  <a:cubicBezTo>
                    <a:pt x="23" y="8"/>
                    <a:pt x="22" y="8"/>
                    <a:pt x="22" y="9"/>
                  </a:cubicBezTo>
                  <a:cubicBezTo>
                    <a:pt x="22" y="8"/>
                    <a:pt x="21" y="6"/>
                    <a:pt x="20" y="6"/>
                  </a:cubicBezTo>
                  <a:cubicBezTo>
                    <a:pt x="19" y="5"/>
                    <a:pt x="18" y="5"/>
                    <a:pt x="19" y="6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7" y="6"/>
                    <a:pt x="18" y="6"/>
                    <a:pt x="17" y="6"/>
                  </a:cubicBezTo>
                  <a:cubicBezTo>
                    <a:pt x="17" y="6"/>
                    <a:pt x="17" y="6"/>
                    <a:pt x="16" y="6"/>
                  </a:cubicBezTo>
                  <a:cubicBezTo>
                    <a:pt x="17" y="6"/>
                    <a:pt x="17" y="7"/>
                    <a:pt x="18" y="7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7" y="9"/>
                    <a:pt x="17" y="10"/>
                    <a:pt x="18" y="11"/>
                  </a:cubicBezTo>
                  <a:cubicBezTo>
                    <a:pt x="18" y="11"/>
                    <a:pt x="18" y="12"/>
                    <a:pt x="17" y="12"/>
                  </a:cubicBezTo>
                  <a:cubicBezTo>
                    <a:pt x="18" y="13"/>
                    <a:pt x="19" y="13"/>
                    <a:pt x="20" y="13"/>
                  </a:cubicBezTo>
                  <a:cubicBezTo>
                    <a:pt x="19" y="13"/>
                    <a:pt x="19" y="13"/>
                    <a:pt x="19" y="13"/>
                  </a:cubicBezTo>
                  <a:cubicBezTo>
                    <a:pt x="19" y="13"/>
                    <a:pt x="18" y="13"/>
                    <a:pt x="18" y="13"/>
                  </a:cubicBezTo>
                  <a:cubicBezTo>
                    <a:pt x="18" y="14"/>
                    <a:pt x="18" y="14"/>
                    <a:pt x="18" y="14"/>
                  </a:cubicBezTo>
                  <a:cubicBezTo>
                    <a:pt x="18" y="14"/>
                    <a:pt x="18" y="14"/>
                    <a:pt x="18" y="14"/>
                  </a:cubicBezTo>
                  <a:cubicBezTo>
                    <a:pt x="18" y="14"/>
                    <a:pt x="18" y="14"/>
                    <a:pt x="19" y="14"/>
                  </a:cubicBezTo>
                  <a:cubicBezTo>
                    <a:pt x="18" y="15"/>
                    <a:pt x="18" y="14"/>
                    <a:pt x="17" y="14"/>
                  </a:cubicBezTo>
                  <a:cubicBezTo>
                    <a:pt x="18" y="14"/>
                    <a:pt x="19" y="17"/>
                    <a:pt x="20" y="16"/>
                  </a:cubicBezTo>
                  <a:cubicBezTo>
                    <a:pt x="21" y="17"/>
                    <a:pt x="22" y="18"/>
                    <a:pt x="22" y="19"/>
                  </a:cubicBezTo>
                  <a:cubicBezTo>
                    <a:pt x="21" y="19"/>
                    <a:pt x="21" y="19"/>
                    <a:pt x="21" y="19"/>
                  </a:cubicBezTo>
                  <a:cubicBezTo>
                    <a:pt x="21" y="17"/>
                    <a:pt x="17" y="14"/>
                    <a:pt x="15" y="14"/>
                  </a:cubicBezTo>
                  <a:cubicBezTo>
                    <a:pt x="15" y="16"/>
                    <a:pt x="18" y="17"/>
                    <a:pt x="19" y="18"/>
                  </a:cubicBezTo>
                  <a:cubicBezTo>
                    <a:pt x="18" y="18"/>
                    <a:pt x="16" y="18"/>
                    <a:pt x="15" y="18"/>
                  </a:cubicBezTo>
                  <a:cubicBezTo>
                    <a:pt x="16" y="19"/>
                    <a:pt x="17" y="19"/>
                    <a:pt x="17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6" y="19"/>
                    <a:pt x="16" y="19"/>
                    <a:pt x="16" y="19"/>
                  </a:cubicBezTo>
                  <a:cubicBezTo>
                    <a:pt x="16" y="20"/>
                    <a:pt x="16" y="20"/>
                    <a:pt x="15" y="21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4" y="21"/>
                    <a:pt x="14" y="23"/>
                    <a:pt x="13" y="23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2" y="22"/>
                    <a:pt x="12" y="22"/>
                  </a:cubicBezTo>
                  <a:cubicBezTo>
                    <a:pt x="12" y="23"/>
                    <a:pt x="13" y="23"/>
                    <a:pt x="13" y="24"/>
                  </a:cubicBezTo>
                  <a:cubicBezTo>
                    <a:pt x="12" y="24"/>
                    <a:pt x="12" y="26"/>
                    <a:pt x="13" y="26"/>
                  </a:cubicBezTo>
                  <a:cubicBezTo>
                    <a:pt x="13" y="26"/>
                    <a:pt x="12" y="26"/>
                    <a:pt x="12" y="26"/>
                  </a:cubicBezTo>
                  <a:cubicBezTo>
                    <a:pt x="12" y="26"/>
                    <a:pt x="12" y="27"/>
                    <a:pt x="13" y="27"/>
                  </a:cubicBezTo>
                  <a:cubicBezTo>
                    <a:pt x="11" y="28"/>
                    <a:pt x="10" y="26"/>
                    <a:pt x="9" y="25"/>
                  </a:cubicBezTo>
                  <a:cubicBezTo>
                    <a:pt x="10" y="26"/>
                    <a:pt x="13" y="25"/>
                    <a:pt x="12" y="24"/>
                  </a:cubicBezTo>
                  <a:cubicBezTo>
                    <a:pt x="10" y="23"/>
                    <a:pt x="7" y="23"/>
                    <a:pt x="6" y="23"/>
                  </a:cubicBezTo>
                  <a:cubicBezTo>
                    <a:pt x="7" y="23"/>
                    <a:pt x="6" y="23"/>
                    <a:pt x="7" y="23"/>
                  </a:cubicBezTo>
                  <a:cubicBezTo>
                    <a:pt x="6" y="23"/>
                    <a:pt x="5" y="23"/>
                    <a:pt x="5" y="23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5" y="24"/>
                    <a:pt x="5" y="24"/>
                    <a:pt x="5" y="24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4" y="24"/>
                    <a:pt x="2" y="26"/>
                    <a:pt x="3" y="26"/>
                  </a:cubicBezTo>
                  <a:cubicBezTo>
                    <a:pt x="3" y="27"/>
                    <a:pt x="3" y="27"/>
                    <a:pt x="3" y="27"/>
                  </a:cubicBezTo>
                  <a:cubicBezTo>
                    <a:pt x="3" y="26"/>
                    <a:pt x="3" y="26"/>
                    <a:pt x="3" y="26"/>
                  </a:cubicBezTo>
                  <a:cubicBezTo>
                    <a:pt x="3" y="27"/>
                    <a:pt x="3" y="27"/>
                    <a:pt x="3" y="27"/>
                  </a:cubicBezTo>
                  <a:cubicBezTo>
                    <a:pt x="2" y="26"/>
                    <a:pt x="2" y="26"/>
                    <a:pt x="2" y="26"/>
                  </a:cubicBezTo>
                  <a:cubicBezTo>
                    <a:pt x="2" y="27"/>
                    <a:pt x="2" y="27"/>
                    <a:pt x="2" y="27"/>
                  </a:cubicBezTo>
                  <a:cubicBezTo>
                    <a:pt x="2" y="28"/>
                    <a:pt x="2" y="28"/>
                    <a:pt x="2" y="28"/>
                  </a:cubicBezTo>
                  <a:cubicBezTo>
                    <a:pt x="2" y="28"/>
                    <a:pt x="2" y="28"/>
                    <a:pt x="3" y="27"/>
                  </a:cubicBezTo>
                  <a:cubicBezTo>
                    <a:pt x="2" y="29"/>
                    <a:pt x="3" y="31"/>
                    <a:pt x="2" y="33"/>
                  </a:cubicBezTo>
                  <a:cubicBezTo>
                    <a:pt x="2" y="34"/>
                    <a:pt x="1" y="36"/>
                    <a:pt x="3" y="36"/>
                  </a:cubicBezTo>
                  <a:cubicBezTo>
                    <a:pt x="2" y="38"/>
                    <a:pt x="4" y="36"/>
                    <a:pt x="4" y="35"/>
                  </a:cubicBezTo>
                  <a:cubicBezTo>
                    <a:pt x="5" y="36"/>
                    <a:pt x="6" y="37"/>
                    <a:pt x="6" y="37"/>
                  </a:cubicBezTo>
                  <a:cubicBezTo>
                    <a:pt x="7" y="38"/>
                    <a:pt x="8" y="36"/>
                    <a:pt x="7" y="35"/>
                  </a:cubicBezTo>
                  <a:cubicBezTo>
                    <a:pt x="7" y="35"/>
                    <a:pt x="8" y="34"/>
                    <a:pt x="7" y="34"/>
                  </a:cubicBezTo>
                  <a:cubicBezTo>
                    <a:pt x="7" y="33"/>
                    <a:pt x="6" y="33"/>
                    <a:pt x="6" y="33"/>
                  </a:cubicBezTo>
                  <a:cubicBezTo>
                    <a:pt x="6" y="32"/>
                    <a:pt x="7" y="29"/>
                    <a:pt x="6" y="29"/>
                  </a:cubicBezTo>
                  <a:cubicBezTo>
                    <a:pt x="5" y="29"/>
                    <a:pt x="7" y="28"/>
                    <a:pt x="7" y="28"/>
                  </a:cubicBezTo>
                  <a:cubicBezTo>
                    <a:pt x="8" y="27"/>
                    <a:pt x="7" y="31"/>
                    <a:pt x="7" y="31"/>
                  </a:cubicBezTo>
                  <a:cubicBezTo>
                    <a:pt x="8" y="34"/>
                    <a:pt x="10" y="31"/>
                    <a:pt x="12" y="31"/>
                  </a:cubicBezTo>
                  <a:cubicBezTo>
                    <a:pt x="12" y="32"/>
                    <a:pt x="9" y="33"/>
                    <a:pt x="10" y="33"/>
                  </a:cubicBezTo>
                  <a:cubicBezTo>
                    <a:pt x="10" y="34"/>
                    <a:pt x="11" y="35"/>
                    <a:pt x="10" y="35"/>
                  </a:cubicBezTo>
                  <a:cubicBezTo>
                    <a:pt x="9" y="34"/>
                    <a:pt x="10" y="37"/>
                    <a:pt x="10" y="37"/>
                  </a:cubicBezTo>
                  <a:cubicBezTo>
                    <a:pt x="10" y="37"/>
                    <a:pt x="8" y="39"/>
                    <a:pt x="7" y="39"/>
                  </a:cubicBezTo>
                  <a:cubicBezTo>
                    <a:pt x="7" y="38"/>
                    <a:pt x="7" y="38"/>
                    <a:pt x="7" y="38"/>
                  </a:cubicBezTo>
                  <a:cubicBezTo>
                    <a:pt x="7" y="39"/>
                    <a:pt x="6" y="39"/>
                    <a:pt x="6" y="39"/>
                  </a:cubicBezTo>
                  <a:cubicBezTo>
                    <a:pt x="5" y="39"/>
                    <a:pt x="6" y="38"/>
                    <a:pt x="5" y="37"/>
                  </a:cubicBezTo>
                  <a:cubicBezTo>
                    <a:pt x="3" y="38"/>
                    <a:pt x="5" y="39"/>
                    <a:pt x="5" y="40"/>
                  </a:cubicBezTo>
                  <a:cubicBezTo>
                    <a:pt x="4" y="40"/>
                    <a:pt x="4" y="41"/>
                    <a:pt x="4" y="41"/>
                  </a:cubicBezTo>
                  <a:cubicBezTo>
                    <a:pt x="4" y="41"/>
                    <a:pt x="4" y="41"/>
                    <a:pt x="4" y="41"/>
                  </a:cubicBezTo>
                  <a:cubicBezTo>
                    <a:pt x="4" y="42"/>
                    <a:pt x="3" y="45"/>
                    <a:pt x="2" y="45"/>
                  </a:cubicBezTo>
                  <a:cubicBezTo>
                    <a:pt x="2" y="45"/>
                    <a:pt x="2" y="45"/>
                    <a:pt x="2" y="45"/>
                  </a:cubicBezTo>
                  <a:cubicBezTo>
                    <a:pt x="2" y="45"/>
                    <a:pt x="1" y="46"/>
                    <a:pt x="1" y="46"/>
                  </a:cubicBezTo>
                  <a:cubicBezTo>
                    <a:pt x="1" y="46"/>
                    <a:pt x="2" y="46"/>
                    <a:pt x="2" y="46"/>
                  </a:cubicBezTo>
                  <a:cubicBezTo>
                    <a:pt x="3" y="46"/>
                    <a:pt x="3" y="47"/>
                    <a:pt x="3" y="47"/>
                  </a:cubicBezTo>
                  <a:cubicBezTo>
                    <a:pt x="4" y="49"/>
                    <a:pt x="4" y="48"/>
                    <a:pt x="3" y="49"/>
                  </a:cubicBezTo>
                  <a:cubicBezTo>
                    <a:pt x="1" y="50"/>
                    <a:pt x="1" y="49"/>
                    <a:pt x="1" y="50"/>
                  </a:cubicBezTo>
                  <a:cubicBezTo>
                    <a:pt x="0" y="51"/>
                    <a:pt x="1" y="53"/>
                    <a:pt x="2" y="54"/>
                  </a:cubicBezTo>
                  <a:cubicBezTo>
                    <a:pt x="3" y="53"/>
                    <a:pt x="3" y="54"/>
                    <a:pt x="4" y="53"/>
                  </a:cubicBezTo>
                  <a:cubicBezTo>
                    <a:pt x="5" y="52"/>
                    <a:pt x="5" y="52"/>
                    <a:pt x="6" y="51"/>
                  </a:cubicBezTo>
                  <a:cubicBezTo>
                    <a:pt x="5" y="51"/>
                    <a:pt x="5" y="51"/>
                    <a:pt x="5" y="50"/>
                  </a:cubicBezTo>
                  <a:cubicBezTo>
                    <a:pt x="6" y="48"/>
                    <a:pt x="6" y="48"/>
                    <a:pt x="6" y="48"/>
                  </a:cubicBezTo>
                  <a:cubicBezTo>
                    <a:pt x="8" y="46"/>
                    <a:pt x="8" y="46"/>
                    <a:pt x="8" y="46"/>
                  </a:cubicBezTo>
                  <a:cubicBezTo>
                    <a:pt x="9" y="46"/>
                    <a:pt x="10" y="47"/>
                    <a:pt x="11" y="47"/>
                  </a:cubicBezTo>
                  <a:cubicBezTo>
                    <a:pt x="12" y="47"/>
                    <a:pt x="13" y="47"/>
                    <a:pt x="13" y="48"/>
                  </a:cubicBezTo>
                  <a:cubicBezTo>
                    <a:pt x="13" y="48"/>
                    <a:pt x="13" y="47"/>
                    <a:pt x="13" y="47"/>
                  </a:cubicBezTo>
                  <a:cubicBezTo>
                    <a:pt x="13" y="47"/>
                    <a:pt x="13" y="47"/>
                    <a:pt x="14" y="47"/>
                  </a:cubicBezTo>
                  <a:cubicBezTo>
                    <a:pt x="13" y="47"/>
                    <a:pt x="8" y="45"/>
                    <a:pt x="10" y="44"/>
                  </a:cubicBezTo>
                  <a:cubicBezTo>
                    <a:pt x="10" y="45"/>
                    <a:pt x="10" y="45"/>
                    <a:pt x="10" y="45"/>
                  </a:cubicBezTo>
                  <a:cubicBezTo>
                    <a:pt x="10" y="44"/>
                    <a:pt x="10" y="44"/>
                    <a:pt x="10" y="44"/>
                  </a:cubicBezTo>
                  <a:cubicBezTo>
                    <a:pt x="11" y="45"/>
                    <a:pt x="12" y="45"/>
                    <a:pt x="14" y="45"/>
                  </a:cubicBezTo>
                  <a:cubicBezTo>
                    <a:pt x="14" y="46"/>
                    <a:pt x="14" y="47"/>
                    <a:pt x="15" y="47"/>
                  </a:cubicBezTo>
                  <a:cubicBezTo>
                    <a:pt x="16" y="47"/>
                    <a:pt x="16" y="47"/>
                    <a:pt x="17" y="47"/>
                  </a:cubicBezTo>
                  <a:cubicBezTo>
                    <a:pt x="17" y="46"/>
                    <a:pt x="17" y="46"/>
                    <a:pt x="17" y="46"/>
                  </a:cubicBezTo>
                  <a:cubicBezTo>
                    <a:pt x="17" y="46"/>
                    <a:pt x="17" y="46"/>
                    <a:pt x="17" y="46"/>
                  </a:cubicBezTo>
                  <a:cubicBezTo>
                    <a:pt x="16" y="46"/>
                    <a:pt x="16" y="46"/>
                    <a:pt x="15" y="45"/>
                  </a:cubicBezTo>
                  <a:cubicBezTo>
                    <a:pt x="16" y="45"/>
                    <a:pt x="16" y="45"/>
                    <a:pt x="17" y="44"/>
                  </a:cubicBezTo>
                  <a:cubicBezTo>
                    <a:pt x="17" y="45"/>
                    <a:pt x="17" y="45"/>
                    <a:pt x="17" y="45"/>
                  </a:cubicBezTo>
                  <a:cubicBezTo>
                    <a:pt x="17" y="44"/>
                    <a:pt x="17" y="44"/>
                    <a:pt x="18" y="44"/>
                  </a:cubicBezTo>
                  <a:cubicBezTo>
                    <a:pt x="18" y="44"/>
                    <a:pt x="17" y="44"/>
                    <a:pt x="17" y="45"/>
                  </a:cubicBezTo>
                  <a:cubicBezTo>
                    <a:pt x="18" y="45"/>
                    <a:pt x="18" y="45"/>
                    <a:pt x="18" y="45"/>
                  </a:cubicBezTo>
                  <a:cubicBezTo>
                    <a:pt x="18" y="46"/>
                    <a:pt x="18" y="46"/>
                    <a:pt x="18" y="46"/>
                  </a:cubicBezTo>
                  <a:cubicBezTo>
                    <a:pt x="18" y="46"/>
                    <a:pt x="18" y="46"/>
                    <a:pt x="18" y="46"/>
                  </a:cubicBezTo>
                  <a:cubicBezTo>
                    <a:pt x="18" y="46"/>
                    <a:pt x="18" y="46"/>
                    <a:pt x="18" y="46"/>
                  </a:cubicBezTo>
                  <a:cubicBezTo>
                    <a:pt x="20" y="46"/>
                    <a:pt x="21" y="45"/>
                    <a:pt x="22" y="44"/>
                  </a:cubicBezTo>
                  <a:cubicBezTo>
                    <a:pt x="22" y="45"/>
                    <a:pt x="23" y="46"/>
                    <a:pt x="23" y="46"/>
                  </a:cubicBezTo>
                  <a:cubicBezTo>
                    <a:pt x="23" y="47"/>
                    <a:pt x="23" y="48"/>
                    <a:pt x="23" y="48"/>
                  </a:cubicBezTo>
                  <a:cubicBezTo>
                    <a:pt x="24" y="48"/>
                    <a:pt x="24" y="49"/>
                    <a:pt x="24" y="49"/>
                  </a:cubicBezTo>
                  <a:cubicBezTo>
                    <a:pt x="26" y="49"/>
                    <a:pt x="28" y="52"/>
                    <a:pt x="29" y="52"/>
                  </a:cubicBezTo>
                  <a:cubicBezTo>
                    <a:pt x="31" y="54"/>
                    <a:pt x="31" y="55"/>
                    <a:pt x="33" y="53"/>
                  </a:cubicBezTo>
                  <a:cubicBezTo>
                    <a:pt x="33" y="52"/>
                    <a:pt x="36" y="49"/>
                    <a:pt x="35" y="48"/>
                  </a:cubicBezTo>
                  <a:cubicBezTo>
                    <a:pt x="35" y="48"/>
                    <a:pt x="36" y="47"/>
                    <a:pt x="36" y="46"/>
                  </a:cubicBezTo>
                  <a:cubicBezTo>
                    <a:pt x="35" y="45"/>
                    <a:pt x="34" y="46"/>
                    <a:pt x="34" y="45"/>
                  </a:cubicBezTo>
                  <a:cubicBezTo>
                    <a:pt x="33" y="46"/>
                    <a:pt x="33" y="47"/>
                    <a:pt x="32" y="47"/>
                  </a:cubicBezTo>
                  <a:cubicBezTo>
                    <a:pt x="32" y="46"/>
                    <a:pt x="32" y="46"/>
                    <a:pt x="31" y="46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1" y="46"/>
                    <a:pt x="30" y="46"/>
                    <a:pt x="29" y="45"/>
                  </a:cubicBezTo>
                  <a:cubicBezTo>
                    <a:pt x="29" y="44"/>
                    <a:pt x="29" y="44"/>
                    <a:pt x="29" y="44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215" name="Freeform 1637"/>
            <p:cNvSpPr>
              <a:spLocks/>
            </p:cNvSpPr>
            <p:nvPr userDrawn="1"/>
          </p:nvSpPr>
          <p:spPr bwMode="auto">
            <a:xfrm>
              <a:off x="257" y="250"/>
              <a:ext cx="210" cy="211"/>
            </a:xfrm>
            <a:custGeom>
              <a:avLst/>
              <a:gdLst/>
              <a:ahLst/>
              <a:cxnLst>
                <a:cxn ang="0">
                  <a:pos x="36" y="4"/>
                </a:cxn>
                <a:cxn ang="0">
                  <a:pos x="36" y="3"/>
                </a:cxn>
                <a:cxn ang="0">
                  <a:pos x="0" y="52"/>
                </a:cxn>
                <a:cxn ang="0">
                  <a:pos x="3" y="70"/>
                </a:cxn>
                <a:cxn ang="0">
                  <a:pos x="53" y="105"/>
                </a:cxn>
                <a:cxn ang="0">
                  <a:pos x="70" y="102"/>
                </a:cxn>
                <a:cxn ang="0">
                  <a:pos x="105" y="52"/>
                </a:cxn>
                <a:cxn ang="0">
                  <a:pos x="102" y="35"/>
                </a:cxn>
                <a:cxn ang="0">
                  <a:pos x="53" y="0"/>
                </a:cxn>
                <a:cxn ang="0">
                  <a:pos x="36" y="3"/>
                </a:cxn>
                <a:cxn ang="0">
                  <a:pos x="36" y="4"/>
                </a:cxn>
                <a:cxn ang="0">
                  <a:pos x="36" y="5"/>
                </a:cxn>
                <a:cxn ang="0">
                  <a:pos x="53" y="2"/>
                </a:cxn>
                <a:cxn ang="0">
                  <a:pos x="100" y="36"/>
                </a:cxn>
                <a:cxn ang="0">
                  <a:pos x="103" y="52"/>
                </a:cxn>
                <a:cxn ang="0">
                  <a:pos x="70" y="100"/>
                </a:cxn>
                <a:cxn ang="0">
                  <a:pos x="53" y="102"/>
                </a:cxn>
                <a:cxn ang="0">
                  <a:pos x="6" y="69"/>
                </a:cxn>
                <a:cxn ang="0">
                  <a:pos x="3" y="52"/>
                </a:cxn>
                <a:cxn ang="0">
                  <a:pos x="36" y="5"/>
                </a:cxn>
                <a:cxn ang="0">
                  <a:pos x="36" y="4"/>
                </a:cxn>
              </a:cxnLst>
              <a:rect l="0" t="0" r="r" b="b"/>
              <a:pathLst>
                <a:path w="105" h="105">
                  <a:moveTo>
                    <a:pt x="36" y="4"/>
                  </a:moveTo>
                  <a:cubicBezTo>
                    <a:pt x="36" y="3"/>
                    <a:pt x="36" y="3"/>
                    <a:pt x="36" y="3"/>
                  </a:cubicBezTo>
                  <a:cubicBezTo>
                    <a:pt x="14" y="10"/>
                    <a:pt x="0" y="31"/>
                    <a:pt x="0" y="52"/>
                  </a:cubicBezTo>
                  <a:cubicBezTo>
                    <a:pt x="0" y="58"/>
                    <a:pt x="1" y="64"/>
                    <a:pt x="3" y="70"/>
                  </a:cubicBezTo>
                  <a:cubicBezTo>
                    <a:pt x="11" y="91"/>
                    <a:pt x="31" y="105"/>
                    <a:pt x="53" y="105"/>
                  </a:cubicBezTo>
                  <a:cubicBezTo>
                    <a:pt x="59" y="105"/>
                    <a:pt x="65" y="104"/>
                    <a:pt x="70" y="102"/>
                  </a:cubicBezTo>
                  <a:cubicBezTo>
                    <a:pt x="92" y="94"/>
                    <a:pt x="105" y="74"/>
                    <a:pt x="105" y="52"/>
                  </a:cubicBezTo>
                  <a:cubicBezTo>
                    <a:pt x="105" y="46"/>
                    <a:pt x="105" y="41"/>
                    <a:pt x="102" y="35"/>
                  </a:cubicBezTo>
                  <a:cubicBezTo>
                    <a:pt x="95" y="13"/>
                    <a:pt x="75" y="0"/>
                    <a:pt x="53" y="0"/>
                  </a:cubicBezTo>
                  <a:cubicBezTo>
                    <a:pt x="47" y="0"/>
                    <a:pt x="41" y="1"/>
                    <a:pt x="36" y="3"/>
                  </a:cubicBezTo>
                  <a:cubicBezTo>
                    <a:pt x="36" y="4"/>
                    <a:pt x="36" y="4"/>
                    <a:pt x="36" y="4"/>
                  </a:cubicBezTo>
                  <a:cubicBezTo>
                    <a:pt x="36" y="5"/>
                    <a:pt x="36" y="5"/>
                    <a:pt x="36" y="5"/>
                  </a:cubicBezTo>
                  <a:cubicBezTo>
                    <a:pt x="42" y="3"/>
                    <a:pt x="47" y="2"/>
                    <a:pt x="53" y="2"/>
                  </a:cubicBezTo>
                  <a:cubicBezTo>
                    <a:pt x="74" y="2"/>
                    <a:pt x="93" y="15"/>
                    <a:pt x="100" y="36"/>
                  </a:cubicBezTo>
                  <a:cubicBezTo>
                    <a:pt x="102" y="41"/>
                    <a:pt x="103" y="47"/>
                    <a:pt x="103" y="52"/>
                  </a:cubicBezTo>
                  <a:cubicBezTo>
                    <a:pt x="103" y="73"/>
                    <a:pt x="90" y="92"/>
                    <a:pt x="70" y="100"/>
                  </a:cubicBezTo>
                  <a:cubicBezTo>
                    <a:pt x="64" y="101"/>
                    <a:pt x="58" y="102"/>
                    <a:pt x="53" y="102"/>
                  </a:cubicBezTo>
                  <a:cubicBezTo>
                    <a:pt x="32" y="102"/>
                    <a:pt x="13" y="89"/>
                    <a:pt x="6" y="69"/>
                  </a:cubicBezTo>
                  <a:cubicBezTo>
                    <a:pt x="4" y="63"/>
                    <a:pt x="3" y="58"/>
                    <a:pt x="3" y="52"/>
                  </a:cubicBezTo>
                  <a:cubicBezTo>
                    <a:pt x="3" y="32"/>
                    <a:pt x="16" y="12"/>
                    <a:pt x="36" y="5"/>
                  </a:cubicBezTo>
                  <a:cubicBezTo>
                    <a:pt x="36" y="4"/>
                    <a:pt x="36" y="4"/>
                    <a:pt x="36" y="4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216" name="Freeform 1638"/>
            <p:cNvSpPr>
              <a:spLocks/>
            </p:cNvSpPr>
            <p:nvPr userDrawn="1"/>
          </p:nvSpPr>
          <p:spPr bwMode="auto">
            <a:xfrm>
              <a:off x="257" y="248"/>
              <a:ext cx="212" cy="211"/>
            </a:xfrm>
            <a:custGeom>
              <a:avLst/>
              <a:gdLst/>
              <a:ahLst/>
              <a:cxnLst>
                <a:cxn ang="0">
                  <a:pos x="105" y="53"/>
                </a:cxn>
                <a:cxn ang="0">
                  <a:pos x="104" y="53"/>
                </a:cxn>
                <a:cxn ang="0">
                  <a:pos x="89" y="89"/>
                </a:cxn>
                <a:cxn ang="0">
                  <a:pos x="53" y="104"/>
                </a:cxn>
                <a:cxn ang="0">
                  <a:pos x="17" y="89"/>
                </a:cxn>
                <a:cxn ang="0">
                  <a:pos x="3" y="53"/>
                </a:cxn>
                <a:cxn ang="0">
                  <a:pos x="17" y="17"/>
                </a:cxn>
                <a:cxn ang="0">
                  <a:pos x="53" y="3"/>
                </a:cxn>
                <a:cxn ang="0">
                  <a:pos x="89" y="17"/>
                </a:cxn>
                <a:cxn ang="0">
                  <a:pos x="104" y="53"/>
                </a:cxn>
                <a:cxn ang="0">
                  <a:pos x="105" y="53"/>
                </a:cxn>
                <a:cxn ang="0">
                  <a:pos x="106" y="53"/>
                </a:cxn>
                <a:cxn ang="0">
                  <a:pos x="53" y="0"/>
                </a:cxn>
                <a:cxn ang="0">
                  <a:pos x="0" y="53"/>
                </a:cxn>
                <a:cxn ang="0">
                  <a:pos x="53" y="106"/>
                </a:cxn>
                <a:cxn ang="0">
                  <a:pos x="106" y="53"/>
                </a:cxn>
                <a:cxn ang="0">
                  <a:pos x="105" y="53"/>
                </a:cxn>
              </a:cxnLst>
              <a:rect l="0" t="0" r="r" b="b"/>
              <a:pathLst>
                <a:path w="106" h="106">
                  <a:moveTo>
                    <a:pt x="105" y="53"/>
                  </a:moveTo>
                  <a:cubicBezTo>
                    <a:pt x="104" y="53"/>
                    <a:pt x="104" y="53"/>
                    <a:pt x="104" y="53"/>
                  </a:cubicBezTo>
                  <a:cubicBezTo>
                    <a:pt x="104" y="67"/>
                    <a:pt x="98" y="80"/>
                    <a:pt x="89" y="89"/>
                  </a:cubicBezTo>
                  <a:cubicBezTo>
                    <a:pt x="80" y="98"/>
                    <a:pt x="67" y="104"/>
                    <a:pt x="53" y="104"/>
                  </a:cubicBezTo>
                  <a:cubicBezTo>
                    <a:pt x="39" y="104"/>
                    <a:pt x="26" y="98"/>
                    <a:pt x="17" y="89"/>
                  </a:cubicBezTo>
                  <a:cubicBezTo>
                    <a:pt x="8" y="80"/>
                    <a:pt x="3" y="67"/>
                    <a:pt x="3" y="53"/>
                  </a:cubicBezTo>
                  <a:cubicBezTo>
                    <a:pt x="3" y="39"/>
                    <a:pt x="8" y="27"/>
                    <a:pt x="17" y="17"/>
                  </a:cubicBezTo>
                  <a:cubicBezTo>
                    <a:pt x="26" y="8"/>
                    <a:pt x="39" y="3"/>
                    <a:pt x="53" y="3"/>
                  </a:cubicBezTo>
                  <a:cubicBezTo>
                    <a:pt x="67" y="3"/>
                    <a:pt x="80" y="8"/>
                    <a:pt x="89" y="17"/>
                  </a:cubicBezTo>
                  <a:cubicBezTo>
                    <a:pt x="98" y="27"/>
                    <a:pt x="104" y="39"/>
                    <a:pt x="104" y="53"/>
                  </a:cubicBezTo>
                  <a:cubicBezTo>
                    <a:pt x="105" y="53"/>
                    <a:pt x="105" y="53"/>
                    <a:pt x="105" y="53"/>
                  </a:cubicBezTo>
                  <a:cubicBezTo>
                    <a:pt x="106" y="53"/>
                    <a:pt x="106" y="53"/>
                    <a:pt x="106" y="53"/>
                  </a:cubicBezTo>
                  <a:cubicBezTo>
                    <a:pt x="106" y="24"/>
                    <a:pt x="82" y="0"/>
                    <a:pt x="53" y="0"/>
                  </a:cubicBezTo>
                  <a:cubicBezTo>
                    <a:pt x="24" y="0"/>
                    <a:pt x="0" y="24"/>
                    <a:pt x="0" y="53"/>
                  </a:cubicBezTo>
                  <a:cubicBezTo>
                    <a:pt x="0" y="82"/>
                    <a:pt x="24" y="106"/>
                    <a:pt x="53" y="106"/>
                  </a:cubicBezTo>
                  <a:cubicBezTo>
                    <a:pt x="82" y="106"/>
                    <a:pt x="106" y="82"/>
                    <a:pt x="106" y="53"/>
                  </a:cubicBezTo>
                  <a:cubicBezTo>
                    <a:pt x="105" y="53"/>
                    <a:pt x="105" y="53"/>
                    <a:pt x="105" y="53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217" name="Freeform 1639"/>
            <p:cNvSpPr>
              <a:spLocks/>
            </p:cNvSpPr>
            <p:nvPr userDrawn="1"/>
          </p:nvSpPr>
          <p:spPr bwMode="auto">
            <a:xfrm>
              <a:off x="311" y="272"/>
              <a:ext cx="64" cy="54"/>
            </a:xfrm>
            <a:custGeom>
              <a:avLst/>
              <a:gdLst/>
              <a:ahLst/>
              <a:cxnLst>
                <a:cxn ang="0">
                  <a:pos x="28" y="19"/>
                </a:cxn>
                <a:cxn ang="0">
                  <a:pos x="27" y="19"/>
                </a:cxn>
                <a:cxn ang="0">
                  <a:pos x="13" y="25"/>
                </a:cxn>
                <a:cxn ang="0">
                  <a:pos x="7" y="24"/>
                </a:cxn>
                <a:cxn ang="0">
                  <a:pos x="7" y="24"/>
                </a:cxn>
                <a:cxn ang="0">
                  <a:pos x="7" y="24"/>
                </a:cxn>
                <a:cxn ang="0">
                  <a:pos x="3" y="16"/>
                </a:cxn>
                <a:cxn ang="0">
                  <a:pos x="6" y="9"/>
                </a:cxn>
                <a:cxn ang="0">
                  <a:pos x="6" y="9"/>
                </a:cxn>
                <a:cxn ang="0">
                  <a:pos x="6" y="9"/>
                </a:cxn>
                <a:cxn ang="0">
                  <a:pos x="19" y="2"/>
                </a:cxn>
                <a:cxn ang="0">
                  <a:pos x="24" y="4"/>
                </a:cxn>
                <a:cxn ang="0">
                  <a:pos x="24" y="4"/>
                </a:cxn>
                <a:cxn ang="0">
                  <a:pos x="24" y="4"/>
                </a:cxn>
                <a:cxn ang="0">
                  <a:pos x="29" y="12"/>
                </a:cxn>
                <a:cxn ang="0">
                  <a:pos x="27" y="19"/>
                </a:cxn>
                <a:cxn ang="0">
                  <a:pos x="28" y="19"/>
                </a:cxn>
                <a:cxn ang="0">
                  <a:pos x="27" y="19"/>
                </a:cxn>
                <a:cxn ang="0">
                  <a:pos x="28" y="19"/>
                </a:cxn>
                <a:cxn ang="0">
                  <a:pos x="29" y="20"/>
                </a:cxn>
                <a:cxn ang="0">
                  <a:pos x="32" y="12"/>
                </a:cxn>
                <a:cxn ang="0">
                  <a:pos x="25" y="2"/>
                </a:cxn>
                <a:cxn ang="0">
                  <a:pos x="25" y="3"/>
                </a:cxn>
                <a:cxn ang="0">
                  <a:pos x="25" y="2"/>
                </a:cxn>
                <a:cxn ang="0">
                  <a:pos x="19" y="0"/>
                </a:cxn>
                <a:cxn ang="0">
                  <a:pos x="4" y="7"/>
                </a:cxn>
                <a:cxn ang="0">
                  <a:pos x="5" y="8"/>
                </a:cxn>
                <a:cxn ang="0">
                  <a:pos x="4" y="7"/>
                </a:cxn>
                <a:cxn ang="0">
                  <a:pos x="0" y="16"/>
                </a:cxn>
                <a:cxn ang="0">
                  <a:pos x="6" y="26"/>
                </a:cxn>
                <a:cxn ang="0">
                  <a:pos x="6" y="26"/>
                </a:cxn>
                <a:cxn ang="0">
                  <a:pos x="6" y="26"/>
                </a:cxn>
                <a:cxn ang="0">
                  <a:pos x="13" y="27"/>
                </a:cxn>
                <a:cxn ang="0">
                  <a:pos x="29" y="20"/>
                </a:cxn>
                <a:cxn ang="0">
                  <a:pos x="29" y="20"/>
                </a:cxn>
                <a:cxn ang="0">
                  <a:pos x="29" y="20"/>
                </a:cxn>
                <a:cxn ang="0">
                  <a:pos x="28" y="19"/>
                </a:cxn>
              </a:cxnLst>
              <a:rect l="0" t="0" r="r" b="b"/>
              <a:pathLst>
                <a:path w="32" h="27">
                  <a:moveTo>
                    <a:pt x="28" y="19"/>
                  </a:moveTo>
                  <a:cubicBezTo>
                    <a:pt x="27" y="19"/>
                    <a:pt x="27" y="19"/>
                    <a:pt x="27" y="19"/>
                  </a:cubicBezTo>
                  <a:cubicBezTo>
                    <a:pt x="24" y="23"/>
                    <a:pt x="18" y="25"/>
                    <a:pt x="13" y="25"/>
                  </a:cubicBezTo>
                  <a:cubicBezTo>
                    <a:pt x="11" y="25"/>
                    <a:pt x="9" y="25"/>
                    <a:pt x="7" y="24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4" y="22"/>
                    <a:pt x="3" y="19"/>
                    <a:pt x="3" y="16"/>
                  </a:cubicBezTo>
                  <a:cubicBezTo>
                    <a:pt x="3" y="14"/>
                    <a:pt x="4" y="11"/>
                    <a:pt x="6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9" y="5"/>
                    <a:pt x="14" y="2"/>
                    <a:pt x="19" y="2"/>
                  </a:cubicBezTo>
                  <a:cubicBezTo>
                    <a:pt x="20" y="2"/>
                    <a:pt x="22" y="3"/>
                    <a:pt x="24" y="4"/>
                  </a:cubicBezTo>
                  <a:cubicBezTo>
                    <a:pt x="24" y="4"/>
                    <a:pt x="24" y="4"/>
                    <a:pt x="24" y="4"/>
                  </a:cubicBezTo>
                  <a:cubicBezTo>
                    <a:pt x="24" y="4"/>
                    <a:pt x="24" y="4"/>
                    <a:pt x="24" y="4"/>
                  </a:cubicBezTo>
                  <a:cubicBezTo>
                    <a:pt x="27" y="5"/>
                    <a:pt x="29" y="9"/>
                    <a:pt x="29" y="12"/>
                  </a:cubicBezTo>
                  <a:cubicBezTo>
                    <a:pt x="29" y="14"/>
                    <a:pt x="28" y="17"/>
                    <a:pt x="27" y="19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7" y="19"/>
                    <a:pt x="27" y="19"/>
                    <a:pt x="27" y="19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9" y="20"/>
                    <a:pt x="29" y="20"/>
                    <a:pt x="29" y="20"/>
                  </a:cubicBezTo>
                  <a:cubicBezTo>
                    <a:pt x="31" y="18"/>
                    <a:pt x="32" y="15"/>
                    <a:pt x="32" y="12"/>
                  </a:cubicBezTo>
                  <a:cubicBezTo>
                    <a:pt x="32" y="8"/>
                    <a:pt x="29" y="4"/>
                    <a:pt x="25" y="2"/>
                  </a:cubicBezTo>
                  <a:cubicBezTo>
                    <a:pt x="25" y="3"/>
                    <a:pt x="25" y="3"/>
                    <a:pt x="25" y="3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23" y="1"/>
                    <a:pt x="21" y="0"/>
                    <a:pt x="19" y="0"/>
                  </a:cubicBezTo>
                  <a:cubicBezTo>
                    <a:pt x="13" y="0"/>
                    <a:pt x="8" y="3"/>
                    <a:pt x="4" y="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2" y="10"/>
                    <a:pt x="0" y="13"/>
                    <a:pt x="0" y="16"/>
                  </a:cubicBezTo>
                  <a:cubicBezTo>
                    <a:pt x="0" y="20"/>
                    <a:pt x="2" y="24"/>
                    <a:pt x="6" y="26"/>
                  </a:cubicBezTo>
                  <a:cubicBezTo>
                    <a:pt x="6" y="26"/>
                    <a:pt x="6" y="26"/>
                    <a:pt x="6" y="26"/>
                  </a:cubicBezTo>
                  <a:cubicBezTo>
                    <a:pt x="6" y="26"/>
                    <a:pt x="6" y="26"/>
                    <a:pt x="6" y="26"/>
                  </a:cubicBezTo>
                  <a:cubicBezTo>
                    <a:pt x="8" y="27"/>
                    <a:pt x="11" y="27"/>
                    <a:pt x="13" y="27"/>
                  </a:cubicBezTo>
                  <a:cubicBezTo>
                    <a:pt x="19" y="27"/>
                    <a:pt x="25" y="25"/>
                    <a:pt x="29" y="20"/>
                  </a:cubicBezTo>
                  <a:cubicBezTo>
                    <a:pt x="29" y="20"/>
                    <a:pt x="29" y="20"/>
                    <a:pt x="29" y="20"/>
                  </a:cubicBezTo>
                  <a:cubicBezTo>
                    <a:pt x="29" y="20"/>
                    <a:pt x="29" y="20"/>
                    <a:pt x="29" y="20"/>
                  </a:cubicBezTo>
                  <a:cubicBezTo>
                    <a:pt x="28" y="19"/>
                    <a:pt x="28" y="19"/>
                    <a:pt x="28" y="19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218" name="Freeform 1640"/>
            <p:cNvSpPr>
              <a:spLocks/>
            </p:cNvSpPr>
            <p:nvPr userDrawn="1"/>
          </p:nvSpPr>
          <p:spPr bwMode="auto">
            <a:xfrm>
              <a:off x="289" y="256"/>
              <a:ext cx="114" cy="103"/>
            </a:xfrm>
            <a:custGeom>
              <a:avLst/>
              <a:gdLst/>
              <a:ahLst/>
              <a:cxnLst>
                <a:cxn ang="0">
                  <a:pos x="50" y="37"/>
                </a:cxn>
                <a:cxn ang="0">
                  <a:pos x="49" y="36"/>
                </a:cxn>
                <a:cxn ang="0">
                  <a:pos x="23" y="49"/>
                </a:cxn>
                <a:cxn ang="0">
                  <a:pos x="12" y="46"/>
                </a:cxn>
                <a:cxn ang="0">
                  <a:pos x="12" y="47"/>
                </a:cxn>
                <a:cxn ang="0">
                  <a:pos x="12" y="46"/>
                </a:cxn>
                <a:cxn ang="0">
                  <a:pos x="2" y="30"/>
                </a:cxn>
                <a:cxn ang="0">
                  <a:pos x="8" y="15"/>
                </a:cxn>
                <a:cxn ang="0">
                  <a:pos x="8" y="15"/>
                </a:cxn>
                <a:cxn ang="0">
                  <a:pos x="8" y="15"/>
                </a:cxn>
                <a:cxn ang="0">
                  <a:pos x="33" y="3"/>
                </a:cxn>
                <a:cxn ang="0">
                  <a:pos x="45" y="6"/>
                </a:cxn>
                <a:cxn ang="0">
                  <a:pos x="45" y="6"/>
                </a:cxn>
                <a:cxn ang="0">
                  <a:pos x="45" y="6"/>
                </a:cxn>
                <a:cxn ang="0">
                  <a:pos x="55" y="22"/>
                </a:cxn>
                <a:cxn ang="0">
                  <a:pos x="49" y="36"/>
                </a:cxn>
                <a:cxn ang="0">
                  <a:pos x="49" y="36"/>
                </a:cxn>
                <a:cxn ang="0">
                  <a:pos x="49" y="36"/>
                </a:cxn>
                <a:cxn ang="0">
                  <a:pos x="50" y="37"/>
                </a:cxn>
                <a:cxn ang="0">
                  <a:pos x="51" y="37"/>
                </a:cxn>
                <a:cxn ang="0">
                  <a:pos x="57" y="22"/>
                </a:cxn>
                <a:cxn ang="0">
                  <a:pos x="46" y="3"/>
                </a:cxn>
                <a:cxn ang="0">
                  <a:pos x="45" y="4"/>
                </a:cxn>
                <a:cxn ang="0">
                  <a:pos x="46" y="3"/>
                </a:cxn>
                <a:cxn ang="0">
                  <a:pos x="33" y="0"/>
                </a:cxn>
                <a:cxn ang="0">
                  <a:pos x="6" y="13"/>
                </a:cxn>
                <a:cxn ang="0">
                  <a:pos x="6" y="13"/>
                </a:cxn>
                <a:cxn ang="0">
                  <a:pos x="6" y="13"/>
                </a:cxn>
                <a:cxn ang="0">
                  <a:pos x="0" y="30"/>
                </a:cxn>
                <a:cxn ang="0">
                  <a:pos x="11" y="48"/>
                </a:cxn>
                <a:cxn ang="0">
                  <a:pos x="11" y="48"/>
                </a:cxn>
                <a:cxn ang="0">
                  <a:pos x="11" y="48"/>
                </a:cxn>
                <a:cxn ang="0">
                  <a:pos x="23" y="51"/>
                </a:cxn>
                <a:cxn ang="0">
                  <a:pos x="51" y="37"/>
                </a:cxn>
                <a:cxn ang="0">
                  <a:pos x="51" y="37"/>
                </a:cxn>
                <a:cxn ang="0">
                  <a:pos x="51" y="37"/>
                </a:cxn>
                <a:cxn ang="0">
                  <a:pos x="50" y="37"/>
                </a:cxn>
              </a:cxnLst>
              <a:rect l="0" t="0" r="r" b="b"/>
              <a:pathLst>
                <a:path w="57" h="51">
                  <a:moveTo>
                    <a:pt x="50" y="37"/>
                  </a:moveTo>
                  <a:cubicBezTo>
                    <a:pt x="49" y="36"/>
                    <a:pt x="49" y="36"/>
                    <a:pt x="49" y="36"/>
                  </a:cubicBezTo>
                  <a:cubicBezTo>
                    <a:pt x="43" y="44"/>
                    <a:pt x="33" y="49"/>
                    <a:pt x="23" y="49"/>
                  </a:cubicBezTo>
                  <a:cubicBezTo>
                    <a:pt x="19" y="49"/>
                    <a:pt x="15" y="48"/>
                    <a:pt x="12" y="46"/>
                  </a:cubicBezTo>
                  <a:cubicBezTo>
                    <a:pt x="12" y="47"/>
                    <a:pt x="12" y="47"/>
                    <a:pt x="12" y="47"/>
                  </a:cubicBezTo>
                  <a:cubicBezTo>
                    <a:pt x="12" y="46"/>
                    <a:pt x="12" y="46"/>
                    <a:pt x="12" y="46"/>
                  </a:cubicBezTo>
                  <a:cubicBezTo>
                    <a:pt x="6" y="43"/>
                    <a:pt x="2" y="37"/>
                    <a:pt x="2" y="30"/>
                  </a:cubicBezTo>
                  <a:cubicBezTo>
                    <a:pt x="2" y="25"/>
                    <a:pt x="4" y="20"/>
                    <a:pt x="8" y="15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14" y="7"/>
                    <a:pt x="24" y="3"/>
                    <a:pt x="33" y="3"/>
                  </a:cubicBezTo>
                  <a:cubicBezTo>
                    <a:pt x="37" y="3"/>
                    <a:pt x="41" y="4"/>
                    <a:pt x="45" y="6"/>
                  </a:cubicBezTo>
                  <a:cubicBezTo>
                    <a:pt x="45" y="6"/>
                    <a:pt x="45" y="6"/>
                    <a:pt x="45" y="6"/>
                  </a:cubicBezTo>
                  <a:cubicBezTo>
                    <a:pt x="45" y="6"/>
                    <a:pt x="45" y="6"/>
                    <a:pt x="45" y="6"/>
                  </a:cubicBezTo>
                  <a:cubicBezTo>
                    <a:pt x="51" y="9"/>
                    <a:pt x="55" y="15"/>
                    <a:pt x="55" y="22"/>
                  </a:cubicBezTo>
                  <a:cubicBezTo>
                    <a:pt x="55" y="26"/>
                    <a:pt x="53" y="31"/>
                    <a:pt x="49" y="36"/>
                  </a:cubicBezTo>
                  <a:cubicBezTo>
                    <a:pt x="49" y="36"/>
                    <a:pt x="49" y="36"/>
                    <a:pt x="49" y="36"/>
                  </a:cubicBezTo>
                  <a:cubicBezTo>
                    <a:pt x="49" y="36"/>
                    <a:pt x="49" y="36"/>
                    <a:pt x="49" y="36"/>
                  </a:cubicBezTo>
                  <a:cubicBezTo>
                    <a:pt x="50" y="37"/>
                    <a:pt x="50" y="37"/>
                    <a:pt x="50" y="37"/>
                  </a:cubicBezTo>
                  <a:cubicBezTo>
                    <a:pt x="51" y="37"/>
                    <a:pt x="51" y="37"/>
                    <a:pt x="51" y="37"/>
                  </a:cubicBezTo>
                  <a:cubicBezTo>
                    <a:pt x="55" y="32"/>
                    <a:pt x="57" y="27"/>
                    <a:pt x="57" y="22"/>
                  </a:cubicBezTo>
                  <a:cubicBezTo>
                    <a:pt x="57" y="14"/>
                    <a:pt x="53" y="7"/>
                    <a:pt x="46" y="3"/>
                  </a:cubicBezTo>
                  <a:cubicBezTo>
                    <a:pt x="45" y="4"/>
                    <a:pt x="45" y="4"/>
                    <a:pt x="45" y="4"/>
                  </a:cubicBezTo>
                  <a:cubicBezTo>
                    <a:pt x="46" y="3"/>
                    <a:pt x="46" y="3"/>
                    <a:pt x="46" y="3"/>
                  </a:cubicBezTo>
                  <a:cubicBezTo>
                    <a:pt x="42" y="1"/>
                    <a:pt x="37" y="0"/>
                    <a:pt x="33" y="0"/>
                  </a:cubicBezTo>
                  <a:cubicBezTo>
                    <a:pt x="23" y="0"/>
                    <a:pt x="13" y="5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2" y="19"/>
                    <a:pt x="0" y="25"/>
                    <a:pt x="0" y="30"/>
                  </a:cubicBezTo>
                  <a:cubicBezTo>
                    <a:pt x="0" y="38"/>
                    <a:pt x="4" y="44"/>
                    <a:pt x="11" y="48"/>
                  </a:cubicBezTo>
                  <a:cubicBezTo>
                    <a:pt x="11" y="48"/>
                    <a:pt x="11" y="48"/>
                    <a:pt x="11" y="48"/>
                  </a:cubicBezTo>
                  <a:cubicBezTo>
                    <a:pt x="11" y="48"/>
                    <a:pt x="11" y="48"/>
                    <a:pt x="11" y="48"/>
                  </a:cubicBezTo>
                  <a:cubicBezTo>
                    <a:pt x="15" y="50"/>
                    <a:pt x="19" y="51"/>
                    <a:pt x="23" y="51"/>
                  </a:cubicBezTo>
                  <a:cubicBezTo>
                    <a:pt x="34" y="51"/>
                    <a:pt x="44" y="46"/>
                    <a:pt x="51" y="37"/>
                  </a:cubicBezTo>
                  <a:cubicBezTo>
                    <a:pt x="51" y="37"/>
                    <a:pt x="51" y="37"/>
                    <a:pt x="51" y="37"/>
                  </a:cubicBezTo>
                  <a:cubicBezTo>
                    <a:pt x="51" y="37"/>
                    <a:pt x="51" y="37"/>
                    <a:pt x="51" y="37"/>
                  </a:cubicBezTo>
                  <a:cubicBezTo>
                    <a:pt x="50" y="37"/>
                    <a:pt x="50" y="37"/>
                    <a:pt x="50" y="37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219" name="Freeform 1641"/>
            <p:cNvSpPr>
              <a:spLocks/>
            </p:cNvSpPr>
            <p:nvPr userDrawn="1"/>
          </p:nvSpPr>
          <p:spPr bwMode="auto">
            <a:xfrm>
              <a:off x="271" y="248"/>
              <a:ext cx="156" cy="143"/>
            </a:xfrm>
            <a:custGeom>
              <a:avLst/>
              <a:gdLst/>
              <a:ahLst/>
              <a:cxnLst>
                <a:cxn ang="0">
                  <a:pos x="69" y="54"/>
                </a:cxn>
                <a:cxn ang="0">
                  <a:pos x="68" y="53"/>
                </a:cxn>
                <a:cxn ang="0">
                  <a:pos x="35" y="69"/>
                </a:cxn>
                <a:cxn ang="0">
                  <a:pos x="16" y="63"/>
                </a:cxn>
                <a:cxn ang="0">
                  <a:pos x="2" y="40"/>
                </a:cxn>
                <a:cxn ang="0">
                  <a:pos x="12" y="18"/>
                </a:cxn>
                <a:cxn ang="0">
                  <a:pos x="12" y="18"/>
                </a:cxn>
                <a:cxn ang="0">
                  <a:pos x="12" y="18"/>
                </a:cxn>
                <a:cxn ang="0">
                  <a:pos x="46" y="3"/>
                </a:cxn>
                <a:cxn ang="0">
                  <a:pos x="65" y="8"/>
                </a:cxn>
                <a:cxn ang="0">
                  <a:pos x="77" y="30"/>
                </a:cxn>
                <a:cxn ang="0">
                  <a:pos x="68" y="53"/>
                </a:cxn>
                <a:cxn ang="0">
                  <a:pos x="68" y="53"/>
                </a:cxn>
                <a:cxn ang="0">
                  <a:pos x="68" y="53"/>
                </a:cxn>
                <a:cxn ang="0">
                  <a:pos x="69" y="54"/>
                </a:cxn>
                <a:cxn ang="0">
                  <a:pos x="69" y="55"/>
                </a:cxn>
                <a:cxn ang="0">
                  <a:pos x="79" y="30"/>
                </a:cxn>
                <a:cxn ang="0">
                  <a:pos x="66" y="6"/>
                </a:cxn>
                <a:cxn ang="0">
                  <a:pos x="46" y="0"/>
                </a:cxn>
                <a:cxn ang="0">
                  <a:pos x="10" y="16"/>
                </a:cxn>
                <a:cxn ang="0">
                  <a:pos x="10" y="16"/>
                </a:cxn>
                <a:cxn ang="0">
                  <a:pos x="10" y="16"/>
                </a:cxn>
                <a:cxn ang="0">
                  <a:pos x="0" y="40"/>
                </a:cxn>
                <a:cxn ang="0">
                  <a:pos x="15" y="65"/>
                </a:cxn>
                <a:cxn ang="0">
                  <a:pos x="35" y="71"/>
                </a:cxn>
                <a:cxn ang="0">
                  <a:pos x="69" y="55"/>
                </a:cxn>
                <a:cxn ang="0">
                  <a:pos x="69" y="55"/>
                </a:cxn>
                <a:cxn ang="0">
                  <a:pos x="69" y="55"/>
                </a:cxn>
                <a:cxn ang="0">
                  <a:pos x="69" y="54"/>
                </a:cxn>
              </a:cxnLst>
              <a:rect l="0" t="0" r="r" b="b"/>
              <a:pathLst>
                <a:path w="79" h="71">
                  <a:moveTo>
                    <a:pt x="69" y="54"/>
                  </a:moveTo>
                  <a:cubicBezTo>
                    <a:pt x="68" y="53"/>
                    <a:pt x="68" y="53"/>
                    <a:pt x="68" y="53"/>
                  </a:cubicBezTo>
                  <a:cubicBezTo>
                    <a:pt x="59" y="63"/>
                    <a:pt x="47" y="69"/>
                    <a:pt x="35" y="69"/>
                  </a:cubicBezTo>
                  <a:cubicBezTo>
                    <a:pt x="28" y="69"/>
                    <a:pt x="22" y="67"/>
                    <a:pt x="16" y="63"/>
                  </a:cubicBezTo>
                  <a:cubicBezTo>
                    <a:pt x="7" y="58"/>
                    <a:pt x="2" y="49"/>
                    <a:pt x="2" y="40"/>
                  </a:cubicBezTo>
                  <a:cubicBezTo>
                    <a:pt x="2" y="32"/>
                    <a:pt x="6" y="25"/>
                    <a:pt x="12" y="18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21" y="8"/>
                    <a:pt x="34" y="3"/>
                    <a:pt x="46" y="3"/>
                  </a:cubicBezTo>
                  <a:cubicBezTo>
                    <a:pt x="52" y="3"/>
                    <a:pt x="59" y="4"/>
                    <a:pt x="65" y="8"/>
                  </a:cubicBezTo>
                  <a:cubicBezTo>
                    <a:pt x="73" y="13"/>
                    <a:pt x="77" y="21"/>
                    <a:pt x="77" y="30"/>
                  </a:cubicBezTo>
                  <a:cubicBezTo>
                    <a:pt x="77" y="38"/>
                    <a:pt x="74" y="46"/>
                    <a:pt x="68" y="53"/>
                  </a:cubicBezTo>
                  <a:cubicBezTo>
                    <a:pt x="68" y="53"/>
                    <a:pt x="68" y="53"/>
                    <a:pt x="68" y="53"/>
                  </a:cubicBezTo>
                  <a:cubicBezTo>
                    <a:pt x="68" y="53"/>
                    <a:pt x="68" y="53"/>
                    <a:pt x="68" y="53"/>
                  </a:cubicBezTo>
                  <a:cubicBezTo>
                    <a:pt x="69" y="54"/>
                    <a:pt x="69" y="54"/>
                    <a:pt x="69" y="54"/>
                  </a:cubicBezTo>
                  <a:cubicBezTo>
                    <a:pt x="69" y="55"/>
                    <a:pt x="69" y="55"/>
                    <a:pt x="69" y="55"/>
                  </a:cubicBezTo>
                  <a:cubicBezTo>
                    <a:pt x="76" y="47"/>
                    <a:pt x="79" y="39"/>
                    <a:pt x="79" y="30"/>
                  </a:cubicBezTo>
                  <a:cubicBezTo>
                    <a:pt x="79" y="21"/>
                    <a:pt x="75" y="12"/>
                    <a:pt x="66" y="6"/>
                  </a:cubicBezTo>
                  <a:cubicBezTo>
                    <a:pt x="60" y="2"/>
                    <a:pt x="53" y="0"/>
                    <a:pt x="46" y="0"/>
                  </a:cubicBezTo>
                  <a:cubicBezTo>
                    <a:pt x="33" y="0"/>
                    <a:pt x="20" y="6"/>
                    <a:pt x="10" y="16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3" y="23"/>
                    <a:pt x="0" y="32"/>
                    <a:pt x="0" y="40"/>
                  </a:cubicBezTo>
                  <a:cubicBezTo>
                    <a:pt x="0" y="50"/>
                    <a:pt x="5" y="59"/>
                    <a:pt x="15" y="65"/>
                  </a:cubicBezTo>
                  <a:cubicBezTo>
                    <a:pt x="21" y="69"/>
                    <a:pt x="28" y="71"/>
                    <a:pt x="35" y="71"/>
                  </a:cubicBezTo>
                  <a:cubicBezTo>
                    <a:pt x="47" y="71"/>
                    <a:pt x="60" y="65"/>
                    <a:pt x="69" y="55"/>
                  </a:cubicBezTo>
                  <a:cubicBezTo>
                    <a:pt x="69" y="55"/>
                    <a:pt x="69" y="55"/>
                    <a:pt x="69" y="55"/>
                  </a:cubicBezTo>
                  <a:cubicBezTo>
                    <a:pt x="69" y="55"/>
                    <a:pt x="69" y="55"/>
                    <a:pt x="69" y="55"/>
                  </a:cubicBezTo>
                  <a:cubicBezTo>
                    <a:pt x="69" y="54"/>
                    <a:pt x="69" y="54"/>
                    <a:pt x="69" y="54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220" name="Freeform 1642"/>
            <p:cNvSpPr>
              <a:spLocks/>
            </p:cNvSpPr>
            <p:nvPr userDrawn="1"/>
          </p:nvSpPr>
          <p:spPr bwMode="auto">
            <a:xfrm>
              <a:off x="259" y="274"/>
              <a:ext cx="192" cy="145"/>
            </a:xfrm>
            <a:custGeom>
              <a:avLst/>
              <a:gdLst/>
              <a:ahLst/>
              <a:cxnLst>
                <a:cxn ang="0">
                  <a:pos x="3" y="20"/>
                </a:cxn>
                <a:cxn ang="0">
                  <a:pos x="0" y="35"/>
                </a:cxn>
                <a:cxn ang="0">
                  <a:pos x="18" y="65"/>
                </a:cxn>
                <a:cxn ang="0">
                  <a:pos x="42" y="72"/>
                </a:cxn>
                <a:cxn ang="0">
                  <a:pos x="84" y="53"/>
                </a:cxn>
                <a:cxn ang="0">
                  <a:pos x="84" y="53"/>
                </a:cxn>
                <a:cxn ang="0">
                  <a:pos x="84" y="53"/>
                </a:cxn>
                <a:cxn ang="0">
                  <a:pos x="96" y="24"/>
                </a:cxn>
                <a:cxn ang="0">
                  <a:pos x="86" y="0"/>
                </a:cxn>
                <a:cxn ang="0">
                  <a:pos x="84" y="1"/>
                </a:cxn>
                <a:cxn ang="0">
                  <a:pos x="93" y="24"/>
                </a:cxn>
                <a:cxn ang="0">
                  <a:pos x="82" y="51"/>
                </a:cxn>
                <a:cxn ang="0">
                  <a:pos x="82" y="51"/>
                </a:cxn>
                <a:cxn ang="0">
                  <a:pos x="82" y="51"/>
                </a:cxn>
                <a:cxn ang="0">
                  <a:pos x="42" y="70"/>
                </a:cxn>
                <a:cxn ang="0">
                  <a:pos x="19" y="63"/>
                </a:cxn>
                <a:cxn ang="0">
                  <a:pos x="3" y="35"/>
                </a:cxn>
                <a:cxn ang="0">
                  <a:pos x="5" y="21"/>
                </a:cxn>
                <a:cxn ang="0">
                  <a:pos x="3" y="20"/>
                </a:cxn>
              </a:cxnLst>
              <a:rect l="0" t="0" r="r" b="b"/>
              <a:pathLst>
                <a:path w="96" h="72">
                  <a:moveTo>
                    <a:pt x="3" y="20"/>
                  </a:moveTo>
                  <a:cubicBezTo>
                    <a:pt x="1" y="25"/>
                    <a:pt x="0" y="30"/>
                    <a:pt x="0" y="35"/>
                  </a:cubicBezTo>
                  <a:cubicBezTo>
                    <a:pt x="0" y="47"/>
                    <a:pt x="6" y="58"/>
                    <a:pt x="18" y="65"/>
                  </a:cubicBezTo>
                  <a:cubicBezTo>
                    <a:pt x="26" y="70"/>
                    <a:pt x="34" y="72"/>
                    <a:pt x="42" y="72"/>
                  </a:cubicBezTo>
                  <a:cubicBezTo>
                    <a:pt x="58" y="72"/>
                    <a:pt x="73" y="65"/>
                    <a:pt x="84" y="53"/>
                  </a:cubicBezTo>
                  <a:cubicBezTo>
                    <a:pt x="84" y="53"/>
                    <a:pt x="84" y="53"/>
                    <a:pt x="84" y="53"/>
                  </a:cubicBezTo>
                  <a:cubicBezTo>
                    <a:pt x="84" y="53"/>
                    <a:pt x="84" y="53"/>
                    <a:pt x="84" y="53"/>
                  </a:cubicBezTo>
                  <a:cubicBezTo>
                    <a:pt x="92" y="44"/>
                    <a:pt x="96" y="34"/>
                    <a:pt x="96" y="24"/>
                  </a:cubicBezTo>
                  <a:cubicBezTo>
                    <a:pt x="96" y="15"/>
                    <a:pt x="92" y="6"/>
                    <a:pt x="86" y="0"/>
                  </a:cubicBezTo>
                  <a:cubicBezTo>
                    <a:pt x="84" y="1"/>
                    <a:pt x="84" y="1"/>
                    <a:pt x="84" y="1"/>
                  </a:cubicBezTo>
                  <a:cubicBezTo>
                    <a:pt x="90" y="7"/>
                    <a:pt x="93" y="15"/>
                    <a:pt x="93" y="24"/>
                  </a:cubicBezTo>
                  <a:cubicBezTo>
                    <a:pt x="93" y="33"/>
                    <a:pt x="90" y="43"/>
                    <a:pt x="82" y="51"/>
                  </a:cubicBezTo>
                  <a:cubicBezTo>
                    <a:pt x="82" y="51"/>
                    <a:pt x="82" y="51"/>
                    <a:pt x="82" y="51"/>
                  </a:cubicBezTo>
                  <a:cubicBezTo>
                    <a:pt x="82" y="51"/>
                    <a:pt x="82" y="51"/>
                    <a:pt x="82" y="51"/>
                  </a:cubicBezTo>
                  <a:cubicBezTo>
                    <a:pt x="71" y="63"/>
                    <a:pt x="57" y="70"/>
                    <a:pt x="42" y="70"/>
                  </a:cubicBezTo>
                  <a:cubicBezTo>
                    <a:pt x="34" y="70"/>
                    <a:pt x="26" y="68"/>
                    <a:pt x="19" y="63"/>
                  </a:cubicBezTo>
                  <a:cubicBezTo>
                    <a:pt x="8" y="56"/>
                    <a:pt x="3" y="46"/>
                    <a:pt x="3" y="35"/>
                  </a:cubicBezTo>
                  <a:cubicBezTo>
                    <a:pt x="3" y="30"/>
                    <a:pt x="3" y="26"/>
                    <a:pt x="5" y="21"/>
                  </a:cubicBezTo>
                  <a:cubicBezTo>
                    <a:pt x="3" y="20"/>
                    <a:pt x="3" y="20"/>
                    <a:pt x="3" y="20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221" name="Freeform 1643"/>
            <p:cNvSpPr>
              <a:spLocks/>
            </p:cNvSpPr>
            <p:nvPr userDrawn="1"/>
          </p:nvSpPr>
          <p:spPr bwMode="auto">
            <a:xfrm>
              <a:off x="265" y="302"/>
              <a:ext cx="200" cy="139"/>
            </a:xfrm>
            <a:custGeom>
              <a:avLst/>
              <a:gdLst/>
              <a:ahLst/>
              <a:cxnLst>
                <a:cxn ang="0">
                  <a:pos x="93" y="1"/>
                </a:cxn>
                <a:cxn ang="0">
                  <a:pos x="98" y="19"/>
                </a:cxn>
                <a:cxn ang="0">
                  <a:pos x="86" y="48"/>
                </a:cxn>
                <a:cxn ang="0">
                  <a:pos x="86" y="48"/>
                </a:cxn>
                <a:cxn ang="0">
                  <a:pos x="86" y="48"/>
                </a:cxn>
                <a:cxn ang="0">
                  <a:pos x="43" y="67"/>
                </a:cxn>
                <a:cxn ang="0">
                  <a:pos x="17" y="60"/>
                </a:cxn>
                <a:cxn ang="0">
                  <a:pos x="2" y="44"/>
                </a:cxn>
                <a:cxn ang="0">
                  <a:pos x="0" y="45"/>
                </a:cxn>
                <a:cxn ang="0">
                  <a:pos x="15" y="62"/>
                </a:cxn>
                <a:cxn ang="0">
                  <a:pos x="43" y="70"/>
                </a:cxn>
                <a:cxn ang="0">
                  <a:pos x="87" y="49"/>
                </a:cxn>
                <a:cxn ang="0">
                  <a:pos x="87" y="49"/>
                </a:cxn>
                <a:cxn ang="0">
                  <a:pos x="87" y="49"/>
                </a:cxn>
                <a:cxn ang="0">
                  <a:pos x="100" y="19"/>
                </a:cxn>
                <a:cxn ang="0">
                  <a:pos x="95" y="0"/>
                </a:cxn>
                <a:cxn ang="0">
                  <a:pos x="93" y="1"/>
                </a:cxn>
              </a:cxnLst>
              <a:rect l="0" t="0" r="r" b="b"/>
              <a:pathLst>
                <a:path w="100" h="70">
                  <a:moveTo>
                    <a:pt x="93" y="1"/>
                  </a:moveTo>
                  <a:cubicBezTo>
                    <a:pt x="96" y="7"/>
                    <a:pt x="98" y="13"/>
                    <a:pt x="98" y="19"/>
                  </a:cubicBezTo>
                  <a:cubicBezTo>
                    <a:pt x="98" y="28"/>
                    <a:pt x="94" y="39"/>
                    <a:pt x="86" y="48"/>
                  </a:cubicBezTo>
                  <a:cubicBezTo>
                    <a:pt x="86" y="48"/>
                    <a:pt x="86" y="48"/>
                    <a:pt x="86" y="48"/>
                  </a:cubicBezTo>
                  <a:cubicBezTo>
                    <a:pt x="86" y="48"/>
                    <a:pt x="86" y="48"/>
                    <a:pt x="86" y="48"/>
                  </a:cubicBezTo>
                  <a:cubicBezTo>
                    <a:pt x="74" y="60"/>
                    <a:pt x="58" y="67"/>
                    <a:pt x="43" y="67"/>
                  </a:cubicBezTo>
                  <a:cubicBezTo>
                    <a:pt x="34" y="67"/>
                    <a:pt x="25" y="65"/>
                    <a:pt x="17" y="60"/>
                  </a:cubicBezTo>
                  <a:cubicBezTo>
                    <a:pt x="10" y="56"/>
                    <a:pt x="5" y="50"/>
                    <a:pt x="2" y="44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3" y="52"/>
                    <a:pt x="8" y="58"/>
                    <a:pt x="15" y="62"/>
                  </a:cubicBezTo>
                  <a:cubicBezTo>
                    <a:pt x="24" y="67"/>
                    <a:pt x="33" y="70"/>
                    <a:pt x="43" y="70"/>
                  </a:cubicBezTo>
                  <a:cubicBezTo>
                    <a:pt x="59" y="70"/>
                    <a:pt x="75" y="62"/>
                    <a:pt x="87" y="49"/>
                  </a:cubicBezTo>
                  <a:cubicBezTo>
                    <a:pt x="87" y="49"/>
                    <a:pt x="87" y="49"/>
                    <a:pt x="87" y="49"/>
                  </a:cubicBezTo>
                  <a:cubicBezTo>
                    <a:pt x="87" y="49"/>
                    <a:pt x="87" y="49"/>
                    <a:pt x="87" y="49"/>
                  </a:cubicBezTo>
                  <a:cubicBezTo>
                    <a:pt x="96" y="40"/>
                    <a:pt x="100" y="29"/>
                    <a:pt x="100" y="19"/>
                  </a:cubicBezTo>
                  <a:cubicBezTo>
                    <a:pt x="100" y="12"/>
                    <a:pt x="98" y="6"/>
                    <a:pt x="95" y="0"/>
                  </a:cubicBezTo>
                  <a:cubicBezTo>
                    <a:pt x="93" y="1"/>
                    <a:pt x="93" y="1"/>
                    <a:pt x="93" y="1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222" name="Freeform 1644"/>
            <p:cNvSpPr>
              <a:spLocks/>
            </p:cNvSpPr>
            <p:nvPr userDrawn="1"/>
          </p:nvSpPr>
          <p:spPr bwMode="auto">
            <a:xfrm>
              <a:off x="311" y="379"/>
              <a:ext cx="154" cy="78"/>
            </a:xfrm>
            <a:custGeom>
              <a:avLst/>
              <a:gdLst/>
              <a:ahLst/>
              <a:cxnLst>
                <a:cxn ang="0">
                  <a:pos x="75" y="0"/>
                </a:cxn>
                <a:cxn ang="0">
                  <a:pos x="65" y="17"/>
                </a:cxn>
                <a:cxn ang="0">
                  <a:pos x="65" y="17"/>
                </a:cxn>
                <a:cxn ang="0">
                  <a:pos x="65" y="17"/>
                </a:cxn>
                <a:cxn ang="0">
                  <a:pos x="22" y="37"/>
                </a:cxn>
                <a:cxn ang="0">
                  <a:pos x="1" y="32"/>
                </a:cxn>
                <a:cxn ang="0">
                  <a:pos x="0" y="34"/>
                </a:cxn>
                <a:cxn ang="0">
                  <a:pos x="22" y="39"/>
                </a:cxn>
                <a:cxn ang="0">
                  <a:pos x="67" y="19"/>
                </a:cxn>
                <a:cxn ang="0">
                  <a:pos x="67" y="19"/>
                </a:cxn>
                <a:cxn ang="0">
                  <a:pos x="67" y="19"/>
                </a:cxn>
                <a:cxn ang="0">
                  <a:pos x="77" y="1"/>
                </a:cxn>
                <a:cxn ang="0">
                  <a:pos x="75" y="0"/>
                </a:cxn>
              </a:cxnLst>
              <a:rect l="0" t="0" r="r" b="b"/>
              <a:pathLst>
                <a:path w="77" h="39">
                  <a:moveTo>
                    <a:pt x="75" y="0"/>
                  </a:moveTo>
                  <a:cubicBezTo>
                    <a:pt x="73" y="6"/>
                    <a:pt x="70" y="12"/>
                    <a:pt x="65" y="17"/>
                  </a:cubicBezTo>
                  <a:cubicBezTo>
                    <a:pt x="65" y="17"/>
                    <a:pt x="65" y="17"/>
                    <a:pt x="65" y="17"/>
                  </a:cubicBezTo>
                  <a:cubicBezTo>
                    <a:pt x="65" y="17"/>
                    <a:pt x="65" y="17"/>
                    <a:pt x="65" y="17"/>
                  </a:cubicBezTo>
                  <a:cubicBezTo>
                    <a:pt x="54" y="30"/>
                    <a:pt x="38" y="37"/>
                    <a:pt x="22" y="37"/>
                  </a:cubicBezTo>
                  <a:cubicBezTo>
                    <a:pt x="15" y="37"/>
                    <a:pt x="8" y="35"/>
                    <a:pt x="1" y="32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7" y="38"/>
                    <a:pt x="15" y="39"/>
                    <a:pt x="22" y="39"/>
                  </a:cubicBezTo>
                  <a:cubicBezTo>
                    <a:pt x="39" y="39"/>
                    <a:pt x="55" y="32"/>
                    <a:pt x="67" y="19"/>
                  </a:cubicBezTo>
                  <a:cubicBezTo>
                    <a:pt x="67" y="19"/>
                    <a:pt x="67" y="19"/>
                    <a:pt x="67" y="19"/>
                  </a:cubicBezTo>
                  <a:cubicBezTo>
                    <a:pt x="67" y="19"/>
                    <a:pt x="67" y="19"/>
                    <a:pt x="67" y="19"/>
                  </a:cubicBezTo>
                  <a:cubicBezTo>
                    <a:pt x="72" y="13"/>
                    <a:pt x="75" y="7"/>
                    <a:pt x="77" y="1"/>
                  </a:cubicBezTo>
                  <a:cubicBezTo>
                    <a:pt x="75" y="0"/>
                    <a:pt x="75" y="0"/>
                    <a:pt x="75" y="0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223" name="Freeform 1645"/>
            <p:cNvSpPr>
              <a:spLocks/>
            </p:cNvSpPr>
            <p:nvPr userDrawn="1"/>
          </p:nvSpPr>
          <p:spPr bwMode="auto">
            <a:xfrm>
              <a:off x="277" y="280"/>
              <a:ext cx="46" cy="16"/>
            </a:xfrm>
            <a:custGeom>
              <a:avLst/>
              <a:gdLst/>
              <a:ahLst/>
              <a:cxnLst>
                <a:cxn ang="0">
                  <a:pos x="23" y="3"/>
                </a:cxn>
                <a:cxn ang="0">
                  <a:pos x="12" y="0"/>
                </a:cxn>
                <a:cxn ang="0">
                  <a:pos x="0" y="6"/>
                </a:cxn>
                <a:cxn ang="0">
                  <a:pos x="2" y="8"/>
                </a:cxn>
                <a:cxn ang="0">
                  <a:pos x="12" y="2"/>
                </a:cxn>
                <a:cxn ang="0">
                  <a:pos x="22" y="5"/>
                </a:cxn>
                <a:cxn ang="0">
                  <a:pos x="23" y="3"/>
                </a:cxn>
              </a:cxnLst>
              <a:rect l="0" t="0" r="r" b="b"/>
              <a:pathLst>
                <a:path w="23" h="8">
                  <a:moveTo>
                    <a:pt x="23" y="3"/>
                  </a:moveTo>
                  <a:cubicBezTo>
                    <a:pt x="19" y="1"/>
                    <a:pt x="15" y="0"/>
                    <a:pt x="12" y="0"/>
                  </a:cubicBezTo>
                  <a:cubicBezTo>
                    <a:pt x="7" y="0"/>
                    <a:pt x="3" y="2"/>
                    <a:pt x="0" y="6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5" y="4"/>
                    <a:pt x="8" y="2"/>
                    <a:pt x="12" y="2"/>
                  </a:cubicBezTo>
                  <a:cubicBezTo>
                    <a:pt x="15" y="2"/>
                    <a:pt x="18" y="3"/>
                    <a:pt x="22" y="5"/>
                  </a:cubicBezTo>
                  <a:cubicBezTo>
                    <a:pt x="23" y="3"/>
                    <a:pt x="23" y="3"/>
                    <a:pt x="23" y="3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224" name="Freeform 1646"/>
            <p:cNvSpPr>
              <a:spLocks/>
            </p:cNvSpPr>
            <p:nvPr userDrawn="1"/>
          </p:nvSpPr>
          <p:spPr bwMode="auto">
            <a:xfrm>
              <a:off x="365" y="308"/>
              <a:ext cx="88" cy="103"/>
            </a:xfrm>
            <a:custGeom>
              <a:avLst/>
              <a:gdLst/>
              <a:ahLst/>
              <a:cxnLst>
                <a:cxn ang="0">
                  <a:pos x="44" y="50"/>
                </a:cxn>
                <a:cxn ang="0">
                  <a:pos x="28" y="24"/>
                </a:cxn>
                <a:cxn ang="0">
                  <a:pos x="1" y="0"/>
                </a:cxn>
                <a:cxn ang="0">
                  <a:pos x="0" y="2"/>
                </a:cxn>
                <a:cxn ang="0">
                  <a:pos x="26" y="25"/>
                </a:cxn>
                <a:cxn ang="0">
                  <a:pos x="42" y="51"/>
                </a:cxn>
                <a:cxn ang="0">
                  <a:pos x="44" y="50"/>
                </a:cxn>
              </a:cxnLst>
              <a:rect l="0" t="0" r="r" b="b"/>
              <a:pathLst>
                <a:path w="44" h="51">
                  <a:moveTo>
                    <a:pt x="44" y="50"/>
                  </a:moveTo>
                  <a:cubicBezTo>
                    <a:pt x="42" y="42"/>
                    <a:pt x="36" y="33"/>
                    <a:pt x="28" y="24"/>
                  </a:cubicBezTo>
                  <a:cubicBezTo>
                    <a:pt x="20" y="15"/>
                    <a:pt x="10" y="7"/>
                    <a:pt x="1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8" y="8"/>
                    <a:pt x="18" y="17"/>
                    <a:pt x="26" y="25"/>
                  </a:cubicBezTo>
                  <a:cubicBezTo>
                    <a:pt x="34" y="34"/>
                    <a:pt x="40" y="43"/>
                    <a:pt x="42" y="51"/>
                  </a:cubicBezTo>
                  <a:cubicBezTo>
                    <a:pt x="44" y="50"/>
                    <a:pt x="44" y="50"/>
                    <a:pt x="44" y="50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225" name="Freeform 1647"/>
            <p:cNvSpPr>
              <a:spLocks/>
            </p:cNvSpPr>
            <p:nvPr userDrawn="1"/>
          </p:nvSpPr>
          <p:spPr bwMode="auto">
            <a:xfrm>
              <a:off x="359" y="316"/>
              <a:ext cx="74" cy="117"/>
            </a:xfrm>
            <a:custGeom>
              <a:avLst/>
              <a:gdLst/>
              <a:ahLst/>
              <a:cxnLst>
                <a:cxn ang="0">
                  <a:pos x="37" y="58"/>
                </a:cxn>
                <a:cxn ang="0">
                  <a:pos x="37" y="58"/>
                </a:cxn>
                <a:cxn ang="0">
                  <a:pos x="33" y="44"/>
                </a:cxn>
                <a:cxn ang="0">
                  <a:pos x="1" y="0"/>
                </a:cxn>
                <a:cxn ang="0">
                  <a:pos x="0" y="1"/>
                </a:cxn>
                <a:cxn ang="0">
                  <a:pos x="21" y="29"/>
                </a:cxn>
                <a:cxn ang="0">
                  <a:pos x="31" y="45"/>
                </a:cxn>
                <a:cxn ang="0">
                  <a:pos x="35" y="58"/>
                </a:cxn>
                <a:cxn ang="0">
                  <a:pos x="35" y="58"/>
                </a:cxn>
                <a:cxn ang="0">
                  <a:pos x="37" y="58"/>
                </a:cxn>
              </a:cxnLst>
              <a:rect l="0" t="0" r="r" b="b"/>
              <a:pathLst>
                <a:path w="37" h="58">
                  <a:moveTo>
                    <a:pt x="37" y="58"/>
                  </a:moveTo>
                  <a:cubicBezTo>
                    <a:pt x="37" y="58"/>
                    <a:pt x="37" y="58"/>
                    <a:pt x="37" y="58"/>
                  </a:cubicBezTo>
                  <a:cubicBezTo>
                    <a:pt x="37" y="54"/>
                    <a:pt x="36" y="50"/>
                    <a:pt x="33" y="44"/>
                  </a:cubicBezTo>
                  <a:cubicBezTo>
                    <a:pt x="25" y="28"/>
                    <a:pt x="9" y="7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5" y="6"/>
                    <a:pt x="13" y="17"/>
                    <a:pt x="21" y="29"/>
                  </a:cubicBezTo>
                  <a:cubicBezTo>
                    <a:pt x="25" y="34"/>
                    <a:pt x="28" y="40"/>
                    <a:pt x="31" y="45"/>
                  </a:cubicBezTo>
                  <a:cubicBezTo>
                    <a:pt x="33" y="51"/>
                    <a:pt x="35" y="55"/>
                    <a:pt x="35" y="58"/>
                  </a:cubicBezTo>
                  <a:cubicBezTo>
                    <a:pt x="35" y="58"/>
                    <a:pt x="35" y="58"/>
                    <a:pt x="35" y="58"/>
                  </a:cubicBezTo>
                  <a:cubicBezTo>
                    <a:pt x="37" y="58"/>
                    <a:pt x="37" y="58"/>
                    <a:pt x="37" y="58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226" name="Freeform 1648"/>
            <p:cNvSpPr>
              <a:spLocks/>
            </p:cNvSpPr>
            <p:nvPr userDrawn="1"/>
          </p:nvSpPr>
          <p:spPr bwMode="auto">
            <a:xfrm>
              <a:off x="351" y="320"/>
              <a:ext cx="60" cy="129"/>
            </a:xfrm>
            <a:custGeom>
              <a:avLst/>
              <a:gdLst/>
              <a:ahLst/>
              <a:cxnLst>
                <a:cxn ang="0">
                  <a:pos x="30" y="64"/>
                </a:cxn>
                <a:cxn ang="0">
                  <a:pos x="28" y="59"/>
                </a:cxn>
                <a:cxn ang="0">
                  <a:pos x="14" y="25"/>
                </a:cxn>
                <a:cxn ang="0">
                  <a:pos x="7" y="9"/>
                </a:cxn>
                <a:cxn ang="0">
                  <a:pos x="4" y="3"/>
                </a:cxn>
                <a:cxn ang="0">
                  <a:pos x="2" y="0"/>
                </a:cxn>
                <a:cxn ang="0">
                  <a:pos x="0" y="1"/>
                </a:cxn>
                <a:cxn ang="0">
                  <a:pos x="2" y="5"/>
                </a:cxn>
                <a:cxn ang="0">
                  <a:pos x="17" y="37"/>
                </a:cxn>
                <a:cxn ang="0">
                  <a:pos x="24" y="54"/>
                </a:cxn>
                <a:cxn ang="0">
                  <a:pos x="27" y="64"/>
                </a:cxn>
                <a:cxn ang="0">
                  <a:pos x="30" y="64"/>
                </a:cxn>
              </a:cxnLst>
              <a:rect l="0" t="0" r="r" b="b"/>
              <a:pathLst>
                <a:path w="30" h="64">
                  <a:moveTo>
                    <a:pt x="30" y="64"/>
                  </a:moveTo>
                  <a:cubicBezTo>
                    <a:pt x="30" y="63"/>
                    <a:pt x="29" y="61"/>
                    <a:pt x="28" y="59"/>
                  </a:cubicBezTo>
                  <a:cubicBezTo>
                    <a:pt x="26" y="51"/>
                    <a:pt x="20" y="38"/>
                    <a:pt x="14" y="25"/>
                  </a:cubicBezTo>
                  <a:cubicBezTo>
                    <a:pt x="11" y="19"/>
                    <a:pt x="9" y="13"/>
                    <a:pt x="7" y="9"/>
                  </a:cubicBezTo>
                  <a:cubicBezTo>
                    <a:pt x="5" y="6"/>
                    <a:pt x="5" y="4"/>
                    <a:pt x="4" y="3"/>
                  </a:cubicBezTo>
                  <a:cubicBezTo>
                    <a:pt x="3" y="1"/>
                    <a:pt x="2" y="0"/>
                    <a:pt x="2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3"/>
                    <a:pt x="2" y="5"/>
                  </a:cubicBezTo>
                  <a:cubicBezTo>
                    <a:pt x="5" y="11"/>
                    <a:pt x="11" y="24"/>
                    <a:pt x="17" y="37"/>
                  </a:cubicBezTo>
                  <a:cubicBezTo>
                    <a:pt x="20" y="43"/>
                    <a:pt x="22" y="49"/>
                    <a:pt x="24" y="54"/>
                  </a:cubicBezTo>
                  <a:cubicBezTo>
                    <a:pt x="26" y="59"/>
                    <a:pt x="27" y="63"/>
                    <a:pt x="27" y="64"/>
                  </a:cubicBezTo>
                  <a:cubicBezTo>
                    <a:pt x="30" y="64"/>
                    <a:pt x="30" y="64"/>
                    <a:pt x="30" y="64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227" name="Freeform 1649"/>
            <p:cNvSpPr>
              <a:spLocks/>
            </p:cNvSpPr>
            <p:nvPr userDrawn="1"/>
          </p:nvSpPr>
          <p:spPr bwMode="auto">
            <a:xfrm>
              <a:off x="343" y="324"/>
              <a:ext cx="42" cy="135"/>
            </a:xfrm>
            <a:custGeom>
              <a:avLst/>
              <a:gdLst/>
              <a:ahLst/>
              <a:cxnLst>
                <a:cxn ang="0">
                  <a:pos x="21" y="65"/>
                </a:cxn>
                <a:cxn ang="0">
                  <a:pos x="16" y="54"/>
                </a:cxn>
                <a:cxn ang="0">
                  <a:pos x="3" y="0"/>
                </a:cxn>
                <a:cxn ang="0">
                  <a:pos x="0" y="0"/>
                </a:cxn>
                <a:cxn ang="0">
                  <a:pos x="8" y="35"/>
                </a:cxn>
                <a:cxn ang="0">
                  <a:pos x="14" y="54"/>
                </a:cxn>
                <a:cxn ang="0">
                  <a:pos x="19" y="67"/>
                </a:cxn>
                <a:cxn ang="0">
                  <a:pos x="21" y="65"/>
                </a:cxn>
              </a:cxnLst>
              <a:rect l="0" t="0" r="r" b="b"/>
              <a:pathLst>
                <a:path w="21" h="67">
                  <a:moveTo>
                    <a:pt x="21" y="65"/>
                  </a:moveTo>
                  <a:cubicBezTo>
                    <a:pt x="19" y="64"/>
                    <a:pt x="18" y="59"/>
                    <a:pt x="16" y="54"/>
                  </a:cubicBezTo>
                  <a:cubicBezTo>
                    <a:pt x="10" y="37"/>
                    <a:pt x="4" y="10"/>
                    <a:pt x="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7"/>
                    <a:pt x="4" y="21"/>
                    <a:pt x="8" y="35"/>
                  </a:cubicBezTo>
                  <a:cubicBezTo>
                    <a:pt x="10" y="42"/>
                    <a:pt x="12" y="49"/>
                    <a:pt x="14" y="54"/>
                  </a:cubicBezTo>
                  <a:cubicBezTo>
                    <a:pt x="15" y="60"/>
                    <a:pt x="17" y="64"/>
                    <a:pt x="19" y="67"/>
                  </a:cubicBezTo>
                  <a:cubicBezTo>
                    <a:pt x="21" y="65"/>
                    <a:pt x="21" y="65"/>
                    <a:pt x="21" y="65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228" name="Freeform 1650"/>
            <p:cNvSpPr>
              <a:spLocks/>
            </p:cNvSpPr>
            <p:nvPr userDrawn="1"/>
          </p:nvSpPr>
          <p:spPr bwMode="auto">
            <a:xfrm>
              <a:off x="335" y="324"/>
              <a:ext cx="20" cy="135"/>
            </a:xfrm>
            <a:custGeom>
              <a:avLst/>
              <a:gdLst/>
              <a:ahLst/>
              <a:cxnLst>
                <a:cxn ang="0">
                  <a:pos x="10" y="66"/>
                </a:cxn>
                <a:cxn ang="0">
                  <a:pos x="4" y="45"/>
                </a:cxn>
                <a:cxn ang="0">
                  <a:pos x="2" y="18"/>
                </a:cxn>
                <a:cxn ang="0">
                  <a:pos x="3" y="0"/>
                </a:cxn>
                <a:cxn ang="0">
                  <a:pos x="0" y="0"/>
                </a:cxn>
                <a:cxn ang="0">
                  <a:pos x="0" y="18"/>
                </a:cxn>
                <a:cxn ang="0">
                  <a:pos x="1" y="45"/>
                </a:cxn>
                <a:cxn ang="0">
                  <a:pos x="8" y="67"/>
                </a:cxn>
                <a:cxn ang="0">
                  <a:pos x="10" y="66"/>
                </a:cxn>
              </a:cxnLst>
              <a:rect l="0" t="0" r="r" b="b"/>
              <a:pathLst>
                <a:path w="10" h="67">
                  <a:moveTo>
                    <a:pt x="10" y="66"/>
                  </a:moveTo>
                  <a:cubicBezTo>
                    <a:pt x="7" y="61"/>
                    <a:pt x="5" y="53"/>
                    <a:pt x="4" y="45"/>
                  </a:cubicBezTo>
                  <a:cubicBezTo>
                    <a:pt x="3" y="36"/>
                    <a:pt x="2" y="27"/>
                    <a:pt x="2" y="18"/>
                  </a:cubicBezTo>
                  <a:cubicBezTo>
                    <a:pt x="2" y="11"/>
                    <a:pt x="2" y="5"/>
                    <a:pt x="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"/>
                    <a:pt x="0" y="11"/>
                    <a:pt x="0" y="18"/>
                  </a:cubicBezTo>
                  <a:cubicBezTo>
                    <a:pt x="0" y="27"/>
                    <a:pt x="0" y="36"/>
                    <a:pt x="1" y="45"/>
                  </a:cubicBezTo>
                  <a:cubicBezTo>
                    <a:pt x="3" y="54"/>
                    <a:pt x="5" y="62"/>
                    <a:pt x="8" y="67"/>
                  </a:cubicBezTo>
                  <a:cubicBezTo>
                    <a:pt x="10" y="66"/>
                    <a:pt x="10" y="66"/>
                    <a:pt x="10" y="66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229" name="Freeform 1651"/>
            <p:cNvSpPr>
              <a:spLocks/>
            </p:cNvSpPr>
            <p:nvPr userDrawn="1"/>
          </p:nvSpPr>
          <p:spPr bwMode="auto">
            <a:xfrm>
              <a:off x="315" y="322"/>
              <a:ext cx="18" cy="131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0" y="45"/>
                </a:cxn>
                <a:cxn ang="0">
                  <a:pos x="3" y="65"/>
                </a:cxn>
                <a:cxn ang="0">
                  <a:pos x="5" y="63"/>
                </a:cxn>
                <a:cxn ang="0">
                  <a:pos x="2" y="45"/>
                </a:cxn>
                <a:cxn ang="0">
                  <a:pos x="9" y="1"/>
                </a:cxn>
                <a:cxn ang="0">
                  <a:pos x="7" y="0"/>
                </a:cxn>
              </a:cxnLst>
              <a:rect l="0" t="0" r="r" b="b"/>
              <a:pathLst>
                <a:path w="9" h="65">
                  <a:moveTo>
                    <a:pt x="7" y="0"/>
                  </a:moveTo>
                  <a:cubicBezTo>
                    <a:pt x="3" y="9"/>
                    <a:pt x="0" y="29"/>
                    <a:pt x="0" y="45"/>
                  </a:cubicBezTo>
                  <a:cubicBezTo>
                    <a:pt x="0" y="54"/>
                    <a:pt x="0" y="61"/>
                    <a:pt x="3" y="65"/>
                  </a:cubicBezTo>
                  <a:cubicBezTo>
                    <a:pt x="5" y="63"/>
                    <a:pt x="5" y="63"/>
                    <a:pt x="5" y="63"/>
                  </a:cubicBezTo>
                  <a:cubicBezTo>
                    <a:pt x="3" y="60"/>
                    <a:pt x="2" y="53"/>
                    <a:pt x="2" y="45"/>
                  </a:cubicBezTo>
                  <a:cubicBezTo>
                    <a:pt x="2" y="30"/>
                    <a:pt x="5" y="10"/>
                    <a:pt x="9" y="1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230" name="Freeform 1652"/>
            <p:cNvSpPr>
              <a:spLocks/>
            </p:cNvSpPr>
            <p:nvPr userDrawn="1"/>
          </p:nvSpPr>
          <p:spPr bwMode="auto">
            <a:xfrm>
              <a:off x="357" y="256"/>
              <a:ext cx="48" cy="22"/>
            </a:xfrm>
            <a:custGeom>
              <a:avLst/>
              <a:gdLst/>
              <a:ahLst/>
              <a:cxnLst>
                <a:cxn ang="0">
                  <a:pos x="2" y="11"/>
                </a:cxn>
                <a:cxn ang="0">
                  <a:pos x="19" y="2"/>
                </a:cxn>
                <a:cxn ang="0">
                  <a:pos x="23" y="3"/>
                </a:cxn>
                <a:cxn ang="0">
                  <a:pos x="24" y="1"/>
                </a:cxn>
                <a:cxn ang="0">
                  <a:pos x="19" y="0"/>
                </a:cxn>
                <a:cxn ang="0">
                  <a:pos x="0" y="10"/>
                </a:cxn>
                <a:cxn ang="0">
                  <a:pos x="2" y="11"/>
                </a:cxn>
              </a:cxnLst>
              <a:rect l="0" t="0" r="r" b="b"/>
              <a:pathLst>
                <a:path w="24" h="11">
                  <a:moveTo>
                    <a:pt x="2" y="11"/>
                  </a:moveTo>
                  <a:cubicBezTo>
                    <a:pt x="7" y="6"/>
                    <a:pt x="13" y="2"/>
                    <a:pt x="19" y="2"/>
                  </a:cubicBezTo>
                  <a:cubicBezTo>
                    <a:pt x="20" y="2"/>
                    <a:pt x="22" y="2"/>
                    <a:pt x="23" y="3"/>
                  </a:cubicBezTo>
                  <a:cubicBezTo>
                    <a:pt x="24" y="1"/>
                    <a:pt x="24" y="1"/>
                    <a:pt x="24" y="1"/>
                  </a:cubicBezTo>
                  <a:cubicBezTo>
                    <a:pt x="22" y="0"/>
                    <a:pt x="21" y="0"/>
                    <a:pt x="19" y="0"/>
                  </a:cubicBezTo>
                  <a:cubicBezTo>
                    <a:pt x="12" y="0"/>
                    <a:pt x="6" y="4"/>
                    <a:pt x="0" y="10"/>
                  </a:cubicBezTo>
                  <a:cubicBezTo>
                    <a:pt x="2" y="11"/>
                    <a:pt x="2" y="11"/>
                    <a:pt x="2" y="11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231" name="Freeform 1653"/>
            <p:cNvSpPr>
              <a:spLocks/>
            </p:cNvSpPr>
            <p:nvPr userDrawn="1"/>
          </p:nvSpPr>
          <p:spPr bwMode="auto">
            <a:xfrm>
              <a:off x="293" y="320"/>
              <a:ext cx="36" cy="115"/>
            </a:xfrm>
            <a:custGeom>
              <a:avLst/>
              <a:gdLst/>
              <a:ahLst/>
              <a:cxnLst>
                <a:cxn ang="0">
                  <a:pos x="3" y="56"/>
                </a:cxn>
                <a:cxn ang="0">
                  <a:pos x="2" y="47"/>
                </a:cxn>
                <a:cxn ang="0">
                  <a:pos x="17" y="1"/>
                </a:cxn>
                <a:cxn ang="0">
                  <a:pos x="15" y="0"/>
                </a:cxn>
                <a:cxn ang="0">
                  <a:pos x="0" y="47"/>
                </a:cxn>
                <a:cxn ang="0">
                  <a:pos x="0" y="57"/>
                </a:cxn>
                <a:cxn ang="0">
                  <a:pos x="3" y="56"/>
                </a:cxn>
              </a:cxnLst>
              <a:rect l="0" t="0" r="r" b="b"/>
              <a:pathLst>
                <a:path w="17" h="57">
                  <a:moveTo>
                    <a:pt x="3" y="56"/>
                  </a:moveTo>
                  <a:cubicBezTo>
                    <a:pt x="2" y="53"/>
                    <a:pt x="2" y="50"/>
                    <a:pt x="2" y="47"/>
                  </a:cubicBezTo>
                  <a:cubicBezTo>
                    <a:pt x="2" y="30"/>
                    <a:pt x="9" y="13"/>
                    <a:pt x="17" y="1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7" y="12"/>
                    <a:pt x="0" y="29"/>
                    <a:pt x="0" y="47"/>
                  </a:cubicBezTo>
                  <a:cubicBezTo>
                    <a:pt x="0" y="50"/>
                    <a:pt x="0" y="54"/>
                    <a:pt x="0" y="57"/>
                  </a:cubicBezTo>
                  <a:cubicBezTo>
                    <a:pt x="3" y="56"/>
                    <a:pt x="3" y="56"/>
                    <a:pt x="3" y="56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232" name="Freeform 1654"/>
            <p:cNvSpPr>
              <a:spLocks/>
            </p:cNvSpPr>
            <p:nvPr userDrawn="1"/>
          </p:nvSpPr>
          <p:spPr bwMode="auto">
            <a:xfrm>
              <a:off x="273" y="316"/>
              <a:ext cx="48" cy="97"/>
            </a:xfrm>
            <a:custGeom>
              <a:avLst/>
              <a:gdLst/>
              <a:ahLst/>
              <a:cxnLst>
                <a:cxn ang="0">
                  <a:pos x="22" y="0"/>
                </a:cxn>
                <a:cxn ang="0">
                  <a:pos x="7" y="20"/>
                </a:cxn>
                <a:cxn ang="0">
                  <a:pos x="0" y="44"/>
                </a:cxn>
                <a:cxn ang="0">
                  <a:pos x="1" y="48"/>
                </a:cxn>
                <a:cxn ang="0">
                  <a:pos x="3" y="48"/>
                </a:cxn>
                <a:cxn ang="0">
                  <a:pos x="3" y="44"/>
                </a:cxn>
                <a:cxn ang="0">
                  <a:pos x="9" y="21"/>
                </a:cxn>
                <a:cxn ang="0">
                  <a:pos x="24" y="2"/>
                </a:cxn>
                <a:cxn ang="0">
                  <a:pos x="22" y="0"/>
                </a:cxn>
              </a:cxnLst>
              <a:rect l="0" t="0" r="r" b="b"/>
              <a:pathLst>
                <a:path w="24" h="48">
                  <a:moveTo>
                    <a:pt x="22" y="0"/>
                  </a:moveTo>
                  <a:cubicBezTo>
                    <a:pt x="17" y="5"/>
                    <a:pt x="12" y="12"/>
                    <a:pt x="7" y="20"/>
                  </a:cubicBezTo>
                  <a:cubicBezTo>
                    <a:pt x="3" y="28"/>
                    <a:pt x="0" y="37"/>
                    <a:pt x="0" y="44"/>
                  </a:cubicBezTo>
                  <a:cubicBezTo>
                    <a:pt x="0" y="45"/>
                    <a:pt x="1" y="47"/>
                    <a:pt x="1" y="48"/>
                  </a:cubicBezTo>
                  <a:cubicBezTo>
                    <a:pt x="3" y="48"/>
                    <a:pt x="3" y="48"/>
                    <a:pt x="3" y="48"/>
                  </a:cubicBezTo>
                  <a:cubicBezTo>
                    <a:pt x="3" y="46"/>
                    <a:pt x="3" y="45"/>
                    <a:pt x="3" y="44"/>
                  </a:cubicBezTo>
                  <a:cubicBezTo>
                    <a:pt x="3" y="37"/>
                    <a:pt x="5" y="29"/>
                    <a:pt x="9" y="21"/>
                  </a:cubicBezTo>
                  <a:cubicBezTo>
                    <a:pt x="13" y="13"/>
                    <a:pt x="19" y="6"/>
                    <a:pt x="24" y="2"/>
                  </a:cubicBezTo>
                  <a:cubicBezTo>
                    <a:pt x="22" y="0"/>
                    <a:pt x="22" y="0"/>
                    <a:pt x="22" y="0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233" name="Freeform 1655"/>
            <p:cNvSpPr>
              <a:spLocks/>
            </p:cNvSpPr>
            <p:nvPr userDrawn="1"/>
          </p:nvSpPr>
          <p:spPr bwMode="auto">
            <a:xfrm>
              <a:off x="263" y="310"/>
              <a:ext cx="52" cy="76"/>
            </a:xfrm>
            <a:custGeom>
              <a:avLst/>
              <a:gdLst/>
              <a:ahLst/>
              <a:cxnLst>
                <a:cxn ang="0">
                  <a:pos x="26" y="0"/>
                </a:cxn>
                <a:cxn ang="0">
                  <a:pos x="8" y="17"/>
                </a:cxn>
                <a:cxn ang="0">
                  <a:pos x="0" y="36"/>
                </a:cxn>
                <a:cxn ang="0">
                  <a:pos x="0" y="39"/>
                </a:cxn>
                <a:cxn ang="0">
                  <a:pos x="2" y="38"/>
                </a:cxn>
                <a:cxn ang="0">
                  <a:pos x="2" y="36"/>
                </a:cxn>
                <a:cxn ang="0">
                  <a:pos x="10" y="18"/>
                </a:cxn>
                <a:cxn ang="0">
                  <a:pos x="27" y="2"/>
                </a:cxn>
                <a:cxn ang="0">
                  <a:pos x="26" y="0"/>
                </a:cxn>
              </a:cxnLst>
              <a:rect l="0" t="0" r="r" b="b"/>
              <a:pathLst>
                <a:path w="27" h="39">
                  <a:moveTo>
                    <a:pt x="26" y="0"/>
                  </a:moveTo>
                  <a:cubicBezTo>
                    <a:pt x="19" y="4"/>
                    <a:pt x="13" y="10"/>
                    <a:pt x="8" y="17"/>
                  </a:cubicBezTo>
                  <a:cubicBezTo>
                    <a:pt x="3" y="23"/>
                    <a:pt x="0" y="31"/>
                    <a:pt x="0" y="36"/>
                  </a:cubicBezTo>
                  <a:cubicBezTo>
                    <a:pt x="0" y="37"/>
                    <a:pt x="0" y="38"/>
                    <a:pt x="0" y="39"/>
                  </a:cubicBezTo>
                  <a:cubicBezTo>
                    <a:pt x="2" y="38"/>
                    <a:pt x="2" y="38"/>
                    <a:pt x="2" y="38"/>
                  </a:cubicBezTo>
                  <a:cubicBezTo>
                    <a:pt x="2" y="38"/>
                    <a:pt x="2" y="37"/>
                    <a:pt x="2" y="36"/>
                  </a:cubicBezTo>
                  <a:cubicBezTo>
                    <a:pt x="2" y="32"/>
                    <a:pt x="5" y="25"/>
                    <a:pt x="10" y="18"/>
                  </a:cubicBezTo>
                  <a:cubicBezTo>
                    <a:pt x="15" y="12"/>
                    <a:pt x="21" y="6"/>
                    <a:pt x="27" y="2"/>
                  </a:cubicBezTo>
                  <a:cubicBezTo>
                    <a:pt x="26" y="0"/>
                    <a:pt x="26" y="0"/>
                    <a:pt x="26" y="0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234" name="Freeform 1656"/>
            <p:cNvSpPr>
              <a:spLocks/>
            </p:cNvSpPr>
            <p:nvPr userDrawn="1"/>
          </p:nvSpPr>
          <p:spPr bwMode="auto">
            <a:xfrm>
              <a:off x="257" y="304"/>
              <a:ext cx="58" cy="57"/>
            </a:xfrm>
            <a:custGeom>
              <a:avLst/>
              <a:gdLst/>
              <a:ahLst/>
              <a:cxnLst>
                <a:cxn ang="0">
                  <a:pos x="28" y="0"/>
                </a:cxn>
                <a:cxn ang="0">
                  <a:pos x="9" y="12"/>
                </a:cxn>
                <a:cxn ang="0">
                  <a:pos x="0" y="28"/>
                </a:cxn>
                <a:cxn ang="0">
                  <a:pos x="0" y="28"/>
                </a:cxn>
                <a:cxn ang="0">
                  <a:pos x="3" y="28"/>
                </a:cxn>
                <a:cxn ang="0">
                  <a:pos x="3" y="28"/>
                </a:cxn>
                <a:cxn ang="0">
                  <a:pos x="11" y="14"/>
                </a:cxn>
                <a:cxn ang="0">
                  <a:pos x="29" y="2"/>
                </a:cxn>
                <a:cxn ang="0">
                  <a:pos x="28" y="0"/>
                </a:cxn>
              </a:cxnLst>
              <a:rect l="0" t="0" r="r" b="b"/>
              <a:pathLst>
                <a:path w="29" h="28">
                  <a:moveTo>
                    <a:pt x="28" y="0"/>
                  </a:moveTo>
                  <a:cubicBezTo>
                    <a:pt x="21" y="2"/>
                    <a:pt x="14" y="7"/>
                    <a:pt x="9" y="12"/>
                  </a:cubicBezTo>
                  <a:cubicBezTo>
                    <a:pt x="4" y="17"/>
                    <a:pt x="0" y="23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3" y="24"/>
                    <a:pt x="6" y="19"/>
                    <a:pt x="11" y="14"/>
                  </a:cubicBezTo>
                  <a:cubicBezTo>
                    <a:pt x="15" y="9"/>
                    <a:pt x="22" y="4"/>
                    <a:pt x="29" y="2"/>
                  </a:cubicBezTo>
                  <a:cubicBezTo>
                    <a:pt x="28" y="0"/>
                    <a:pt x="28" y="0"/>
                    <a:pt x="28" y="0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235" name="Freeform 1657"/>
            <p:cNvSpPr>
              <a:spLocks/>
            </p:cNvSpPr>
            <p:nvPr userDrawn="1"/>
          </p:nvSpPr>
          <p:spPr bwMode="auto">
            <a:xfrm>
              <a:off x="259" y="296"/>
              <a:ext cx="56" cy="38"/>
            </a:xfrm>
            <a:custGeom>
              <a:avLst/>
              <a:gdLst/>
              <a:ahLst/>
              <a:cxnLst>
                <a:cxn ang="0">
                  <a:pos x="28" y="0"/>
                </a:cxn>
                <a:cxn ang="0">
                  <a:pos x="9" y="7"/>
                </a:cxn>
                <a:cxn ang="0">
                  <a:pos x="0" y="19"/>
                </a:cxn>
                <a:cxn ang="0">
                  <a:pos x="2" y="19"/>
                </a:cxn>
                <a:cxn ang="0">
                  <a:pos x="11" y="9"/>
                </a:cxn>
                <a:cxn ang="0">
                  <a:pos x="28" y="3"/>
                </a:cxn>
                <a:cxn ang="0">
                  <a:pos x="28" y="0"/>
                </a:cxn>
              </a:cxnLst>
              <a:rect l="0" t="0" r="r" b="b"/>
              <a:pathLst>
                <a:path w="28" h="19">
                  <a:moveTo>
                    <a:pt x="28" y="0"/>
                  </a:moveTo>
                  <a:cubicBezTo>
                    <a:pt x="21" y="1"/>
                    <a:pt x="14" y="4"/>
                    <a:pt x="9" y="7"/>
                  </a:cubicBezTo>
                  <a:cubicBezTo>
                    <a:pt x="4" y="11"/>
                    <a:pt x="1" y="15"/>
                    <a:pt x="0" y="19"/>
                  </a:cubicBezTo>
                  <a:cubicBezTo>
                    <a:pt x="2" y="19"/>
                    <a:pt x="2" y="19"/>
                    <a:pt x="2" y="19"/>
                  </a:cubicBezTo>
                  <a:cubicBezTo>
                    <a:pt x="3" y="17"/>
                    <a:pt x="6" y="13"/>
                    <a:pt x="11" y="9"/>
                  </a:cubicBezTo>
                  <a:cubicBezTo>
                    <a:pt x="15" y="6"/>
                    <a:pt x="21" y="3"/>
                    <a:pt x="28" y="3"/>
                  </a:cubicBezTo>
                  <a:cubicBezTo>
                    <a:pt x="28" y="0"/>
                    <a:pt x="28" y="0"/>
                    <a:pt x="28" y="0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236" name="Freeform 1658"/>
            <p:cNvSpPr>
              <a:spLocks/>
            </p:cNvSpPr>
            <p:nvPr userDrawn="1"/>
          </p:nvSpPr>
          <p:spPr bwMode="auto">
            <a:xfrm>
              <a:off x="267" y="290"/>
              <a:ext cx="50" cy="22"/>
            </a:xfrm>
            <a:custGeom>
              <a:avLst/>
              <a:gdLst/>
              <a:ahLst/>
              <a:cxnLst>
                <a:cxn ang="0">
                  <a:pos x="25" y="0"/>
                </a:cxn>
                <a:cxn ang="0">
                  <a:pos x="20" y="0"/>
                </a:cxn>
                <a:cxn ang="0">
                  <a:pos x="0" y="10"/>
                </a:cxn>
                <a:cxn ang="0">
                  <a:pos x="2" y="11"/>
                </a:cxn>
                <a:cxn ang="0">
                  <a:pos x="20" y="2"/>
                </a:cxn>
                <a:cxn ang="0">
                  <a:pos x="25" y="3"/>
                </a:cxn>
                <a:cxn ang="0">
                  <a:pos x="25" y="0"/>
                </a:cxn>
              </a:cxnLst>
              <a:rect l="0" t="0" r="r" b="b"/>
              <a:pathLst>
                <a:path w="25" h="11">
                  <a:moveTo>
                    <a:pt x="25" y="0"/>
                  </a:moveTo>
                  <a:cubicBezTo>
                    <a:pt x="23" y="0"/>
                    <a:pt x="22" y="0"/>
                    <a:pt x="20" y="0"/>
                  </a:cubicBezTo>
                  <a:cubicBezTo>
                    <a:pt x="10" y="0"/>
                    <a:pt x="2" y="5"/>
                    <a:pt x="0" y="10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4" y="7"/>
                    <a:pt x="10" y="2"/>
                    <a:pt x="20" y="2"/>
                  </a:cubicBezTo>
                  <a:cubicBezTo>
                    <a:pt x="21" y="2"/>
                    <a:pt x="23" y="3"/>
                    <a:pt x="25" y="3"/>
                  </a:cubicBezTo>
                  <a:cubicBezTo>
                    <a:pt x="25" y="0"/>
                    <a:pt x="25" y="0"/>
                    <a:pt x="25" y="0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237" name="Freeform 1659"/>
            <p:cNvSpPr>
              <a:spLocks/>
            </p:cNvSpPr>
            <p:nvPr userDrawn="1"/>
          </p:nvSpPr>
          <p:spPr bwMode="auto">
            <a:xfrm>
              <a:off x="299" y="268"/>
              <a:ext cx="28" cy="16"/>
            </a:xfrm>
            <a:custGeom>
              <a:avLst/>
              <a:gdLst/>
              <a:ahLst/>
              <a:cxnLst>
                <a:cxn ang="0">
                  <a:pos x="14" y="6"/>
                </a:cxn>
                <a:cxn ang="0">
                  <a:pos x="3" y="0"/>
                </a:cxn>
                <a:cxn ang="0">
                  <a:pos x="0" y="1"/>
                </a:cxn>
                <a:cxn ang="0">
                  <a:pos x="2" y="3"/>
                </a:cxn>
                <a:cxn ang="0">
                  <a:pos x="3" y="3"/>
                </a:cxn>
                <a:cxn ang="0">
                  <a:pos x="13" y="8"/>
                </a:cxn>
                <a:cxn ang="0">
                  <a:pos x="14" y="6"/>
                </a:cxn>
              </a:cxnLst>
              <a:rect l="0" t="0" r="r" b="b"/>
              <a:pathLst>
                <a:path w="14" h="8">
                  <a:moveTo>
                    <a:pt x="14" y="6"/>
                  </a:moveTo>
                  <a:cubicBezTo>
                    <a:pt x="9" y="2"/>
                    <a:pt x="5" y="0"/>
                    <a:pt x="3" y="0"/>
                  </a:cubicBezTo>
                  <a:cubicBezTo>
                    <a:pt x="2" y="0"/>
                    <a:pt x="1" y="1"/>
                    <a:pt x="0" y="1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3" y="3"/>
                  </a:cubicBezTo>
                  <a:cubicBezTo>
                    <a:pt x="4" y="3"/>
                    <a:pt x="7" y="4"/>
                    <a:pt x="13" y="8"/>
                  </a:cubicBezTo>
                  <a:cubicBezTo>
                    <a:pt x="14" y="6"/>
                    <a:pt x="14" y="6"/>
                    <a:pt x="14" y="6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238" name="Freeform 1660"/>
            <p:cNvSpPr>
              <a:spLocks/>
            </p:cNvSpPr>
            <p:nvPr userDrawn="1"/>
          </p:nvSpPr>
          <p:spPr bwMode="auto">
            <a:xfrm>
              <a:off x="371" y="290"/>
              <a:ext cx="92" cy="32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7" y="2"/>
                </a:cxn>
                <a:cxn ang="0">
                  <a:pos x="30" y="6"/>
                </a:cxn>
                <a:cxn ang="0">
                  <a:pos x="44" y="16"/>
                </a:cxn>
                <a:cxn ang="0">
                  <a:pos x="46" y="15"/>
                </a:cxn>
                <a:cxn ang="0">
                  <a:pos x="31" y="3"/>
                </a:cxn>
                <a:cxn ang="0">
                  <a:pos x="7" y="0"/>
                </a:cxn>
                <a:cxn ang="0">
                  <a:pos x="0" y="0"/>
                </a:cxn>
                <a:cxn ang="0">
                  <a:pos x="0" y="2"/>
                </a:cxn>
              </a:cxnLst>
              <a:rect l="0" t="0" r="r" b="b"/>
              <a:pathLst>
                <a:path w="46" h="16">
                  <a:moveTo>
                    <a:pt x="0" y="2"/>
                  </a:moveTo>
                  <a:cubicBezTo>
                    <a:pt x="2" y="2"/>
                    <a:pt x="5" y="2"/>
                    <a:pt x="7" y="2"/>
                  </a:cubicBezTo>
                  <a:cubicBezTo>
                    <a:pt x="15" y="2"/>
                    <a:pt x="23" y="3"/>
                    <a:pt x="30" y="6"/>
                  </a:cubicBezTo>
                  <a:cubicBezTo>
                    <a:pt x="37" y="8"/>
                    <a:pt x="42" y="12"/>
                    <a:pt x="44" y="16"/>
                  </a:cubicBezTo>
                  <a:cubicBezTo>
                    <a:pt x="46" y="15"/>
                    <a:pt x="46" y="15"/>
                    <a:pt x="46" y="15"/>
                  </a:cubicBezTo>
                  <a:cubicBezTo>
                    <a:pt x="44" y="10"/>
                    <a:pt x="38" y="6"/>
                    <a:pt x="31" y="3"/>
                  </a:cubicBezTo>
                  <a:cubicBezTo>
                    <a:pt x="23" y="1"/>
                    <a:pt x="15" y="0"/>
                    <a:pt x="7" y="0"/>
                  </a:cubicBezTo>
                  <a:cubicBezTo>
                    <a:pt x="5" y="0"/>
                    <a:pt x="2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239" name="Freeform 1661"/>
            <p:cNvSpPr>
              <a:spLocks/>
            </p:cNvSpPr>
            <p:nvPr userDrawn="1"/>
          </p:nvSpPr>
          <p:spPr bwMode="auto">
            <a:xfrm>
              <a:off x="371" y="296"/>
              <a:ext cx="98" cy="57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28" y="11"/>
                </a:cxn>
                <a:cxn ang="0">
                  <a:pos x="41" y="19"/>
                </a:cxn>
                <a:cxn ang="0">
                  <a:pos x="47" y="28"/>
                </a:cxn>
                <a:cxn ang="0">
                  <a:pos x="49" y="28"/>
                </a:cxn>
                <a:cxn ang="0">
                  <a:pos x="42" y="17"/>
                </a:cxn>
                <a:cxn ang="0">
                  <a:pos x="0" y="0"/>
                </a:cxn>
                <a:cxn ang="0">
                  <a:pos x="0" y="2"/>
                </a:cxn>
              </a:cxnLst>
              <a:rect l="0" t="0" r="r" b="b"/>
              <a:pathLst>
                <a:path w="49" h="28">
                  <a:moveTo>
                    <a:pt x="0" y="2"/>
                  </a:moveTo>
                  <a:cubicBezTo>
                    <a:pt x="8" y="3"/>
                    <a:pt x="19" y="6"/>
                    <a:pt x="28" y="11"/>
                  </a:cubicBezTo>
                  <a:cubicBezTo>
                    <a:pt x="33" y="13"/>
                    <a:pt x="38" y="16"/>
                    <a:pt x="41" y="19"/>
                  </a:cubicBezTo>
                  <a:cubicBezTo>
                    <a:pt x="44" y="22"/>
                    <a:pt x="46" y="25"/>
                    <a:pt x="47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48" y="24"/>
                    <a:pt x="46" y="21"/>
                    <a:pt x="42" y="17"/>
                  </a:cubicBezTo>
                  <a:cubicBezTo>
                    <a:pt x="32" y="8"/>
                    <a:pt x="12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240" name="Freeform 1662"/>
            <p:cNvSpPr>
              <a:spLocks/>
            </p:cNvSpPr>
            <p:nvPr userDrawn="1"/>
          </p:nvSpPr>
          <p:spPr bwMode="auto">
            <a:xfrm>
              <a:off x="369" y="304"/>
              <a:ext cx="96" cy="81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28" y="17"/>
                </a:cxn>
                <a:cxn ang="0">
                  <a:pos x="40" y="28"/>
                </a:cxn>
                <a:cxn ang="0">
                  <a:pos x="46" y="40"/>
                </a:cxn>
                <a:cxn ang="0">
                  <a:pos x="48" y="40"/>
                </a:cxn>
                <a:cxn ang="0">
                  <a:pos x="42" y="27"/>
                </a:cxn>
                <a:cxn ang="0">
                  <a:pos x="1" y="0"/>
                </a:cxn>
                <a:cxn ang="0">
                  <a:pos x="0" y="2"/>
                </a:cxn>
              </a:cxnLst>
              <a:rect l="0" t="0" r="r" b="b"/>
              <a:pathLst>
                <a:path w="48" h="40">
                  <a:moveTo>
                    <a:pt x="0" y="2"/>
                  </a:moveTo>
                  <a:cubicBezTo>
                    <a:pt x="7" y="4"/>
                    <a:pt x="18" y="10"/>
                    <a:pt x="28" y="17"/>
                  </a:cubicBezTo>
                  <a:cubicBezTo>
                    <a:pt x="33" y="20"/>
                    <a:pt x="37" y="24"/>
                    <a:pt x="40" y="28"/>
                  </a:cubicBezTo>
                  <a:cubicBezTo>
                    <a:pt x="43" y="32"/>
                    <a:pt x="45" y="36"/>
                    <a:pt x="46" y="40"/>
                  </a:cubicBezTo>
                  <a:cubicBezTo>
                    <a:pt x="48" y="40"/>
                    <a:pt x="48" y="40"/>
                    <a:pt x="48" y="40"/>
                  </a:cubicBezTo>
                  <a:cubicBezTo>
                    <a:pt x="48" y="35"/>
                    <a:pt x="45" y="31"/>
                    <a:pt x="42" y="27"/>
                  </a:cubicBezTo>
                  <a:cubicBezTo>
                    <a:pt x="32" y="14"/>
                    <a:pt x="12" y="3"/>
                    <a:pt x="1" y="0"/>
                  </a:cubicBezTo>
                  <a:cubicBezTo>
                    <a:pt x="0" y="2"/>
                    <a:pt x="0" y="2"/>
                    <a:pt x="0" y="2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241" name="Freeform 1663"/>
            <p:cNvSpPr>
              <a:spLocks/>
            </p:cNvSpPr>
            <p:nvPr userDrawn="1"/>
          </p:nvSpPr>
          <p:spPr bwMode="auto">
            <a:xfrm>
              <a:off x="369" y="278"/>
              <a:ext cx="76" cy="12"/>
            </a:xfrm>
            <a:custGeom>
              <a:avLst/>
              <a:gdLst/>
              <a:ahLst/>
              <a:cxnLst>
                <a:cxn ang="0">
                  <a:pos x="1" y="5"/>
                </a:cxn>
                <a:cxn ang="0">
                  <a:pos x="20" y="2"/>
                </a:cxn>
                <a:cxn ang="0">
                  <a:pos x="31" y="3"/>
                </a:cxn>
                <a:cxn ang="0">
                  <a:pos x="36" y="6"/>
                </a:cxn>
                <a:cxn ang="0">
                  <a:pos x="38" y="5"/>
                </a:cxn>
                <a:cxn ang="0">
                  <a:pos x="31" y="1"/>
                </a:cxn>
                <a:cxn ang="0">
                  <a:pos x="20" y="0"/>
                </a:cxn>
                <a:cxn ang="0">
                  <a:pos x="0" y="3"/>
                </a:cxn>
                <a:cxn ang="0">
                  <a:pos x="1" y="5"/>
                </a:cxn>
              </a:cxnLst>
              <a:rect l="0" t="0" r="r" b="b"/>
              <a:pathLst>
                <a:path w="38" h="6">
                  <a:moveTo>
                    <a:pt x="1" y="5"/>
                  </a:moveTo>
                  <a:cubicBezTo>
                    <a:pt x="7" y="3"/>
                    <a:pt x="14" y="2"/>
                    <a:pt x="20" y="2"/>
                  </a:cubicBezTo>
                  <a:cubicBezTo>
                    <a:pt x="24" y="2"/>
                    <a:pt x="28" y="2"/>
                    <a:pt x="31" y="3"/>
                  </a:cubicBezTo>
                  <a:cubicBezTo>
                    <a:pt x="33" y="4"/>
                    <a:pt x="35" y="5"/>
                    <a:pt x="36" y="6"/>
                  </a:cubicBezTo>
                  <a:cubicBezTo>
                    <a:pt x="38" y="5"/>
                    <a:pt x="38" y="5"/>
                    <a:pt x="38" y="5"/>
                  </a:cubicBezTo>
                  <a:cubicBezTo>
                    <a:pt x="37" y="3"/>
                    <a:pt x="34" y="2"/>
                    <a:pt x="31" y="1"/>
                  </a:cubicBezTo>
                  <a:cubicBezTo>
                    <a:pt x="28" y="0"/>
                    <a:pt x="24" y="0"/>
                    <a:pt x="20" y="0"/>
                  </a:cubicBezTo>
                  <a:cubicBezTo>
                    <a:pt x="14" y="0"/>
                    <a:pt x="6" y="1"/>
                    <a:pt x="0" y="3"/>
                  </a:cubicBezTo>
                  <a:cubicBezTo>
                    <a:pt x="1" y="5"/>
                    <a:pt x="1" y="5"/>
                    <a:pt x="1" y="5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242" name="Freeform 1664"/>
            <p:cNvSpPr>
              <a:spLocks/>
            </p:cNvSpPr>
            <p:nvPr userDrawn="1"/>
          </p:nvSpPr>
          <p:spPr bwMode="auto">
            <a:xfrm>
              <a:off x="365" y="264"/>
              <a:ext cx="62" cy="20"/>
            </a:xfrm>
            <a:custGeom>
              <a:avLst/>
              <a:gdLst/>
              <a:ahLst/>
              <a:cxnLst>
                <a:cxn ang="0">
                  <a:pos x="1" y="10"/>
                </a:cxn>
                <a:cxn ang="0">
                  <a:pos x="22" y="3"/>
                </a:cxn>
                <a:cxn ang="0">
                  <a:pos x="29" y="5"/>
                </a:cxn>
                <a:cxn ang="0">
                  <a:pos x="31" y="3"/>
                </a:cxn>
                <a:cxn ang="0">
                  <a:pos x="22" y="0"/>
                </a:cxn>
                <a:cxn ang="0">
                  <a:pos x="0" y="8"/>
                </a:cxn>
                <a:cxn ang="0">
                  <a:pos x="1" y="10"/>
                </a:cxn>
              </a:cxnLst>
              <a:rect l="0" t="0" r="r" b="b"/>
              <a:pathLst>
                <a:path w="31" h="10">
                  <a:moveTo>
                    <a:pt x="1" y="10"/>
                  </a:moveTo>
                  <a:cubicBezTo>
                    <a:pt x="8" y="5"/>
                    <a:pt x="16" y="3"/>
                    <a:pt x="22" y="3"/>
                  </a:cubicBezTo>
                  <a:cubicBezTo>
                    <a:pt x="25" y="3"/>
                    <a:pt x="28" y="3"/>
                    <a:pt x="29" y="5"/>
                  </a:cubicBezTo>
                  <a:cubicBezTo>
                    <a:pt x="31" y="3"/>
                    <a:pt x="31" y="3"/>
                    <a:pt x="31" y="3"/>
                  </a:cubicBezTo>
                  <a:cubicBezTo>
                    <a:pt x="29" y="1"/>
                    <a:pt x="25" y="0"/>
                    <a:pt x="22" y="0"/>
                  </a:cubicBezTo>
                  <a:cubicBezTo>
                    <a:pt x="15" y="0"/>
                    <a:pt x="7" y="3"/>
                    <a:pt x="0" y="8"/>
                  </a:cubicBezTo>
                  <a:cubicBezTo>
                    <a:pt x="1" y="10"/>
                    <a:pt x="1" y="10"/>
                    <a:pt x="1" y="10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243" name="Freeform 1665"/>
            <p:cNvSpPr>
              <a:spLocks/>
            </p:cNvSpPr>
            <p:nvPr userDrawn="1"/>
          </p:nvSpPr>
          <p:spPr bwMode="auto">
            <a:xfrm>
              <a:off x="319" y="258"/>
              <a:ext cx="12" cy="22"/>
            </a:xfrm>
            <a:custGeom>
              <a:avLst/>
              <a:gdLst/>
              <a:ahLst/>
              <a:cxnLst>
                <a:cxn ang="0">
                  <a:pos x="7" y="10"/>
                </a:cxn>
                <a:cxn ang="0">
                  <a:pos x="5" y="5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3" y="6"/>
                </a:cxn>
                <a:cxn ang="0">
                  <a:pos x="5" y="11"/>
                </a:cxn>
                <a:cxn ang="0">
                  <a:pos x="7" y="10"/>
                </a:cxn>
              </a:cxnLst>
              <a:rect l="0" t="0" r="r" b="b"/>
              <a:pathLst>
                <a:path w="7" h="11">
                  <a:moveTo>
                    <a:pt x="7" y="10"/>
                  </a:moveTo>
                  <a:cubicBezTo>
                    <a:pt x="7" y="9"/>
                    <a:pt x="6" y="7"/>
                    <a:pt x="5" y="5"/>
                  </a:cubicBezTo>
                  <a:cubicBezTo>
                    <a:pt x="4" y="3"/>
                    <a:pt x="3" y="1"/>
                    <a:pt x="2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2" y="4"/>
                    <a:pt x="3" y="6"/>
                  </a:cubicBezTo>
                  <a:cubicBezTo>
                    <a:pt x="4" y="8"/>
                    <a:pt x="5" y="10"/>
                    <a:pt x="5" y="11"/>
                  </a:cubicBezTo>
                  <a:cubicBezTo>
                    <a:pt x="7" y="10"/>
                    <a:pt x="7" y="10"/>
                    <a:pt x="7" y="10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244" name="Freeform 1666"/>
            <p:cNvSpPr>
              <a:spLocks/>
            </p:cNvSpPr>
            <p:nvPr userDrawn="1"/>
          </p:nvSpPr>
          <p:spPr bwMode="auto">
            <a:xfrm>
              <a:off x="335" y="254"/>
              <a:ext cx="4" cy="20"/>
            </a:xfrm>
            <a:custGeom>
              <a:avLst/>
              <a:gdLst/>
              <a:ahLst/>
              <a:cxnLst>
                <a:cxn ang="0">
                  <a:pos x="3" y="11"/>
                </a:cxn>
                <a:cxn ang="0">
                  <a:pos x="3" y="2"/>
                </a:cxn>
                <a:cxn ang="0">
                  <a:pos x="3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1" y="11"/>
                </a:cxn>
                <a:cxn ang="0">
                  <a:pos x="3" y="11"/>
                </a:cxn>
              </a:cxnLst>
              <a:rect l="0" t="0" r="r" b="b"/>
              <a:pathLst>
                <a:path w="3" h="11">
                  <a:moveTo>
                    <a:pt x="3" y="11"/>
                  </a:moveTo>
                  <a:cubicBezTo>
                    <a:pt x="3" y="9"/>
                    <a:pt x="3" y="4"/>
                    <a:pt x="3" y="2"/>
                  </a:cubicBezTo>
                  <a:cubicBezTo>
                    <a:pt x="3" y="1"/>
                    <a:pt x="3" y="1"/>
                    <a:pt x="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0" y="4"/>
                    <a:pt x="1" y="9"/>
                    <a:pt x="1" y="11"/>
                  </a:cubicBezTo>
                  <a:cubicBezTo>
                    <a:pt x="3" y="11"/>
                    <a:pt x="3" y="11"/>
                    <a:pt x="3" y="11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245" name="Freeform 1667"/>
            <p:cNvSpPr>
              <a:spLocks/>
            </p:cNvSpPr>
            <p:nvPr userDrawn="1"/>
          </p:nvSpPr>
          <p:spPr bwMode="auto">
            <a:xfrm>
              <a:off x="351" y="250"/>
              <a:ext cx="32" cy="26"/>
            </a:xfrm>
            <a:custGeom>
              <a:avLst/>
              <a:gdLst/>
              <a:ahLst/>
              <a:cxnLst>
                <a:cxn ang="0">
                  <a:pos x="2" y="13"/>
                </a:cxn>
                <a:cxn ang="0">
                  <a:pos x="9" y="4"/>
                </a:cxn>
                <a:cxn ang="0">
                  <a:pos x="14" y="2"/>
                </a:cxn>
                <a:cxn ang="0">
                  <a:pos x="15" y="3"/>
                </a:cxn>
                <a:cxn ang="0">
                  <a:pos x="16" y="0"/>
                </a:cxn>
                <a:cxn ang="0">
                  <a:pos x="14" y="0"/>
                </a:cxn>
                <a:cxn ang="0">
                  <a:pos x="8" y="2"/>
                </a:cxn>
                <a:cxn ang="0">
                  <a:pos x="0" y="12"/>
                </a:cxn>
                <a:cxn ang="0">
                  <a:pos x="2" y="13"/>
                </a:cxn>
              </a:cxnLst>
              <a:rect l="0" t="0" r="r" b="b"/>
              <a:pathLst>
                <a:path w="16" h="13">
                  <a:moveTo>
                    <a:pt x="2" y="13"/>
                  </a:moveTo>
                  <a:cubicBezTo>
                    <a:pt x="5" y="9"/>
                    <a:pt x="7" y="6"/>
                    <a:pt x="9" y="4"/>
                  </a:cubicBezTo>
                  <a:cubicBezTo>
                    <a:pt x="11" y="3"/>
                    <a:pt x="13" y="2"/>
                    <a:pt x="14" y="2"/>
                  </a:cubicBezTo>
                  <a:cubicBezTo>
                    <a:pt x="15" y="2"/>
                    <a:pt x="15" y="2"/>
                    <a:pt x="15" y="3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5" y="0"/>
                    <a:pt x="15" y="0"/>
                    <a:pt x="14" y="0"/>
                  </a:cubicBezTo>
                  <a:cubicBezTo>
                    <a:pt x="12" y="0"/>
                    <a:pt x="10" y="1"/>
                    <a:pt x="8" y="2"/>
                  </a:cubicBezTo>
                  <a:cubicBezTo>
                    <a:pt x="5" y="4"/>
                    <a:pt x="3" y="7"/>
                    <a:pt x="0" y="12"/>
                  </a:cubicBezTo>
                  <a:cubicBezTo>
                    <a:pt x="2" y="13"/>
                    <a:pt x="2" y="13"/>
                    <a:pt x="2" y="13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246" name="Freeform 1668"/>
            <p:cNvSpPr>
              <a:spLocks/>
            </p:cNvSpPr>
            <p:nvPr userDrawn="1"/>
          </p:nvSpPr>
          <p:spPr bwMode="auto">
            <a:xfrm>
              <a:off x="343" y="248"/>
              <a:ext cx="12" cy="28"/>
            </a:xfrm>
            <a:custGeom>
              <a:avLst/>
              <a:gdLst/>
              <a:ahLst/>
              <a:cxnLst>
                <a:cxn ang="0">
                  <a:pos x="3" y="14"/>
                </a:cxn>
                <a:cxn ang="0">
                  <a:pos x="6" y="4"/>
                </a:cxn>
                <a:cxn ang="0">
                  <a:pos x="7" y="3"/>
                </a:cxn>
                <a:cxn ang="0">
                  <a:pos x="7" y="3"/>
                </a:cxn>
                <a:cxn ang="0">
                  <a:pos x="7" y="0"/>
                </a:cxn>
                <a:cxn ang="0">
                  <a:pos x="5" y="1"/>
                </a:cxn>
                <a:cxn ang="0">
                  <a:pos x="3" y="5"/>
                </a:cxn>
                <a:cxn ang="0">
                  <a:pos x="0" y="13"/>
                </a:cxn>
                <a:cxn ang="0">
                  <a:pos x="3" y="14"/>
                </a:cxn>
              </a:cxnLst>
              <a:rect l="0" t="0" r="r" b="b"/>
              <a:pathLst>
                <a:path w="7" h="14">
                  <a:moveTo>
                    <a:pt x="3" y="14"/>
                  </a:moveTo>
                  <a:cubicBezTo>
                    <a:pt x="4" y="8"/>
                    <a:pt x="5" y="6"/>
                    <a:pt x="6" y="4"/>
                  </a:cubicBezTo>
                  <a:cubicBezTo>
                    <a:pt x="6" y="4"/>
                    <a:pt x="6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1"/>
                    <a:pt x="6" y="1"/>
                    <a:pt x="5" y="1"/>
                  </a:cubicBezTo>
                  <a:cubicBezTo>
                    <a:pt x="4" y="2"/>
                    <a:pt x="4" y="3"/>
                    <a:pt x="3" y="5"/>
                  </a:cubicBezTo>
                  <a:cubicBezTo>
                    <a:pt x="2" y="6"/>
                    <a:pt x="1" y="9"/>
                    <a:pt x="0" y="13"/>
                  </a:cubicBezTo>
                  <a:cubicBezTo>
                    <a:pt x="3" y="14"/>
                    <a:pt x="3" y="14"/>
                    <a:pt x="3" y="14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247" name="Freeform 1669"/>
            <p:cNvSpPr>
              <a:spLocks/>
            </p:cNvSpPr>
            <p:nvPr userDrawn="1"/>
          </p:nvSpPr>
          <p:spPr bwMode="auto">
            <a:xfrm>
              <a:off x="319" y="306"/>
              <a:ext cx="16" cy="43"/>
            </a:xfrm>
            <a:custGeom>
              <a:avLst/>
              <a:gdLst/>
              <a:ahLst/>
              <a:cxnLst>
                <a:cxn ang="0">
                  <a:pos x="3" y="1"/>
                </a:cxn>
                <a:cxn ang="0">
                  <a:pos x="4" y="1"/>
                </a:cxn>
                <a:cxn ang="0">
                  <a:pos x="4" y="1"/>
                </a:cxn>
                <a:cxn ang="0">
                  <a:pos x="4" y="2"/>
                </a:cxn>
                <a:cxn ang="0">
                  <a:pos x="5" y="2"/>
                </a:cxn>
                <a:cxn ang="0">
                  <a:pos x="5" y="1"/>
                </a:cxn>
                <a:cxn ang="0">
                  <a:pos x="6" y="5"/>
                </a:cxn>
                <a:cxn ang="0">
                  <a:pos x="6" y="5"/>
                </a:cxn>
                <a:cxn ang="0">
                  <a:pos x="7" y="6"/>
                </a:cxn>
                <a:cxn ang="0">
                  <a:pos x="7" y="6"/>
                </a:cxn>
                <a:cxn ang="0">
                  <a:pos x="8" y="9"/>
                </a:cxn>
                <a:cxn ang="0">
                  <a:pos x="7" y="10"/>
                </a:cxn>
                <a:cxn ang="0">
                  <a:pos x="7" y="10"/>
                </a:cxn>
                <a:cxn ang="0">
                  <a:pos x="7" y="11"/>
                </a:cxn>
                <a:cxn ang="0">
                  <a:pos x="8" y="11"/>
                </a:cxn>
                <a:cxn ang="0">
                  <a:pos x="6" y="13"/>
                </a:cxn>
                <a:cxn ang="0">
                  <a:pos x="6" y="14"/>
                </a:cxn>
                <a:cxn ang="0">
                  <a:pos x="6" y="14"/>
                </a:cxn>
                <a:cxn ang="0">
                  <a:pos x="6" y="15"/>
                </a:cxn>
                <a:cxn ang="0">
                  <a:pos x="6" y="14"/>
                </a:cxn>
                <a:cxn ang="0">
                  <a:pos x="5" y="16"/>
                </a:cxn>
                <a:cxn ang="0">
                  <a:pos x="5" y="16"/>
                </a:cxn>
                <a:cxn ang="0">
                  <a:pos x="4" y="21"/>
                </a:cxn>
                <a:cxn ang="0">
                  <a:pos x="2" y="17"/>
                </a:cxn>
                <a:cxn ang="0">
                  <a:pos x="2" y="17"/>
                </a:cxn>
                <a:cxn ang="0">
                  <a:pos x="2" y="12"/>
                </a:cxn>
                <a:cxn ang="0">
                  <a:pos x="2" y="12"/>
                </a:cxn>
                <a:cxn ang="0">
                  <a:pos x="2" y="12"/>
                </a:cxn>
                <a:cxn ang="0">
                  <a:pos x="1" y="12"/>
                </a:cxn>
                <a:cxn ang="0">
                  <a:pos x="1" y="12"/>
                </a:cxn>
                <a:cxn ang="0">
                  <a:pos x="0" y="8"/>
                </a:cxn>
                <a:cxn ang="0">
                  <a:pos x="2" y="2"/>
                </a:cxn>
                <a:cxn ang="0">
                  <a:pos x="3" y="1"/>
                </a:cxn>
                <a:cxn ang="0">
                  <a:pos x="3" y="1"/>
                </a:cxn>
                <a:cxn ang="0">
                  <a:pos x="3" y="1"/>
                </a:cxn>
              </a:cxnLst>
              <a:rect l="0" t="0" r="r" b="b"/>
              <a:pathLst>
                <a:path w="8" h="21">
                  <a:moveTo>
                    <a:pt x="3" y="1"/>
                  </a:moveTo>
                  <a:cubicBezTo>
                    <a:pt x="3" y="1"/>
                    <a:pt x="3" y="1"/>
                    <a:pt x="4" y="1"/>
                  </a:cubicBezTo>
                  <a:cubicBezTo>
                    <a:pt x="4" y="0"/>
                    <a:pt x="4" y="2"/>
                    <a:pt x="4" y="1"/>
                  </a:cubicBezTo>
                  <a:cubicBezTo>
                    <a:pt x="4" y="1"/>
                    <a:pt x="4" y="2"/>
                    <a:pt x="4" y="2"/>
                  </a:cubicBezTo>
                  <a:cubicBezTo>
                    <a:pt x="4" y="2"/>
                    <a:pt x="5" y="2"/>
                    <a:pt x="5" y="2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6" y="4"/>
                    <a:pt x="6" y="5"/>
                  </a:cubicBezTo>
                  <a:cubicBezTo>
                    <a:pt x="6" y="5"/>
                    <a:pt x="7" y="5"/>
                    <a:pt x="6" y="5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6"/>
                    <a:pt x="6" y="11"/>
                    <a:pt x="8" y="9"/>
                  </a:cubicBezTo>
                  <a:cubicBezTo>
                    <a:pt x="8" y="10"/>
                    <a:pt x="8" y="10"/>
                    <a:pt x="7" y="10"/>
                  </a:cubicBezTo>
                  <a:cubicBezTo>
                    <a:pt x="6" y="10"/>
                    <a:pt x="7" y="10"/>
                    <a:pt x="7" y="10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7" y="10"/>
                    <a:pt x="8" y="10"/>
                    <a:pt x="8" y="11"/>
                  </a:cubicBezTo>
                  <a:cubicBezTo>
                    <a:pt x="7" y="11"/>
                    <a:pt x="8" y="13"/>
                    <a:pt x="6" y="13"/>
                  </a:cubicBezTo>
                  <a:cubicBezTo>
                    <a:pt x="7" y="13"/>
                    <a:pt x="7" y="14"/>
                    <a:pt x="6" y="14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5"/>
                    <a:pt x="5" y="16"/>
                    <a:pt x="5" y="16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5" y="18"/>
                    <a:pt x="5" y="20"/>
                    <a:pt x="4" y="21"/>
                  </a:cubicBezTo>
                  <a:cubicBezTo>
                    <a:pt x="3" y="21"/>
                    <a:pt x="2" y="17"/>
                    <a:pt x="2" y="17"/>
                  </a:cubicBezTo>
                  <a:cubicBezTo>
                    <a:pt x="2" y="17"/>
                    <a:pt x="2" y="17"/>
                    <a:pt x="2" y="17"/>
                  </a:cubicBezTo>
                  <a:cubicBezTo>
                    <a:pt x="1" y="16"/>
                    <a:pt x="1" y="13"/>
                    <a:pt x="2" y="12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1" y="10"/>
                    <a:pt x="1" y="12"/>
                    <a:pt x="1" y="12"/>
                  </a:cubicBezTo>
                  <a:cubicBezTo>
                    <a:pt x="1" y="11"/>
                    <a:pt x="1" y="9"/>
                    <a:pt x="0" y="8"/>
                  </a:cubicBezTo>
                  <a:cubicBezTo>
                    <a:pt x="0" y="10"/>
                    <a:pt x="0" y="0"/>
                    <a:pt x="2" y="2"/>
                  </a:cubicBezTo>
                  <a:cubicBezTo>
                    <a:pt x="2" y="4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248" name="Freeform 1670"/>
            <p:cNvSpPr>
              <a:spLocks/>
            </p:cNvSpPr>
            <p:nvPr userDrawn="1"/>
          </p:nvSpPr>
          <p:spPr bwMode="auto">
            <a:xfrm>
              <a:off x="261" y="339"/>
              <a:ext cx="4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249" name="Freeform 1671"/>
            <p:cNvSpPr>
              <a:spLocks/>
            </p:cNvSpPr>
            <p:nvPr userDrawn="1"/>
          </p:nvSpPr>
          <p:spPr bwMode="auto">
            <a:xfrm>
              <a:off x="261" y="341"/>
              <a:ext cx="4" cy="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250" name="Freeform 1672"/>
            <p:cNvSpPr>
              <a:spLocks/>
            </p:cNvSpPr>
            <p:nvPr userDrawn="1"/>
          </p:nvSpPr>
          <p:spPr bwMode="auto">
            <a:xfrm>
              <a:off x="465" y="359"/>
              <a:ext cx="1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251" name="Freeform 1673"/>
            <p:cNvSpPr>
              <a:spLocks/>
            </p:cNvSpPr>
            <p:nvPr userDrawn="1"/>
          </p:nvSpPr>
          <p:spPr bwMode="auto">
            <a:xfrm>
              <a:off x="457" y="337"/>
              <a:ext cx="10" cy="34"/>
            </a:xfrm>
            <a:custGeom>
              <a:avLst/>
              <a:gdLst/>
              <a:ahLst/>
              <a:cxnLst>
                <a:cxn ang="0">
                  <a:pos x="4" y="2"/>
                </a:cxn>
                <a:cxn ang="0">
                  <a:pos x="3" y="2"/>
                </a:cxn>
                <a:cxn ang="0">
                  <a:pos x="3" y="1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2" y="7"/>
                </a:cxn>
                <a:cxn ang="0">
                  <a:pos x="1" y="6"/>
                </a:cxn>
                <a:cxn ang="0">
                  <a:pos x="0" y="11"/>
                </a:cxn>
                <a:cxn ang="0">
                  <a:pos x="0" y="13"/>
                </a:cxn>
                <a:cxn ang="0">
                  <a:pos x="0" y="13"/>
                </a:cxn>
                <a:cxn ang="0">
                  <a:pos x="0" y="17"/>
                </a:cxn>
                <a:cxn ang="0">
                  <a:pos x="3" y="11"/>
                </a:cxn>
                <a:cxn ang="0">
                  <a:pos x="3" y="12"/>
                </a:cxn>
                <a:cxn ang="0">
                  <a:pos x="4" y="10"/>
                </a:cxn>
                <a:cxn ang="0">
                  <a:pos x="3" y="11"/>
                </a:cxn>
                <a:cxn ang="0">
                  <a:pos x="4" y="11"/>
                </a:cxn>
                <a:cxn ang="0">
                  <a:pos x="4" y="11"/>
                </a:cxn>
                <a:cxn ang="0">
                  <a:pos x="4" y="12"/>
                </a:cxn>
                <a:cxn ang="0">
                  <a:pos x="4" y="12"/>
                </a:cxn>
                <a:cxn ang="0">
                  <a:pos x="4" y="11"/>
                </a:cxn>
                <a:cxn ang="0">
                  <a:pos x="4" y="11"/>
                </a:cxn>
                <a:cxn ang="0">
                  <a:pos x="4" y="11"/>
                </a:cxn>
                <a:cxn ang="0">
                  <a:pos x="4" y="11"/>
                </a:cxn>
                <a:cxn ang="0">
                  <a:pos x="4" y="11"/>
                </a:cxn>
                <a:cxn ang="0">
                  <a:pos x="5" y="8"/>
                </a:cxn>
                <a:cxn ang="0">
                  <a:pos x="4" y="0"/>
                </a:cxn>
                <a:cxn ang="0">
                  <a:pos x="4" y="2"/>
                </a:cxn>
              </a:cxnLst>
              <a:rect l="0" t="0" r="r" b="b"/>
              <a:pathLst>
                <a:path w="5" h="17">
                  <a:moveTo>
                    <a:pt x="4" y="2"/>
                  </a:move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1"/>
                    <a:pt x="3" y="1"/>
                  </a:cubicBezTo>
                  <a:cubicBezTo>
                    <a:pt x="3" y="2"/>
                    <a:pt x="3" y="3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5"/>
                    <a:pt x="2" y="6"/>
                    <a:pt x="2" y="7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8"/>
                    <a:pt x="0" y="10"/>
                    <a:pt x="0" y="11"/>
                  </a:cubicBezTo>
                  <a:cubicBezTo>
                    <a:pt x="0" y="12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4"/>
                    <a:pt x="0" y="15"/>
                    <a:pt x="0" y="17"/>
                  </a:cubicBezTo>
                  <a:cubicBezTo>
                    <a:pt x="1" y="16"/>
                    <a:pt x="2" y="12"/>
                    <a:pt x="3" y="11"/>
                  </a:cubicBezTo>
                  <a:cubicBezTo>
                    <a:pt x="3" y="11"/>
                    <a:pt x="3" y="11"/>
                    <a:pt x="3" y="12"/>
                  </a:cubicBezTo>
                  <a:cubicBezTo>
                    <a:pt x="3" y="11"/>
                    <a:pt x="4" y="10"/>
                    <a:pt x="4" y="10"/>
                  </a:cubicBezTo>
                  <a:cubicBezTo>
                    <a:pt x="4" y="10"/>
                    <a:pt x="4" y="11"/>
                    <a:pt x="3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0"/>
                    <a:pt x="5" y="9"/>
                    <a:pt x="5" y="8"/>
                  </a:cubicBezTo>
                  <a:cubicBezTo>
                    <a:pt x="5" y="5"/>
                    <a:pt x="4" y="2"/>
                    <a:pt x="4" y="0"/>
                  </a:cubicBezTo>
                  <a:cubicBezTo>
                    <a:pt x="4" y="0"/>
                    <a:pt x="4" y="1"/>
                    <a:pt x="4" y="2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252" name="Freeform 1674"/>
            <p:cNvSpPr>
              <a:spLocks/>
            </p:cNvSpPr>
            <p:nvPr userDrawn="1"/>
          </p:nvSpPr>
          <p:spPr bwMode="auto">
            <a:xfrm>
              <a:off x="465" y="359"/>
              <a:ext cx="1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253" name="Freeform 1675"/>
            <p:cNvSpPr>
              <a:spLocks/>
            </p:cNvSpPr>
            <p:nvPr userDrawn="1"/>
          </p:nvSpPr>
          <p:spPr bwMode="auto">
            <a:xfrm>
              <a:off x="459" y="328"/>
              <a:ext cx="6" cy="6"/>
            </a:xfrm>
            <a:custGeom>
              <a:avLst/>
              <a:gdLst/>
              <a:ahLst/>
              <a:cxnLst>
                <a:cxn ang="0">
                  <a:pos x="1" y="2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3"/>
                </a:cxn>
                <a:cxn ang="0">
                  <a:pos x="2" y="3"/>
                </a:cxn>
                <a:cxn ang="0">
                  <a:pos x="2" y="2"/>
                </a:cxn>
                <a:cxn ang="0">
                  <a:pos x="3" y="3"/>
                </a:cxn>
                <a:cxn ang="0">
                  <a:pos x="3" y="2"/>
                </a:cxn>
                <a:cxn ang="0">
                  <a:pos x="2" y="0"/>
                </a:cxn>
                <a:cxn ang="0">
                  <a:pos x="1" y="2"/>
                </a:cxn>
              </a:cxnLst>
              <a:rect l="0" t="0" r="r" b="b"/>
              <a:pathLst>
                <a:path w="3" h="3">
                  <a:moveTo>
                    <a:pt x="1" y="2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2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2" y="2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2" y="1"/>
                    <a:pt x="2" y="1"/>
                    <a:pt x="2" y="0"/>
                  </a:cubicBezTo>
                  <a:cubicBezTo>
                    <a:pt x="2" y="0"/>
                    <a:pt x="1" y="1"/>
                    <a:pt x="1" y="2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254" name="Freeform 1676"/>
            <p:cNvSpPr>
              <a:spLocks/>
            </p:cNvSpPr>
            <p:nvPr userDrawn="1"/>
          </p:nvSpPr>
          <p:spPr bwMode="auto">
            <a:xfrm>
              <a:off x="459" y="328"/>
              <a:ext cx="6" cy="6"/>
            </a:xfrm>
            <a:custGeom>
              <a:avLst/>
              <a:gdLst/>
              <a:ahLst/>
              <a:cxnLst>
                <a:cxn ang="0">
                  <a:pos x="1" y="2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3"/>
                </a:cxn>
                <a:cxn ang="0">
                  <a:pos x="1" y="3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3" y="2"/>
                </a:cxn>
                <a:cxn ang="0">
                  <a:pos x="2" y="3"/>
                </a:cxn>
                <a:cxn ang="0">
                  <a:pos x="3" y="3"/>
                </a:cxn>
                <a:cxn ang="0">
                  <a:pos x="3" y="2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3" y="2"/>
                </a:cxn>
                <a:cxn ang="0">
                  <a:pos x="2" y="2"/>
                </a:cxn>
                <a:cxn ang="0">
                  <a:pos x="3" y="2"/>
                </a:cxn>
                <a:cxn ang="0">
                  <a:pos x="2" y="2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2" y="2"/>
                </a:cxn>
                <a:cxn ang="0">
                  <a:pos x="1" y="3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1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0" y="2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2"/>
                </a:cxn>
                <a:cxn ang="0">
                  <a:pos x="1" y="2"/>
                </a:cxn>
              </a:cxnLst>
              <a:rect l="0" t="0" r="r" b="b"/>
              <a:pathLst>
                <a:path w="3" h="3"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2" y="2"/>
                    <a:pt x="2" y="2"/>
                  </a:cubicBezTo>
                  <a:cubicBezTo>
                    <a:pt x="2" y="2"/>
                    <a:pt x="2" y="2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1"/>
                    <a:pt x="3" y="1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1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1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2" y="1"/>
                    <a:pt x="2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2"/>
                    <a:pt x="1" y="2"/>
                    <a:pt x="1" y="2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255" name="Freeform 1677"/>
            <p:cNvSpPr>
              <a:spLocks/>
            </p:cNvSpPr>
            <p:nvPr userDrawn="1"/>
          </p:nvSpPr>
          <p:spPr bwMode="auto">
            <a:xfrm>
              <a:off x="295" y="304"/>
              <a:ext cx="1" cy="2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h="2">
                  <a:moveTo>
                    <a:pt x="0" y="2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256" name="Freeform 1678"/>
            <p:cNvSpPr>
              <a:spLocks noEditPoints="1"/>
            </p:cNvSpPr>
            <p:nvPr userDrawn="1"/>
          </p:nvSpPr>
          <p:spPr bwMode="auto">
            <a:xfrm>
              <a:off x="259" y="296"/>
              <a:ext cx="60" cy="105"/>
            </a:xfrm>
            <a:custGeom>
              <a:avLst/>
              <a:gdLst/>
              <a:ahLst/>
              <a:cxnLst>
                <a:cxn ang="0">
                  <a:pos x="30" y="26"/>
                </a:cxn>
                <a:cxn ang="0">
                  <a:pos x="28" y="25"/>
                </a:cxn>
                <a:cxn ang="0">
                  <a:pos x="28" y="22"/>
                </a:cxn>
                <a:cxn ang="0">
                  <a:pos x="27" y="20"/>
                </a:cxn>
                <a:cxn ang="0">
                  <a:pos x="24" y="19"/>
                </a:cxn>
                <a:cxn ang="0">
                  <a:pos x="20" y="16"/>
                </a:cxn>
                <a:cxn ang="0">
                  <a:pos x="20" y="20"/>
                </a:cxn>
                <a:cxn ang="0">
                  <a:pos x="16" y="22"/>
                </a:cxn>
                <a:cxn ang="0">
                  <a:pos x="16" y="15"/>
                </a:cxn>
                <a:cxn ang="0">
                  <a:pos x="18" y="14"/>
                </a:cxn>
                <a:cxn ang="0">
                  <a:pos x="20" y="14"/>
                </a:cxn>
                <a:cxn ang="0">
                  <a:pos x="23" y="15"/>
                </a:cxn>
                <a:cxn ang="0">
                  <a:pos x="25" y="11"/>
                </a:cxn>
                <a:cxn ang="0">
                  <a:pos x="23" y="8"/>
                </a:cxn>
                <a:cxn ang="0">
                  <a:pos x="19" y="6"/>
                </a:cxn>
                <a:cxn ang="0">
                  <a:pos x="21" y="2"/>
                </a:cxn>
                <a:cxn ang="0">
                  <a:pos x="18" y="1"/>
                </a:cxn>
                <a:cxn ang="0">
                  <a:pos x="17" y="8"/>
                </a:cxn>
                <a:cxn ang="0">
                  <a:pos x="16" y="8"/>
                </a:cxn>
                <a:cxn ang="0">
                  <a:pos x="14" y="8"/>
                </a:cxn>
                <a:cxn ang="0">
                  <a:pos x="13" y="5"/>
                </a:cxn>
                <a:cxn ang="0">
                  <a:pos x="11" y="6"/>
                </a:cxn>
                <a:cxn ang="0">
                  <a:pos x="10" y="9"/>
                </a:cxn>
                <a:cxn ang="0">
                  <a:pos x="12" y="10"/>
                </a:cxn>
                <a:cxn ang="0">
                  <a:pos x="9" y="8"/>
                </a:cxn>
                <a:cxn ang="0">
                  <a:pos x="7" y="7"/>
                </a:cxn>
                <a:cxn ang="0">
                  <a:pos x="1" y="21"/>
                </a:cxn>
                <a:cxn ang="0">
                  <a:pos x="1" y="22"/>
                </a:cxn>
                <a:cxn ang="0">
                  <a:pos x="1" y="27"/>
                </a:cxn>
                <a:cxn ang="0">
                  <a:pos x="1" y="36"/>
                </a:cxn>
                <a:cxn ang="0">
                  <a:pos x="2" y="40"/>
                </a:cxn>
                <a:cxn ang="0">
                  <a:pos x="4" y="42"/>
                </a:cxn>
                <a:cxn ang="0">
                  <a:pos x="3" y="38"/>
                </a:cxn>
                <a:cxn ang="0">
                  <a:pos x="6" y="44"/>
                </a:cxn>
                <a:cxn ang="0">
                  <a:pos x="16" y="49"/>
                </a:cxn>
                <a:cxn ang="0">
                  <a:pos x="18" y="51"/>
                </a:cxn>
                <a:cxn ang="0">
                  <a:pos x="20" y="51"/>
                </a:cxn>
                <a:cxn ang="0">
                  <a:pos x="19" y="50"/>
                </a:cxn>
                <a:cxn ang="0">
                  <a:pos x="14" y="46"/>
                </a:cxn>
                <a:cxn ang="0">
                  <a:pos x="12" y="46"/>
                </a:cxn>
                <a:cxn ang="0">
                  <a:pos x="10" y="40"/>
                </a:cxn>
                <a:cxn ang="0">
                  <a:pos x="13" y="40"/>
                </a:cxn>
                <a:cxn ang="0">
                  <a:pos x="14" y="39"/>
                </a:cxn>
                <a:cxn ang="0">
                  <a:pos x="16" y="41"/>
                </a:cxn>
                <a:cxn ang="0">
                  <a:pos x="19" y="36"/>
                </a:cxn>
                <a:cxn ang="0">
                  <a:pos x="19" y="35"/>
                </a:cxn>
                <a:cxn ang="0">
                  <a:pos x="19" y="35"/>
                </a:cxn>
                <a:cxn ang="0">
                  <a:pos x="20" y="33"/>
                </a:cxn>
                <a:cxn ang="0">
                  <a:pos x="22" y="32"/>
                </a:cxn>
                <a:cxn ang="0">
                  <a:pos x="22" y="31"/>
                </a:cxn>
                <a:cxn ang="0">
                  <a:pos x="25" y="29"/>
                </a:cxn>
                <a:cxn ang="0">
                  <a:pos x="27" y="28"/>
                </a:cxn>
                <a:cxn ang="0">
                  <a:pos x="24" y="27"/>
                </a:cxn>
                <a:cxn ang="0">
                  <a:pos x="28" y="24"/>
                </a:cxn>
                <a:cxn ang="0">
                  <a:pos x="29" y="28"/>
                </a:cxn>
                <a:cxn ang="0">
                  <a:pos x="30" y="28"/>
                </a:cxn>
                <a:cxn ang="0">
                  <a:pos x="21" y="9"/>
                </a:cxn>
                <a:cxn ang="0">
                  <a:pos x="19" y="13"/>
                </a:cxn>
                <a:cxn ang="0">
                  <a:pos x="20" y="10"/>
                </a:cxn>
                <a:cxn ang="0">
                  <a:pos x="18" y="11"/>
                </a:cxn>
              </a:cxnLst>
              <a:rect l="0" t="0" r="r" b="b"/>
              <a:pathLst>
                <a:path w="30" h="52">
                  <a:moveTo>
                    <a:pt x="30" y="27"/>
                  </a:moveTo>
                  <a:cubicBezTo>
                    <a:pt x="30" y="27"/>
                    <a:pt x="30" y="27"/>
                    <a:pt x="30" y="27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30" y="26"/>
                    <a:pt x="30" y="26"/>
                    <a:pt x="30" y="26"/>
                  </a:cubicBezTo>
                  <a:cubicBezTo>
                    <a:pt x="30" y="26"/>
                    <a:pt x="30" y="26"/>
                    <a:pt x="30" y="26"/>
                  </a:cubicBezTo>
                  <a:cubicBezTo>
                    <a:pt x="30" y="26"/>
                    <a:pt x="30" y="26"/>
                    <a:pt x="30" y="26"/>
                  </a:cubicBezTo>
                  <a:cubicBezTo>
                    <a:pt x="30" y="26"/>
                    <a:pt x="30" y="26"/>
                    <a:pt x="30" y="26"/>
                  </a:cubicBezTo>
                  <a:cubicBezTo>
                    <a:pt x="29" y="26"/>
                    <a:pt x="29" y="26"/>
                    <a:pt x="29" y="26"/>
                  </a:cubicBezTo>
                  <a:cubicBezTo>
                    <a:pt x="29" y="26"/>
                    <a:pt x="29" y="26"/>
                    <a:pt x="29" y="26"/>
                  </a:cubicBezTo>
                  <a:cubicBezTo>
                    <a:pt x="29" y="25"/>
                    <a:pt x="29" y="25"/>
                    <a:pt x="29" y="25"/>
                  </a:cubicBezTo>
                  <a:cubicBezTo>
                    <a:pt x="28" y="25"/>
                    <a:pt x="28" y="25"/>
                    <a:pt x="28" y="25"/>
                  </a:cubicBezTo>
                  <a:cubicBezTo>
                    <a:pt x="28" y="26"/>
                    <a:pt x="28" y="26"/>
                    <a:pt x="28" y="26"/>
                  </a:cubicBezTo>
                  <a:cubicBezTo>
                    <a:pt x="28" y="25"/>
                    <a:pt x="28" y="25"/>
                    <a:pt x="28" y="25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30" y="24"/>
                    <a:pt x="30" y="24"/>
                    <a:pt x="30" y="24"/>
                  </a:cubicBezTo>
                  <a:cubicBezTo>
                    <a:pt x="29" y="23"/>
                    <a:pt x="29" y="23"/>
                    <a:pt x="29" y="23"/>
                  </a:cubicBezTo>
                  <a:cubicBezTo>
                    <a:pt x="29" y="22"/>
                    <a:pt x="29" y="22"/>
                    <a:pt x="29" y="22"/>
                  </a:cubicBezTo>
                  <a:cubicBezTo>
                    <a:pt x="29" y="22"/>
                    <a:pt x="29" y="22"/>
                    <a:pt x="29" y="22"/>
                  </a:cubicBezTo>
                  <a:cubicBezTo>
                    <a:pt x="29" y="22"/>
                    <a:pt x="29" y="22"/>
                    <a:pt x="29" y="22"/>
                  </a:cubicBezTo>
                  <a:cubicBezTo>
                    <a:pt x="28" y="22"/>
                    <a:pt x="28" y="22"/>
                    <a:pt x="28" y="22"/>
                  </a:cubicBezTo>
                  <a:cubicBezTo>
                    <a:pt x="29" y="22"/>
                    <a:pt x="29" y="22"/>
                    <a:pt x="29" y="22"/>
                  </a:cubicBezTo>
                  <a:cubicBezTo>
                    <a:pt x="28" y="22"/>
                    <a:pt x="28" y="22"/>
                    <a:pt x="28" y="22"/>
                  </a:cubicBezTo>
                  <a:cubicBezTo>
                    <a:pt x="28" y="21"/>
                    <a:pt x="28" y="21"/>
                    <a:pt x="28" y="21"/>
                  </a:cubicBezTo>
                  <a:cubicBezTo>
                    <a:pt x="27" y="21"/>
                    <a:pt x="27" y="21"/>
                    <a:pt x="27" y="21"/>
                  </a:cubicBezTo>
                  <a:cubicBezTo>
                    <a:pt x="27" y="21"/>
                    <a:pt x="27" y="21"/>
                    <a:pt x="27" y="21"/>
                  </a:cubicBezTo>
                  <a:cubicBezTo>
                    <a:pt x="27" y="21"/>
                    <a:pt x="27" y="21"/>
                    <a:pt x="27" y="21"/>
                  </a:cubicBezTo>
                  <a:cubicBezTo>
                    <a:pt x="27" y="20"/>
                    <a:pt x="27" y="20"/>
                    <a:pt x="27" y="20"/>
                  </a:cubicBezTo>
                  <a:cubicBezTo>
                    <a:pt x="27" y="20"/>
                    <a:pt x="27" y="20"/>
                    <a:pt x="27" y="20"/>
                  </a:cubicBezTo>
                  <a:cubicBezTo>
                    <a:pt x="27" y="19"/>
                    <a:pt x="27" y="19"/>
                    <a:pt x="27" y="19"/>
                  </a:cubicBezTo>
                  <a:cubicBezTo>
                    <a:pt x="26" y="19"/>
                    <a:pt x="26" y="18"/>
                    <a:pt x="26" y="17"/>
                  </a:cubicBezTo>
                  <a:cubicBezTo>
                    <a:pt x="25" y="18"/>
                    <a:pt x="25" y="18"/>
                    <a:pt x="25" y="18"/>
                  </a:cubicBezTo>
                  <a:cubicBezTo>
                    <a:pt x="25" y="18"/>
                    <a:pt x="25" y="18"/>
                    <a:pt x="25" y="18"/>
                  </a:cubicBezTo>
                  <a:cubicBezTo>
                    <a:pt x="25" y="18"/>
                    <a:pt x="25" y="19"/>
                    <a:pt x="24" y="19"/>
                  </a:cubicBezTo>
                  <a:cubicBezTo>
                    <a:pt x="24" y="19"/>
                    <a:pt x="24" y="19"/>
                    <a:pt x="24" y="19"/>
                  </a:cubicBezTo>
                  <a:cubicBezTo>
                    <a:pt x="23" y="19"/>
                    <a:pt x="23" y="19"/>
                    <a:pt x="23" y="19"/>
                  </a:cubicBezTo>
                  <a:cubicBezTo>
                    <a:pt x="23" y="18"/>
                    <a:pt x="23" y="17"/>
                    <a:pt x="24" y="17"/>
                  </a:cubicBezTo>
                  <a:cubicBezTo>
                    <a:pt x="23" y="17"/>
                    <a:pt x="23" y="17"/>
                    <a:pt x="23" y="17"/>
                  </a:cubicBezTo>
                  <a:cubicBezTo>
                    <a:pt x="23" y="16"/>
                    <a:pt x="23" y="16"/>
                    <a:pt x="23" y="16"/>
                  </a:cubicBezTo>
                  <a:cubicBezTo>
                    <a:pt x="22" y="16"/>
                    <a:pt x="22" y="16"/>
                    <a:pt x="22" y="16"/>
                  </a:cubicBezTo>
                  <a:cubicBezTo>
                    <a:pt x="21" y="16"/>
                    <a:pt x="21" y="16"/>
                    <a:pt x="20" y="16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0" y="17"/>
                    <a:pt x="20" y="17"/>
                    <a:pt x="20" y="17"/>
                  </a:cubicBezTo>
                  <a:cubicBezTo>
                    <a:pt x="20" y="18"/>
                    <a:pt x="20" y="18"/>
                    <a:pt x="20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20" y="20"/>
                    <a:pt x="20" y="20"/>
                    <a:pt x="20" y="20"/>
                  </a:cubicBezTo>
                  <a:cubicBezTo>
                    <a:pt x="20" y="21"/>
                    <a:pt x="20" y="22"/>
                    <a:pt x="18" y="23"/>
                  </a:cubicBezTo>
                  <a:cubicBezTo>
                    <a:pt x="19" y="23"/>
                    <a:pt x="19" y="24"/>
                    <a:pt x="19" y="25"/>
                  </a:cubicBezTo>
                  <a:cubicBezTo>
                    <a:pt x="18" y="25"/>
                    <a:pt x="18" y="25"/>
                    <a:pt x="18" y="25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5"/>
                    <a:pt x="17" y="25"/>
                    <a:pt x="17" y="24"/>
                  </a:cubicBezTo>
                  <a:cubicBezTo>
                    <a:pt x="17" y="24"/>
                    <a:pt x="17" y="23"/>
                    <a:pt x="17" y="22"/>
                  </a:cubicBezTo>
                  <a:cubicBezTo>
                    <a:pt x="17" y="22"/>
                    <a:pt x="17" y="22"/>
                    <a:pt x="16" y="22"/>
                  </a:cubicBezTo>
                  <a:cubicBezTo>
                    <a:pt x="15" y="22"/>
                    <a:pt x="15" y="21"/>
                    <a:pt x="14" y="21"/>
                  </a:cubicBezTo>
                  <a:cubicBezTo>
                    <a:pt x="14" y="21"/>
                    <a:pt x="14" y="21"/>
                    <a:pt x="14" y="21"/>
                  </a:cubicBezTo>
                  <a:cubicBezTo>
                    <a:pt x="14" y="21"/>
                    <a:pt x="14" y="20"/>
                    <a:pt x="14" y="19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18"/>
                    <a:pt x="14" y="17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6" y="15"/>
                    <a:pt x="16" y="15"/>
                    <a:pt x="16" y="14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7" y="14"/>
                    <a:pt x="18" y="13"/>
                    <a:pt x="18" y="12"/>
                  </a:cubicBezTo>
                  <a:cubicBezTo>
                    <a:pt x="18" y="13"/>
                    <a:pt x="18" y="13"/>
                    <a:pt x="18" y="14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8" y="14"/>
                    <a:pt x="18" y="14"/>
                    <a:pt x="18" y="14"/>
                  </a:cubicBezTo>
                  <a:cubicBezTo>
                    <a:pt x="18" y="14"/>
                    <a:pt x="18" y="14"/>
                    <a:pt x="18" y="14"/>
                  </a:cubicBezTo>
                  <a:cubicBezTo>
                    <a:pt x="18" y="14"/>
                    <a:pt x="18" y="14"/>
                    <a:pt x="18" y="14"/>
                  </a:cubicBezTo>
                  <a:cubicBezTo>
                    <a:pt x="19" y="14"/>
                    <a:pt x="19" y="14"/>
                    <a:pt x="19" y="14"/>
                  </a:cubicBezTo>
                  <a:cubicBezTo>
                    <a:pt x="19" y="14"/>
                    <a:pt x="19" y="14"/>
                    <a:pt x="19" y="14"/>
                  </a:cubicBezTo>
                  <a:cubicBezTo>
                    <a:pt x="19" y="14"/>
                    <a:pt x="19" y="14"/>
                    <a:pt x="19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20" y="14"/>
                    <a:pt x="21" y="14"/>
                    <a:pt x="21" y="14"/>
                  </a:cubicBezTo>
                  <a:cubicBezTo>
                    <a:pt x="21" y="15"/>
                    <a:pt x="21" y="15"/>
                    <a:pt x="21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15"/>
                    <a:pt x="22" y="16"/>
                    <a:pt x="23" y="16"/>
                  </a:cubicBezTo>
                  <a:cubicBezTo>
                    <a:pt x="23" y="15"/>
                    <a:pt x="23" y="15"/>
                    <a:pt x="23" y="15"/>
                  </a:cubicBezTo>
                  <a:cubicBezTo>
                    <a:pt x="22" y="15"/>
                    <a:pt x="22" y="14"/>
                    <a:pt x="22" y="14"/>
                  </a:cubicBezTo>
                  <a:cubicBezTo>
                    <a:pt x="22" y="14"/>
                    <a:pt x="23" y="15"/>
                    <a:pt x="23" y="15"/>
                  </a:cubicBezTo>
                  <a:cubicBezTo>
                    <a:pt x="24" y="14"/>
                    <a:pt x="24" y="14"/>
                    <a:pt x="24" y="14"/>
                  </a:cubicBezTo>
                  <a:cubicBezTo>
                    <a:pt x="23" y="13"/>
                    <a:pt x="23" y="12"/>
                    <a:pt x="23" y="11"/>
                  </a:cubicBezTo>
                  <a:cubicBezTo>
                    <a:pt x="23" y="12"/>
                    <a:pt x="23" y="12"/>
                    <a:pt x="24" y="12"/>
                  </a:cubicBezTo>
                  <a:cubicBezTo>
                    <a:pt x="24" y="13"/>
                    <a:pt x="24" y="13"/>
                    <a:pt x="24" y="13"/>
                  </a:cubicBezTo>
                  <a:cubicBezTo>
                    <a:pt x="24" y="12"/>
                    <a:pt x="24" y="12"/>
                    <a:pt x="24" y="12"/>
                  </a:cubicBezTo>
                  <a:cubicBezTo>
                    <a:pt x="25" y="12"/>
                    <a:pt x="25" y="12"/>
                    <a:pt x="25" y="12"/>
                  </a:cubicBezTo>
                  <a:cubicBezTo>
                    <a:pt x="25" y="11"/>
                    <a:pt x="25" y="11"/>
                    <a:pt x="25" y="11"/>
                  </a:cubicBezTo>
                  <a:cubicBezTo>
                    <a:pt x="25" y="11"/>
                    <a:pt x="24" y="10"/>
                    <a:pt x="24" y="10"/>
                  </a:cubicBezTo>
                  <a:cubicBezTo>
                    <a:pt x="23" y="10"/>
                    <a:pt x="23" y="10"/>
                    <a:pt x="23" y="10"/>
                  </a:cubicBezTo>
                  <a:cubicBezTo>
                    <a:pt x="23" y="9"/>
                    <a:pt x="23" y="9"/>
                    <a:pt x="23" y="9"/>
                  </a:cubicBezTo>
                  <a:cubicBezTo>
                    <a:pt x="23" y="9"/>
                    <a:pt x="23" y="9"/>
                    <a:pt x="23" y="9"/>
                  </a:cubicBezTo>
                  <a:cubicBezTo>
                    <a:pt x="23" y="9"/>
                    <a:pt x="23" y="9"/>
                    <a:pt x="23" y="9"/>
                  </a:cubicBezTo>
                  <a:cubicBezTo>
                    <a:pt x="23" y="8"/>
                    <a:pt x="23" y="8"/>
                    <a:pt x="23" y="8"/>
                  </a:cubicBezTo>
                  <a:cubicBezTo>
                    <a:pt x="23" y="8"/>
                    <a:pt x="23" y="8"/>
                    <a:pt x="23" y="8"/>
                  </a:cubicBezTo>
                  <a:cubicBezTo>
                    <a:pt x="23" y="7"/>
                    <a:pt x="23" y="6"/>
                    <a:pt x="22" y="6"/>
                  </a:cubicBezTo>
                  <a:cubicBezTo>
                    <a:pt x="22" y="5"/>
                    <a:pt x="22" y="5"/>
                    <a:pt x="22" y="5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1" y="5"/>
                    <a:pt x="20" y="6"/>
                    <a:pt x="20" y="6"/>
                  </a:cubicBezTo>
                  <a:cubicBezTo>
                    <a:pt x="20" y="5"/>
                    <a:pt x="20" y="4"/>
                    <a:pt x="20" y="4"/>
                  </a:cubicBezTo>
                  <a:cubicBezTo>
                    <a:pt x="19" y="4"/>
                    <a:pt x="19" y="5"/>
                    <a:pt x="19" y="6"/>
                  </a:cubicBezTo>
                  <a:cubicBezTo>
                    <a:pt x="18" y="5"/>
                    <a:pt x="19" y="4"/>
                    <a:pt x="20" y="4"/>
                  </a:cubicBezTo>
                  <a:cubicBezTo>
                    <a:pt x="19" y="4"/>
                    <a:pt x="19" y="4"/>
                    <a:pt x="19" y="4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21" y="3"/>
                    <a:pt x="21" y="2"/>
                    <a:pt x="21" y="2"/>
                  </a:cubicBezTo>
                  <a:cubicBezTo>
                    <a:pt x="21" y="1"/>
                    <a:pt x="20" y="1"/>
                    <a:pt x="20" y="2"/>
                  </a:cubicBezTo>
                  <a:cubicBezTo>
                    <a:pt x="19" y="1"/>
                    <a:pt x="19" y="1"/>
                    <a:pt x="19" y="1"/>
                  </a:cubicBezTo>
                  <a:cubicBezTo>
                    <a:pt x="19" y="1"/>
                    <a:pt x="19" y="1"/>
                    <a:pt x="19" y="1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8" y="1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9" y="1"/>
                    <a:pt x="18" y="2"/>
                    <a:pt x="18" y="3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18" y="3"/>
                    <a:pt x="18" y="4"/>
                    <a:pt x="17" y="5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6" y="7"/>
                    <a:pt x="16" y="8"/>
                    <a:pt x="17" y="8"/>
                  </a:cubicBezTo>
                  <a:cubicBezTo>
                    <a:pt x="16" y="9"/>
                    <a:pt x="16" y="10"/>
                    <a:pt x="16" y="10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5" y="11"/>
                    <a:pt x="15" y="11"/>
                    <a:pt x="15" y="11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6" y="9"/>
                    <a:pt x="16" y="8"/>
                    <a:pt x="16" y="8"/>
                  </a:cubicBezTo>
                  <a:cubicBezTo>
                    <a:pt x="15" y="8"/>
                    <a:pt x="15" y="9"/>
                    <a:pt x="15" y="9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5" y="10"/>
                    <a:pt x="15" y="10"/>
                    <a:pt x="14" y="10"/>
                  </a:cubicBezTo>
                  <a:cubicBezTo>
                    <a:pt x="14" y="11"/>
                    <a:pt x="13" y="10"/>
                    <a:pt x="13" y="9"/>
                  </a:cubicBezTo>
                  <a:cubicBezTo>
                    <a:pt x="13" y="9"/>
                    <a:pt x="13" y="9"/>
                    <a:pt x="13" y="9"/>
                  </a:cubicBezTo>
                  <a:cubicBezTo>
                    <a:pt x="13" y="9"/>
                    <a:pt x="13" y="9"/>
                    <a:pt x="13" y="9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4" y="8"/>
                    <a:pt x="13" y="7"/>
                    <a:pt x="13" y="7"/>
                  </a:cubicBezTo>
                  <a:cubicBezTo>
                    <a:pt x="14" y="6"/>
                    <a:pt x="14" y="5"/>
                    <a:pt x="15" y="4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4" y="4"/>
                    <a:pt x="14" y="5"/>
                    <a:pt x="13" y="5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2" y="5"/>
                    <a:pt x="11" y="5"/>
                    <a:pt x="11" y="6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1" y="9"/>
                    <a:pt x="12" y="9"/>
                    <a:pt x="12" y="9"/>
                  </a:cubicBezTo>
                  <a:cubicBezTo>
                    <a:pt x="13" y="9"/>
                    <a:pt x="13" y="9"/>
                    <a:pt x="13" y="9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0" y="9"/>
                    <a:pt x="10" y="9"/>
                    <a:pt x="9" y="7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8" y="7"/>
                    <a:pt x="8" y="7"/>
                    <a:pt x="9" y="6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7"/>
                    <a:pt x="7" y="7"/>
                    <a:pt x="7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8"/>
                    <a:pt x="6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3" y="11"/>
                    <a:pt x="2" y="16"/>
                    <a:pt x="1" y="21"/>
                  </a:cubicBezTo>
                  <a:cubicBezTo>
                    <a:pt x="1" y="21"/>
                    <a:pt x="1" y="21"/>
                    <a:pt x="1" y="21"/>
                  </a:cubicBezTo>
                  <a:cubicBezTo>
                    <a:pt x="1" y="21"/>
                    <a:pt x="1" y="21"/>
                    <a:pt x="1" y="21"/>
                  </a:cubicBezTo>
                  <a:cubicBezTo>
                    <a:pt x="1" y="21"/>
                    <a:pt x="1" y="21"/>
                    <a:pt x="1" y="21"/>
                  </a:cubicBezTo>
                  <a:cubicBezTo>
                    <a:pt x="1" y="22"/>
                    <a:pt x="1" y="22"/>
                    <a:pt x="1" y="22"/>
                  </a:cubicBezTo>
                  <a:cubicBezTo>
                    <a:pt x="1" y="22"/>
                    <a:pt x="1" y="22"/>
                    <a:pt x="1" y="22"/>
                  </a:cubicBezTo>
                  <a:cubicBezTo>
                    <a:pt x="1" y="22"/>
                    <a:pt x="1" y="22"/>
                    <a:pt x="1" y="22"/>
                  </a:cubicBezTo>
                  <a:cubicBezTo>
                    <a:pt x="1" y="22"/>
                    <a:pt x="1" y="22"/>
                    <a:pt x="1" y="22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1" y="24"/>
                    <a:pt x="1" y="25"/>
                    <a:pt x="1" y="26"/>
                  </a:cubicBezTo>
                  <a:cubicBezTo>
                    <a:pt x="2" y="26"/>
                    <a:pt x="2" y="26"/>
                    <a:pt x="2" y="26"/>
                  </a:cubicBezTo>
                  <a:cubicBezTo>
                    <a:pt x="2" y="27"/>
                    <a:pt x="2" y="27"/>
                    <a:pt x="1" y="28"/>
                  </a:cubicBezTo>
                  <a:cubicBezTo>
                    <a:pt x="1" y="28"/>
                    <a:pt x="1" y="28"/>
                    <a:pt x="1" y="28"/>
                  </a:cubicBezTo>
                  <a:cubicBezTo>
                    <a:pt x="1" y="28"/>
                    <a:pt x="1" y="28"/>
                    <a:pt x="1" y="28"/>
                  </a:cubicBezTo>
                  <a:cubicBezTo>
                    <a:pt x="1" y="27"/>
                    <a:pt x="1" y="27"/>
                    <a:pt x="1" y="27"/>
                  </a:cubicBezTo>
                  <a:cubicBezTo>
                    <a:pt x="1" y="27"/>
                    <a:pt x="1" y="27"/>
                    <a:pt x="1" y="27"/>
                  </a:cubicBezTo>
                  <a:cubicBezTo>
                    <a:pt x="1" y="27"/>
                    <a:pt x="1" y="27"/>
                    <a:pt x="1" y="27"/>
                  </a:cubicBezTo>
                  <a:cubicBezTo>
                    <a:pt x="1" y="28"/>
                    <a:pt x="1" y="28"/>
                    <a:pt x="1" y="29"/>
                  </a:cubicBezTo>
                  <a:cubicBezTo>
                    <a:pt x="1" y="29"/>
                    <a:pt x="1" y="29"/>
                    <a:pt x="1" y="29"/>
                  </a:cubicBezTo>
                  <a:cubicBezTo>
                    <a:pt x="1" y="29"/>
                    <a:pt x="1" y="29"/>
                    <a:pt x="1" y="29"/>
                  </a:cubicBezTo>
                  <a:cubicBezTo>
                    <a:pt x="1" y="29"/>
                    <a:pt x="0" y="30"/>
                    <a:pt x="0" y="30"/>
                  </a:cubicBezTo>
                  <a:cubicBezTo>
                    <a:pt x="0" y="32"/>
                    <a:pt x="1" y="34"/>
                    <a:pt x="1" y="36"/>
                  </a:cubicBezTo>
                  <a:cubicBezTo>
                    <a:pt x="1" y="37"/>
                    <a:pt x="1" y="37"/>
                    <a:pt x="1" y="37"/>
                  </a:cubicBezTo>
                  <a:cubicBezTo>
                    <a:pt x="1" y="37"/>
                    <a:pt x="1" y="37"/>
                    <a:pt x="1" y="37"/>
                  </a:cubicBezTo>
                  <a:cubicBezTo>
                    <a:pt x="1" y="37"/>
                    <a:pt x="2" y="38"/>
                    <a:pt x="2" y="38"/>
                  </a:cubicBezTo>
                  <a:cubicBezTo>
                    <a:pt x="2" y="39"/>
                    <a:pt x="2" y="39"/>
                    <a:pt x="2" y="39"/>
                  </a:cubicBezTo>
                  <a:cubicBezTo>
                    <a:pt x="2" y="39"/>
                    <a:pt x="2" y="39"/>
                    <a:pt x="2" y="39"/>
                  </a:cubicBezTo>
                  <a:cubicBezTo>
                    <a:pt x="2" y="39"/>
                    <a:pt x="2" y="39"/>
                    <a:pt x="2" y="39"/>
                  </a:cubicBezTo>
                  <a:cubicBezTo>
                    <a:pt x="2" y="39"/>
                    <a:pt x="2" y="40"/>
                    <a:pt x="2" y="40"/>
                  </a:cubicBezTo>
                  <a:cubicBezTo>
                    <a:pt x="2" y="40"/>
                    <a:pt x="2" y="40"/>
                    <a:pt x="2" y="40"/>
                  </a:cubicBezTo>
                  <a:cubicBezTo>
                    <a:pt x="2" y="40"/>
                    <a:pt x="2" y="40"/>
                    <a:pt x="2" y="40"/>
                  </a:cubicBezTo>
                  <a:cubicBezTo>
                    <a:pt x="3" y="41"/>
                    <a:pt x="3" y="41"/>
                    <a:pt x="3" y="41"/>
                  </a:cubicBezTo>
                  <a:cubicBezTo>
                    <a:pt x="3" y="41"/>
                    <a:pt x="3" y="41"/>
                    <a:pt x="3" y="42"/>
                  </a:cubicBezTo>
                  <a:cubicBezTo>
                    <a:pt x="4" y="42"/>
                    <a:pt x="4" y="43"/>
                    <a:pt x="4" y="43"/>
                  </a:cubicBezTo>
                  <a:cubicBezTo>
                    <a:pt x="4" y="43"/>
                    <a:pt x="4" y="43"/>
                    <a:pt x="4" y="43"/>
                  </a:cubicBezTo>
                  <a:cubicBezTo>
                    <a:pt x="4" y="42"/>
                    <a:pt x="4" y="42"/>
                    <a:pt x="4" y="42"/>
                  </a:cubicBezTo>
                  <a:cubicBezTo>
                    <a:pt x="4" y="42"/>
                    <a:pt x="4" y="42"/>
                    <a:pt x="4" y="42"/>
                  </a:cubicBezTo>
                  <a:cubicBezTo>
                    <a:pt x="4" y="42"/>
                    <a:pt x="4" y="42"/>
                    <a:pt x="4" y="42"/>
                  </a:cubicBezTo>
                  <a:cubicBezTo>
                    <a:pt x="4" y="42"/>
                    <a:pt x="4" y="42"/>
                    <a:pt x="4" y="42"/>
                  </a:cubicBezTo>
                  <a:cubicBezTo>
                    <a:pt x="3" y="41"/>
                    <a:pt x="2" y="39"/>
                    <a:pt x="2" y="38"/>
                  </a:cubicBezTo>
                  <a:cubicBezTo>
                    <a:pt x="2" y="38"/>
                    <a:pt x="2" y="38"/>
                    <a:pt x="2" y="38"/>
                  </a:cubicBezTo>
                  <a:cubicBezTo>
                    <a:pt x="3" y="38"/>
                    <a:pt x="3" y="38"/>
                    <a:pt x="3" y="38"/>
                  </a:cubicBezTo>
                  <a:cubicBezTo>
                    <a:pt x="3" y="38"/>
                    <a:pt x="3" y="38"/>
                    <a:pt x="3" y="38"/>
                  </a:cubicBezTo>
                  <a:cubicBezTo>
                    <a:pt x="3" y="39"/>
                    <a:pt x="3" y="40"/>
                    <a:pt x="4" y="40"/>
                  </a:cubicBezTo>
                  <a:cubicBezTo>
                    <a:pt x="4" y="41"/>
                    <a:pt x="4" y="41"/>
                    <a:pt x="4" y="41"/>
                  </a:cubicBezTo>
                  <a:cubicBezTo>
                    <a:pt x="4" y="41"/>
                    <a:pt x="4" y="41"/>
                    <a:pt x="4" y="41"/>
                  </a:cubicBezTo>
                  <a:cubicBezTo>
                    <a:pt x="4" y="42"/>
                    <a:pt x="4" y="42"/>
                    <a:pt x="4" y="42"/>
                  </a:cubicBezTo>
                  <a:cubicBezTo>
                    <a:pt x="5" y="42"/>
                    <a:pt x="6" y="43"/>
                    <a:pt x="6" y="44"/>
                  </a:cubicBezTo>
                  <a:cubicBezTo>
                    <a:pt x="6" y="44"/>
                    <a:pt x="6" y="44"/>
                    <a:pt x="6" y="44"/>
                  </a:cubicBezTo>
                  <a:cubicBezTo>
                    <a:pt x="6" y="44"/>
                    <a:pt x="6" y="44"/>
                    <a:pt x="6" y="44"/>
                  </a:cubicBezTo>
                  <a:cubicBezTo>
                    <a:pt x="6" y="45"/>
                    <a:pt x="7" y="45"/>
                    <a:pt x="8" y="46"/>
                  </a:cubicBezTo>
                  <a:cubicBezTo>
                    <a:pt x="9" y="46"/>
                    <a:pt x="10" y="47"/>
                    <a:pt x="11" y="47"/>
                  </a:cubicBezTo>
                  <a:cubicBezTo>
                    <a:pt x="12" y="46"/>
                    <a:pt x="14" y="48"/>
                    <a:pt x="15" y="48"/>
                  </a:cubicBezTo>
                  <a:cubicBezTo>
                    <a:pt x="15" y="48"/>
                    <a:pt x="15" y="48"/>
                    <a:pt x="15" y="48"/>
                  </a:cubicBezTo>
                  <a:cubicBezTo>
                    <a:pt x="15" y="48"/>
                    <a:pt x="15" y="48"/>
                    <a:pt x="15" y="48"/>
                  </a:cubicBezTo>
                  <a:cubicBezTo>
                    <a:pt x="15" y="48"/>
                    <a:pt x="15" y="48"/>
                    <a:pt x="15" y="48"/>
                  </a:cubicBezTo>
                  <a:cubicBezTo>
                    <a:pt x="15" y="49"/>
                    <a:pt x="16" y="49"/>
                    <a:pt x="16" y="49"/>
                  </a:cubicBezTo>
                  <a:cubicBezTo>
                    <a:pt x="16" y="50"/>
                    <a:pt x="16" y="50"/>
                    <a:pt x="16" y="50"/>
                  </a:cubicBezTo>
                  <a:cubicBezTo>
                    <a:pt x="17" y="50"/>
                    <a:pt x="17" y="50"/>
                    <a:pt x="17" y="50"/>
                  </a:cubicBezTo>
                  <a:cubicBezTo>
                    <a:pt x="17" y="50"/>
                    <a:pt x="17" y="50"/>
                    <a:pt x="17" y="50"/>
                  </a:cubicBezTo>
                  <a:cubicBezTo>
                    <a:pt x="18" y="50"/>
                    <a:pt x="18" y="50"/>
                    <a:pt x="18" y="50"/>
                  </a:cubicBezTo>
                  <a:cubicBezTo>
                    <a:pt x="18" y="51"/>
                    <a:pt x="18" y="51"/>
                    <a:pt x="18" y="51"/>
                  </a:cubicBezTo>
                  <a:cubicBezTo>
                    <a:pt x="18" y="51"/>
                    <a:pt x="18" y="51"/>
                    <a:pt x="18" y="51"/>
                  </a:cubicBezTo>
                  <a:cubicBezTo>
                    <a:pt x="18" y="51"/>
                    <a:pt x="18" y="51"/>
                    <a:pt x="18" y="51"/>
                  </a:cubicBezTo>
                  <a:cubicBezTo>
                    <a:pt x="19" y="51"/>
                    <a:pt x="19" y="51"/>
                    <a:pt x="19" y="51"/>
                  </a:cubicBezTo>
                  <a:cubicBezTo>
                    <a:pt x="19" y="51"/>
                    <a:pt x="19" y="51"/>
                    <a:pt x="19" y="51"/>
                  </a:cubicBezTo>
                  <a:cubicBezTo>
                    <a:pt x="19" y="51"/>
                    <a:pt x="19" y="51"/>
                    <a:pt x="19" y="51"/>
                  </a:cubicBezTo>
                  <a:cubicBezTo>
                    <a:pt x="20" y="51"/>
                    <a:pt x="20" y="51"/>
                    <a:pt x="20" y="51"/>
                  </a:cubicBezTo>
                  <a:cubicBezTo>
                    <a:pt x="19" y="51"/>
                    <a:pt x="19" y="51"/>
                    <a:pt x="19" y="51"/>
                  </a:cubicBezTo>
                  <a:cubicBezTo>
                    <a:pt x="20" y="50"/>
                    <a:pt x="20" y="50"/>
                    <a:pt x="20" y="50"/>
                  </a:cubicBezTo>
                  <a:cubicBezTo>
                    <a:pt x="20" y="51"/>
                    <a:pt x="20" y="51"/>
                    <a:pt x="20" y="51"/>
                  </a:cubicBezTo>
                  <a:cubicBezTo>
                    <a:pt x="21" y="51"/>
                    <a:pt x="21" y="51"/>
                    <a:pt x="21" y="51"/>
                  </a:cubicBezTo>
                  <a:cubicBezTo>
                    <a:pt x="20" y="51"/>
                    <a:pt x="20" y="51"/>
                    <a:pt x="20" y="51"/>
                  </a:cubicBezTo>
                  <a:cubicBezTo>
                    <a:pt x="21" y="52"/>
                    <a:pt x="21" y="52"/>
                    <a:pt x="21" y="52"/>
                  </a:cubicBezTo>
                  <a:cubicBezTo>
                    <a:pt x="21" y="51"/>
                    <a:pt x="21" y="51"/>
                    <a:pt x="21" y="51"/>
                  </a:cubicBezTo>
                  <a:cubicBezTo>
                    <a:pt x="21" y="50"/>
                    <a:pt x="20" y="50"/>
                    <a:pt x="20" y="50"/>
                  </a:cubicBezTo>
                  <a:cubicBezTo>
                    <a:pt x="20" y="50"/>
                    <a:pt x="20" y="50"/>
                    <a:pt x="20" y="50"/>
                  </a:cubicBezTo>
                  <a:cubicBezTo>
                    <a:pt x="19" y="50"/>
                    <a:pt x="19" y="50"/>
                    <a:pt x="19" y="50"/>
                  </a:cubicBezTo>
                  <a:cubicBezTo>
                    <a:pt x="18" y="50"/>
                    <a:pt x="18" y="50"/>
                    <a:pt x="18" y="50"/>
                  </a:cubicBezTo>
                  <a:cubicBezTo>
                    <a:pt x="18" y="50"/>
                    <a:pt x="18" y="50"/>
                    <a:pt x="17" y="49"/>
                  </a:cubicBezTo>
                  <a:cubicBezTo>
                    <a:pt x="17" y="49"/>
                    <a:pt x="17" y="48"/>
                    <a:pt x="17" y="47"/>
                  </a:cubicBezTo>
                  <a:cubicBezTo>
                    <a:pt x="16" y="47"/>
                    <a:pt x="15" y="47"/>
                    <a:pt x="14" y="47"/>
                  </a:cubicBezTo>
                  <a:cubicBezTo>
                    <a:pt x="14" y="47"/>
                    <a:pt x="14" y="47"/>
                    <a:pt x="14" y="47"/>
                  </a:cubicBezTo>
                  <a:cubicBezTo>
                    <a:pt x="14" y="47"/>
                    <a:pt x="14" y="46"/>
                    <a:pt x="14" y="46"/>
                  </a:cubicBezTo>
                  <a:cubicBezTo>
                    <a:pt x="14" y="46"/>
                    <a:pt x="14" y="46"/>
                    <a:pt x="14" y="46"/>
                  </a:cubicBezTo>
                  <a:cubicBezTo>
                    <a:pt x="14" y="46"/>
                    <a:pt x="14" y="45"/>
                    <a:pt x="15" y="45"/>
                  </a:cubicBezTo>
                  <a:cubicBezTo>
                    <a:pt x="15" y="44"/>
                    <a:pt x="15" y="44"/>
                    <a:pt x="15" y="44"/>
                  </a:cubicBezTo>
                  <a:cubicBezTo>
                    <a:pt x="14" y="44"/>
                    <a:pt x="14" y="44"/>
                    <a:pt x="13" y="44"/>
                  </a:cubicBezTo>
                  <a:cubicBezTo>
                    <a:pt x="13" y="45"/>
                    <a:pt x="13" y="45"/>
                    <a:pt x="13" y="45"/>
                  </a:cubicBezTo>
                  <a:cubicBezTo>
                    <a:pt x="13" y="46"/>
                    <a:pt x="13" y="46"/>
                    <a:pt x="13" y="46"/>
                  </a:cubicBezTo>
                  <a:cubicBezTo>
                    <a:pt x="13" y="46"/>
                    <a:pt x="13" y="46"/>
                    <a:pt x="13" y="46"/>
                  </a:cubicBezTo>
                  <a:cubicBezTo>
                    <a:pt x="12" y="46"/>
                    <a:pt x="12" y="46"/>
                    <a:pt x="12" y="46"/>
                  </a:cubicBezTo>
                  <a:cubicBezTo>
                    <a:pt x="12" y="46"/>
                    <a:pt x="12" y="46"/>
                    <a:pt x="12" y="46"/>
                  </a:cubicBezTo>
                  <a:cubicBezTo>
                    <a:pt x="12" y="46"/>
                    <a:pt x="12" y="46"/>
                    <a:pt x="11" y="46"/>
                  </a:cubicBezTo>
                  <a:cubicBezTo>
                    <a:pt x="10" y="45"/>
                    <a:pt x="10" y="45"/>
                    <a:pt x="10" y="44"/>
                  </a:cubicBezTo>
                  <a:cubicBezTo>
                    <a:pt x="10" y="44"/>
                    <a:pt x="10" y="44"/>
                    <a:pt x="10" y="44"/>
                  </a:cubicBezTo>
                  <a:cubicBezTo>
                    <a:pt x="9" y="43"/>
                    <a:pt x="9" y="41"/>
                    <a:pt x="10" y="40"/>
                  </a:cubicBezTo>
                  <a:cubicBezTo>
                    <a:pt x="10" y="40"/>
                    <a:pt x="10" y="40"/>
                    <a:pt x="10" y="40"/>
                  </a:cubicBezTo>
                  <a:cubicBezTo>
                    <a:pt x="10" y="40"/>
                    <a:pt x="10" y="40"/>
                    <a:pt x="10" y="40"/>
                  </a:cubicBezTo>
                  <a:cubicBezTo>
                    <a:pt x="10" y="40"/>
                    <a:pt x="10" y="40"/>
                    <a:pt x="10" y="40"/>
                  </a:cubicBezTo>
                  <a:cubicBezTo>
                    <a:pt x="11" y="40"/>
                    <a:pt x="11" y="40"/>
                    <a:pt x="12" y="40"/>
                  </a:cubicBezTo>
                  <a:cubicBezTo>
                    <a:pt x="12" y="40"/>
                    <a:pt x="12" y="40"/>
                    <a:pt x="12" y="40"/>
                  </a:cubicBezTo>
                  <a:cubicBezTo>
                    <a:pt x="12" y="40"/>
                    <a:pt x="12" y="40"/>
                    <a:pt x="12" y="40"/>
                  </a:cubicBezTo>
                  <a:cubicBezTo>
                    <a:pt x="13" y="40"/>
                    <a:pt x="13" y="40"/>
                    <a:pt x="13" y="40"/>
                  </a:cubicBezTo>
                  <a:cubicBezTo>
                    <a:pt x="13" y="40"/>
                    <a:pt x="13" y="40"/>
                    <a:pt x="13" y="40"/>
                  </a:cubicBezTo>
                  <a:cubicBezTo>
                    <a:pt x="13" y="40"/>
                    <a:pt x="13" y="40"/>
                    <a:pt x="13" y="40"/>
                  </a:cubicBezTo>
                  <a:cubicBezTo>
                    <a:pt x="13" y="40"/>
                    <a:pt x="13" y="40"/>
                    <a:pt x="13" y="40"/>
                  </a:cubicBezTo>
                  <a:cubicBezTo>
                    <a:pt x="13" y="40"/>
                    <a:pt x="13" y="40"/>
                    <a:pt x="13" y="40"/>
                  </a:cubicBezTo>
                  <a:cubicBezTo>
                    <a:pt x="12" y="40"/>
                    <a:pt x="12" y="40"/>
                    <a:pt x="12" y="40"/>
                  </a:cubicBezTo>
                  <a:cubicBezTo>
                    <a:pt x="13" y="39"/>
                    <a:pt x="13" y="39"/>
                    <a:pt x="13" y="39"/>
                  </a:cubicBezTo>
                  <a:cubicBezTo>
                    <a:pt x="13" y="39"/>
                    <a:pt x="13" y="39"/>
                    <a:pt x="13" y="39"/>
                  </a:cubicBezTo>
                  <a:cubicBezTo>
                    <a:pt x="13" y="39"/>
                    <a:pt x="13" y="39"/>
                    <a:pt x="13" y="39"/>
                  </a:cubicBezTo>
                  <a:cubicBezTo>
                    <a:pt x="14" y="39"/>
                    <a:pt x="14" y="39"/>
                    <a:pt x="14" y="39"/>
                  </a:cubicBezTo>
                  <a:cubicBezTo>
                    <a:pt x="14" y="39"/>
                    <a:pt x="14" y="39"/>
                    <a:pt x="14" y="39"/>
                  </a:cubicBezTo>
                  <a:cubicBezTo>
                    <a:pt x="14" y="39"/>
                    <a:pt x="14" y="39"/>
                    <a:pt x="14" y="39"/>
                  </a:cubicBezTo>
                  <a:cubicBezTo>
                    <a:pt x="15" y="40"/>
                    <a:pt x="15" y="40"/>
                    <a:pt x="15" y="40"/>
                  </a:cubicBezTo>
                  <a:cubicBezTo>
                    <a:pt x="15" y="40"/>
                    <a:pt x="15" y="40"/>
                    <a:pt x="15" y="40"/>
                  </a:cubicBezTo>
                  <a:cubicBezTo>
                    <a:pt x="16" y="40"/>
                    <a:pt x="16" y="40"/>
                    <a:pt x="16" y="40"/>
                  </a:cubicBezTo>
                  <a:cubicBezTo>
                    <a:pt x="16" y="40"/>
                    <a:pt x="16" y="40"/>
                    <a:pt x="16" y="40"/>
                  </a:cubicBezTo>
                  <a:cubicBezTo>
                    <a:pt x="16" y="41"/>
                    <a:pt x="16" y="41"/>
                    <a:pt x="16" y="41"/>
                  </a:cubicBezTo>
                  <a:cubicBezTo>
                    <a:pt x="16" y="41"/>
                    <a:pt x="16" y="41"/>
                    <a:pt x="16" y="41"/>
                  </a:cubicBezTo>
                  <a:cubicBezTo>
                    <a:pt x="17" y="41"/>
                    <a:pt x="17" y="42"/>
                    <a:pt x="17" y="42"/>
                  </a:cubicBezTo>
                  <a:cubicBezTo>
                    <a:pt x="19" y="41"/>
                    <a:pt x="17" y="40"/>
                    <a:pt x="17" y="39"/>
                  </a:cubicBezTo>
                  <a:cubicBezTo>
                    <a:pt x="17" y="38"/>
                    <a:pt x="18" y="37"/>
                    <a:pt x="19" y="37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9" y="36"/>
                    <a:pt x="19" y="36"/>
                    <a:pt x="19" y="36"/>
                  </a:cubicBezTo>
                  <a:cubicBezTo>
                    <a:pt x="19" y="36"/>
                    <a:pt x="19" y="36"/>
                    <a:pt x="19" y="36"/>
                  </a:cubicBezTo>
                  <a:cubicBezTo>
                    <a:pt x="19" y="36"/>
                    <a:pt x="19" y="36"/>
                    <a:pt x="19" y="36"/>
                  </a:cubicBezTo>
                  <a:cubicBezTo>
                    <a:pt x="19" y="36"/>
                    <a:pt x="19" y="36"/>
                    <a:pt x="19" y="36"/>
                  </a:cubicBezTo>
                  <a:cubicBezTo>
                    <a:pt x="19" y="36"/>
                    <a:pt x="19" y="36"/>
                    <a:pt x="19" y="36"/>
                  </a:cubicBezTo>
                  <a:cubicBezTo>
                    <a:pt x="20" y="36"/>
                    <a:pt x="20" y="36"/>
                    <a:pt x="20" y="36"/>
                  </a:cubicBezTo>
                  <a:cubicBezTo>
                    <a:pt x="19" y="36"/>
                    <a:pt x="19" y="35"/>
                    <a:pt x="19" y="35"/>
                  </a:cubicBezTo>
                  <a:cubicBezTo>
                    <a:pt x="19" y="35"/>
                    <a:pt x="19" y="35"/>
                    <a:pt x="19" y="35"/>
                  </a:cubicBezTo>
                  <a:cubicBezTo>
                    <a:pt x="19" y="35"/>
                    <a:pt x="19" y="35"/>
                    <a:pt x="19" y="35"/>
                  </a:cubicBezTo>
                  <a:cubicBezTo>
                    <a:pt x="19" y="34"/>
                    <a:pt x="19" y="34"/>
                    <a:pt x="19" y="34"/>
                  </a:cubicBezTo>
                  <a:cubicBezTo>
                    <a:pt x="19" y="34"/>
                    <a:pt x="19" y="34"/>
                    <a:pt x="19" y="34"/>
                  </a:cubicBezTo>
                  <a:cubicBezTo>
                    <a:pt x="19" y="34"/>
                    <a:pt x="19" y="34"/>
                    <a:pt x="19" y="34"/>
                  </a:cubicBezTo>
                  <a:cubicBezTo>
                    <a:pt x="19" y="34"/>
                    <a:pt x="19" y="34"/>
                    <a:pt x="19" y="34"/>
                  </a:cubicBezTo>
                  <a:cubicBezTo>
                    <a:pt x="19" y="35"/>
                    <a:pt x="19" y="35"/>
                    <a:pt x="19" y="35"/>
                  </a:cubicBezTo>
                  <a:cubicBezTo>
                    <a:pt x="19" y="35"/>
                    <a:pt x="19" y="35"/>
                    <a:pt x="19" y="35"/>
                  </a:cubicBezTo>
                  <a:cubicBezTo>
                    <a:pt x="19" y="35"/>
                    <a:pt x="19" y="35"/>
                    <a:pt x="19" y="35"/>
                  </a:cubicBezTo>
                  <a:cubicBezTo>
                    <a:pt x="19" y="35"/>
                    <a:pt x="19" y="35"/>
                    <a:pt x="19" y="35"/>
                  </a:cubicBezTo>
                  <a:cubicBezTo>
                    <a:pt x="20" y="34"/>
                    <a:pt x="20" y="34"/>
                    <a:pt x="20" y="34"/>
                  </a:cubicBezTo>
                  <a:cubicBezTo>
                    <a:pt x="20" y="34"/>
                    <a:pt x="20" y="34"/>
                    <a:pt x="20" y="34"/>
                  </a:cubicBezTo>
                  <a:cubicBezTo>
                    <a:pt x="20" y="34"/>
                    <a:pt x="20" y="34"/>
                    <a:pt x="20" y="34"/>
                  </a:cubicBezTo>
                  <a:cubicBezTo>
                    <a:pt x="20" y="33"/>
                    <a:pt x="20" y="33"/>
                    <a:pt x="20" y="33"/>
                  </a:cubicBezTo>
                  <a:cubicBezTo>
                    <a:pt x="20" y="33"/>
                    <a:pt x="20" y="33"/>
                    <a:pt x="20" y="33"/>
                  </a:cubicBezTo>
                  <a:cubicBezTo>
                    <a:pt x="21" y="33"/>
                    <a:pt x="21" y="32"/>
                    <a:pt x="22" y="32"/>
                  </a:cubicBezTo>
                  <a:cubicBezTo>
                    <a:pt x="22" y="32"/>
                    <a:pt x="22" y="32"/>
                    <a:pt x="22" y="32"/>
                  </a:cubicBezTo>
                  <a:cubicBezTo>
                    <a:pt x="22" y="32"/>
                    <a:pt x="22" y="32"/>
                    <a:pt x="22" y="32"/>
                  </a:cubicBezTo>
                  <a:cubicBezTo>
                    <a:pt x="22" y="32"/>
                    <a:pt x="22" y="32"/>
                    <a:pt x="22" y="32"/>
                  </a:cubicBezTo>
                  <a:cubicBezTo>
                    <a:pt x="22" y="32"/>
                    <a:pt x="22" y="32"/>
                    <a:pt x="22" y="32"/>
                  </a:cubicBezTo>
                  <a:cubicBezTo>
                    <a:pt x="22" y="32"/>
                    <a:pt x="22" y="32"/>
                    <a:pt x="22" y="32"/>
                  </a:cubicBezTo>
                  <a:cubicBezTo>
                    <a:pt x="22" y="32"/>
                    <a:pt x="22" y="32"/>
                    <a:pt x="22" y="32"/>
                  </a:cubicBezTo>
                  <a:cubicBezTo>
                    <a:pt x="22" y="32"/>
                    <a:pt x="22" y="32"/>
                    <a:pt x="22" y="32"/>
                  </a:cubicBezTo>
                  <a:cubicBezTo>
                    <a:pt x="22" y="32"/>
                    <a:pt x="22" y="32"/>
                    <a:pt x="22" y="32"/>
                  </a:cubicBezTo>
                  <a:cubicBezTo>
                    <a:pt x="22" y="32"/>
                    <a:pt x="22" y="32"/>
                    <a:pt x="22" y="32"/>
                  </a:cubicBezTo>
                  <a:cubicBezTo>
                    <a:pt x="22" y="32"/>
                    <a:pt x="22" y="32"/>
                    <a:pt x="22" y="32"/>
                  </a:cubicBezTo>
                  <a:cubicBezTo>
                    <a:pt x="22" y="31"/>
                    <a:pt x="22" y="31"/>
                    <a:pt x="22" y="31"/>
                  </a:cubicBezTo>
                  <a:cubicBezTo>
                    <a:pt x="22" y="31"/>
                    <a:pt x="22" y="31"/>
                    <a:pt x="22" y="31"/>
                  </a:cubicBezTo>
                  <a:cubicBezTo>
                    <a:pt x="22" y="31"/>
                    <a:pt x="22" y="31"/>
                    <a:pt x="22" y="31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9"/>
                    <a:pt x="25" y="29"/>
                    <a:pt x="25" y="29"/>
                  </a:cubicBezTo>
                  <a:cubicBezTo>
                    <a:pt x="25" y="29"/>
                    <a:pt x="25" y="29"/>
                    <a:pt x="25" y="29"/>
                  </a:cubicBezTo>
                  <a:cubicBezTo>
                    <a:pt x="25" y="29"/>
                    <a:pt x="25" y="29"/>
                    <a:pt x="25" y="29"/>
                  </a:cubicBezTo>
                  <a:cubicBezTo>
                    <a:pt x="25" y="29"/>
                    <a:pt x="24" y="30"/>
                    <a:pt x="24" y="30"/>
                  </a:cubicBezTo>
                  <a:cubicBezTo>
                    <a:pt x="25" y="31"/>
                    <a:pt x="25" y="31"/>
                    <a:pt x="25" y="31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6" y="30"/>
                    <a:pt x="26" y="29"/>
                    <a:pt x="27" y="29"/>
                  </a:cubicBezTo>
                  <a:cubicBezTo>
                    <a:pt x="27" y="29"/>
                    <a:pt x="27" y="29"/>
                    <a:pt x="27" y="29"/>
                  </a:cubicBezTo>
                  <a:cubicBezTo>
                    <a:pt x="27" y="28"/>
                    <a:pt x="27" y="28"/>
                    <a:pt x="27" y="28"/>
                  </a:cubicBezTo>
                  <a:cubicBezTo>
                    <a:pt x="27" y="28"/>
                    <a:pt x="27" y="28"/>
                    <a:pt x="27" y="28"/>
                  </a:cubicBezTo>
                  <a:cubicBezTo>
                    <a:pt x="27" y="28"/>
                    <a:pt x="27" y="28"/>
                    <a:pt x="27" y="28"/>
                  </a:cubicBezTo>
                  <a:cubicBezTo>
                    <a:pt x="27" y="28"/>
                    <a:pt x="27" y="28"/>
                    <a:pt x="27" y="28"/>
                  </a:cubicBezTo>
                  <a:cubicBezTo>
                    <a:pt x="27" y="29"/>
                    <a:pt x="27" y="29"/>
                    <a:pt x="27" y="29"/>
                  </a:cubicBezTo>
                  <a:cubicBezTo>
                    <a:pt x="26" y="29"/>
                    <a:pt x="26" y="29"/>
                    <a:pt x="25" y="29"/>
                  </a:cubicBezTo>
                  <a:cubicBezTo>
                    <a:pt x="25" y="28"/>
                    <a:pt x="25" y="28"/>
                    <a:pt x="25" y="28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5" y="27"/>
                    <a:pt x="25" y="27"/>
                    <a:pt x="25" y="27"/>
                  </a:cubicBezTo>
                  <a:cubicBezTo>
                    <a:pt x="25" y="27"/>
                    <a:pt x="25" y="27"/>
                    <a:pt x="25" y="27"/>
                  </a:cubicBezTo>
                  <a:cubicBezTo>
                    <a:pt x="24" y="26"/>
                    <a:pt x="23" y="28"/>
                    <a:pt x="22" y="28"/>
                  </a:cubicBezTo>
                  <a:cubicBezTo>
                    <a:pt x="22" y="28"/>
                    <a:pt x="23" y="27"/>
                    <a:pt x="23" y="26"/>
                  </a:cubicBezTo>
                  <a:cubicBezTo>
                    <a:pt x="24" y="26"/>
                    <a:pt x="24" y="26"/>
                    <a:pt x="24" y="26"/>
                  </a:cubicBezTo>
                  <a:cubicBezTo>
                    <a:pt x="24" y="25"/>
                    <a:pt x="26" y="26"/>
                    <a:pt x="27" y="25"/>
                  </a:cubicBezTo>
                  <a:cubicBezTo>
                    <a:pt x="28" y="24"/>
                    <a:pt x="28" y="24"/>
                    <a:pt x="28" y="24"/>
                  </a:cubicBezTo>
                  <a:cubicBezTo>
                    <a:pt x="28" y="25"/>
                    <a:pt x="28" y="26"/>
                    <a:pt x="27" y="27"/>
                  </a:cubicBezTo>
                  <a:cubicBezTo>
                    <a:pt x="27" y="27"/>
                    <a:pt x="27" y="27"/>
                    <a:pt x="27" y="27"/>
                  </a:cubicBezTo>
                  <a:cubicBezTo>
                    <a:pt x="27" y="27"/>
                    <a:pt x="27" y="27"/>
                    <a:pt x="27" y="27"/>
                  </a:cubicBezTo>
                  <a:cubicBezTo>
                    <a:pt x="27" y="27"/>
                    <a:pt x="27" y="27"/>
                    <a:pt x="27" y="27"/>
                  </a:cubicBezTo>
                  <a:cubicBezTo>
                    <a:pt x="28" y="27"/>
                    <a:pt x="28" y="27"/>
                    <a:pt x="29" y="27"/>
                  </a:cubicBezTo>
                  <a:cubicBezTo>
                    <a:pt x="29" y="27"/>
                    <a:pt x="29" y="27"/>
                    <a:pt x="29" y="27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29" y="27"/>
                    <a:pt x="29" y="27"/>
                    <a:pt x="29" y="27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30" y="28"/>
                    <a:pt x="30" y="28"/>
                    <a:pt x="30" y="28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30" y="28"/>
                    <a:pt x="30" y="28"/>
                    <a:pt x="30" y="28"/>
                  </a:cubicBezTo>
                  <a:cubicBezTo>
                    <a:pt x="30" y="28"/>
                    <a:pt x="30" y="28"/>
                    <a:pt x="30" y="28"/>
                  </a:cubicBezTo>
                  <a:cubicBezTo>
                    <a:pt x="30" y="27"/>
                    <a:pt x="30" y="27"/>
                    <a:pt x="30" y="27"/>
                  </a:cubicBezTo>
                  <a:close/>
                  <a:moveTo>
                    <a:pt x="20" y="10"/>
                  </a:moveTo>
                  <a:cubicBezTo>
                    <a:pt x="20" y="10"/>
                    <a:pt x="20" y="10"/>
                    <a:pt x="20" y="10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21" y="10"/>
                    <a:pt x="21" y="10"/>
                    <a:pt x="21" y="10"/>
                  </a:cubicBezTo>
                  <a:cubicBezTo>
                    <a:pt x="21" y="11"/>
                    <a:pt x="21" y="11"/>
                    <a:pt x="21" y="11"/>
                  </a:cubicBezTo>
                  <a:cubicBezTo>
                    <a:pt x="21" y="11"/>
                    <a:pt x="21" y="12"/>
                    <a:pt x="20" y="12"/>
                  </a:cubicBezTo>
                  <a:cubicBezTo>
                    <a:pt x="21" y="12"/>
                    <a:pt x="21" y="12"/>
                    <a:pt x="21" y="12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19" y="13"/>
                    <a:pt x="19" y="13"/>
                    <a:pt x="19" y="13"/>
                  </a:cubicBezTo>
                  <a:cubicBezTo>
                    <a:pt x="19" y="13"/>
                    <a:pt x="19" y="13"/>
                    <a:pt x="19" y="13"/>
                  </a:cubicBezTo>
                  <a:cubicBezTo>
                    <a:pt x="19" y="13"/>
                    <a:pt x="19" y="13"/>
                    <a:pt x="19" y="13"/>
                  </a:cubicBezTo>
                  <a:cubicBezTo>
                    <a:pt x="19" y="13"/>
                    <a:pt x="19" y="12"/>
                    <a:pt x="18" y="12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9" y="12"/>
                    <a:pt x="19" y="12"/>
                    <a:pt x="19" y="12"/>
                  </a:cubicBezTo>
                  <a:cubicBezTo>
                    <a:pt x="20" y="12"/>
                    <a:pt x="20" y="11"/>
                    <a:pt x="20" y="10"/>
                  </a:cubicBezTo>
                  <a:close/>
                  <a:moveTo>
                    <a:pt x="18" y="8"/>
                  </a:moveTo>
                  <a:cubicBezTo>
                    <a:pt x="18" y="8"/>
                    <a:pt x="18" y="8"/>
                    <a:pt x="18" y="8"/>
                  </a:cubicBezTo>
                  <a:cubicBezTo>
                    <a:pt x="18" y="8"/>
                    <a:pt x="19" y="8"/>
                    <a:pt x="19" y="8"/>
                  </a:cubicBezTo>
                  <a:cubicBezTo>
                    <a:pt x="19" y="8"/>
                    <a:pt x="19" y="8"/>
                    <a:pt x="19" y="8"/>
                  </a:cubicBezTo>
                  <a:cubicBezTo>
                    <a:pt x="19" y="9"/>
                    <a:pt x="19" y="9"/>
                    <a:pt x="19" y="10"/>
                  </a:cubicBezTo>
                  <a:cubicBezTo>
                    <a:pt x="19" y="10"/>
                    <a:pt x="18" y="10"/>
                    <a:pt x="18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10"/>
                    <a:pt x="18" y="9"/>
                    <a:pt x="18" y="9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18" y="9"/>
                    <a:pt x="17" y="8"/>
                    <a:pt x="17" y="8"/>
                  </a:cubicBezTo>
                  <a:lnTo>
                    <a:pt x="18" y="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257" name="Freeform 1679"/>
            <p:cNvSpPr>
              <a:spLocks/>
            </p:cNvSpPr>
            <p:nvPr userDrawn="1"/>
          </p:nvSpPr>
          <p:spPr bwMode="auto">
            <a:xfrm>
              <a:off x="291" y="302"/>
              <a:ext cx="4" cy="4"/>
            </a:xfrm>
            <a:custGeom>
              <a:avLst/>
              <a:gdLst/>
              <a:ahLst/>
              <a:cxnLst>
                <a:cxn ang="0">
                  <a:pos x="2" y="1"/>
                </a:cxn>
                <a:cxn ang="0">
                  <a:pos x="1" y="1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1" y="3"/>
                </a:cxn>
                <a:cxn ang="0">
                  <a:pos x="2" y="2"/>
                </a:cxn>
                <a:cxn ang="0">
                  <a:pos x="2" y="1"/>
                </a:cxn>
              </a:cxnLst>
              <a:rect l="0" t="0" r="r" b="b"/>
              <a:pathLst>
                <a:path w="2" h="3">
                  <a:moveTo>
                    <a:pt x="2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2" y="1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2"/>
                    <a:pt x="2" y="2"/>
                    <a:pt x="2" y="2"/>
                  </a:cubicBezTo>
                  <a:lnTo>
                    <a:pt x="2" y="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</p:grpSp>
      <p:sp>
        <p:nvSpPr>
          <p:cNvPr id="258" name="Rectangle 1680"/>
          <p:cNvSpPr>
            <a:spLocks noChangeArrowheads="1"/>
          </p:cNvSpPr>
          <p:nvPr userDrawn="1"/>
        </p:nvSpPr>
        <p:spPr bwMode="auto">
          <a:xfrm>
            <a:off x="0" y="6669088"/>
            <a:ext cx="9144000" cy="200025"/>
          </a:xfrm>
          <a:prstGeom prst="rect">
            <a:avLst/>
          </a:prstGeom>
          <a:solidFill>
            <a:srgbClr val="00783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grpSp>
        <p:nvGrpSpPr>
          <p:cNvPr id="4" name="Group 1684"/>
          <p:cNvGrpSpPr>
            <a:grpSpLocks/>
          </p:cNvGrpSpPr>
          <p:nvPr userDrawn="1"/>
        </p:nvGrpSpPr>
        <p:grpSpPr bwMode="auto">
          <a:xfrm flipH="1">
            <a:off x="6376988" y="6350"/>
            <a:ext cx="2767012" cy="2501900"/>
            <a:chOff x="0" y="2744"/>
            <a:chExt cx="1740" cy="1576"/>
          </a:xfrm>
        </p:grpSpPr>
        <p:sp>
          <p:nvSpPr>
            <p:cNvPr id="260" name="Freeform 1685"/>
            <p:cNvSpPr>
              <a:spLocks/>
            </p:cNvSpPr>
            <p:nvPr userDrawn="1"/>
          </p:nvSpPr>
          <p:spPr bwMode="auto">
            <a:xfrm>
              <a:off x="648" y="2744"/>
              <a:ext cx="1092" cy="15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81" y="176"/>
                </a:cxn>
              </a:cxnLst>
              <a:rect l="0" t="0" r="r" b="b"/>
              <a:pathLst>
                <a:path w="181" h="176">
                  <a:moveTo>
                    <a:pt x="0" y="0"/>
                  </a:moveTo>
                  <a:cubicBezTo>
                    <a:pt x="81" y="32"/>
                    <a:pt x="147" y="96"/>
                    <a:pt x="181" y="176"/>
                  </a:cubicBezTo>
                </a:path>
              </a:pathLst>
            </a:custGeom>
            <a:noFill/>
            <a:ln w="19050" cap="flat" cmpd="sng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261" name="Freeform 1686"/>
            <p:cNvSpPr>
              <a:spLocks noEditPoints="1"/>
            </p:cNvSpPr>
            <p:nvPr userDrawn="1"/>
          </p:nvSpPr>
          <p:spPr bwMode="auto">
            <a:xfrm>
              <a:off x="0" y="2744"/>
              <a:ext cx="1401" cy="1576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213" y="176"/>
                </a:cxn>
                <a:cxn ang="0">
                  <a:pos x="168" y="0"/>
                </a:cxn>
                <a:cxn ang="0">
                  <a:pos x="254" y="175"/>
                </a:cxn>
              </a:cxnLst>
              <a:rect l="0" t="0" r="r" b="b"/>
              <a:pathLst>
                <a:path w="254" h="176">
                  <a:moveTo>
                    <a:pt x="0" y="12"/>
                  </a:moveTo>
                  <a:cubicBezTo>
                    <a:pt x="94" y="31"/>
                    <a:pt x="172" y="93"/>
                    <a:pt x="213" y="176"/>
                  </a:cubicBezTo>
                  <a:moveTo>
                    <a:pt x="168" y="0"/>
                  </a:moveTo>
                  <a:cubicBezTo>
                    <a:pt x="210" y="50"/>
                    <a:pt x="240" y="110"/>
                    <a:pt x="254" y="175"/>
                  </a:cubicBezTo>
                </a:path>
              </a:pathLst>
            </a:custGeom>
            <a:noFill/>
            <a:ln w="19050" cap="flat" cmpd="sng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</p:grpSp>
      <p:sp>
        <p:nvSpPr>
          <p:cNvPr id="262" name="Rectangle 1034"/>
          <p:cNvSpPr>
            <a:spLocks noChangeArrowheads="1"/>
          </p:cNvSpPr>
          <p:nvPr userDrawn="1"/>
        </p:nvSpPr>
        <p:spPr bwMode="auto">
          <a:xfrm>
            <a:off x="236538" y="-9525"/>
            <a:ext cx="8912225" cy="3776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263" name="Line 1086"/>
          <p:cNvSpPr>
            <a:spLocks noChangeShapeType="1"/>
          </p:cNvSpPr>
          <p:nvPr userDrawn="1"/>
        </p:nvSpPr>
        <p:spPr bwMode="auto">
          <a:xfrm>
            <a:off x="484188" y="617538"/>
            <a:ext cx="1587" cy="1587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264" name="Line 1087"/>
          <p:cNvSpPr>
            <a:spLocks noChangeShapeType="1"/>
          </p:cNvSpPr>
          <p:nvPr userDrawn="1"/>
        </p:nvSpPr>
        <p:spPr bwMode="auto">
          <a:xfrm>
            <a:off x="484188" y="617538"/>
            <a:ext cx="1587" cy="1587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265" name="Rectangle 1088"/>
          <p:cNvSpPr>
            <a:spLocks noChangeArrowheads="1"/>
          </p:cNvSpPr>
          <p:nvPr userDrawn="1"/>
        </p:nvSpPr>
        <p:spPr bwMode="auto">
          <a:xfrm>
            <a:off x="484188" y="617538"/>
            <a:ext cx="1587" cy="1587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266" name="Rectangle 1089"/>
          <p:cNvSpPr>
            <a:spLocks noChangeArrowheads="1"/>
          </p:cNvSpPr>
          <p:nvPr userDrawn="1"/>
        </p:nvSpPr>
        <p:spPr bwMode="auto">
          <a:xfrm>
            <a:off x="484188" y="617538"/>
            <a:ext cx="1587" cy="1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267" name="Freeform 1098"/>
          <p:cNvSpPr>
            <a:spLocks/>
          </p:cNvSpPr>
          <p:nvPr userDrawn="1"/>
        </p:nvSpPr>
        <p:spPr bwMode="auto">
          <a:xfrm>
            <a:off x="487363" y="617538"/>
            <a:ext cx="3175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 w="2">
                <a:moveTo>
                  <a:pt x="0" y="0"/>
                </a:move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268" name="Freeform 1115"/>
          <p:cNvSpPr>
            <a:spLocks/>
          </p:cNvSpPr>
          <p:nvPr userDrawn="1"/>
        </p:nvSpPr>
        <p:spPr bwMode="auto">
          <a:xfrm>
            <a:off x="458788" y="473075"/>
            <a:ext cx="3175" cy="3175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2" y="2"/>
              </a:cxn>
              <a:cxn ang="0">
                <a:pos x="2" y="0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0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0" y="2"/>
              </a:cxn>
              <a:cxn ang="0">
                <a:pos x="0" y="2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269" name="Freeform 1120"/>
          <p:cNvSpPr>
            <a:spLocks/>
          </p:cNvSpPr>
          <p:nvPr userDrawn="1"/>
        </p:nvSpPr>
        <p:spPr bwMode="auto">
          <a:xfrm>
            <a:off x="458788" y="463550"/>
            <a:ext cx="3175" cy="31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2" y="2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270" name="Freeform 1134"/>
          <p:cNvSpPr>
            <a:spLocks/>
          </p:cNvSpPr>
          <p:nvPr userDrawn="1"/>
        </p:nvSpPr>
        <p:spPr bwMode="auto">
          <a:xfrm>
            <a:off x="703263" y="514350"/>
            <a:ext cx="3175" cy="6350"/>
          </a:xfrm>
          <a:custGeom>
            <a:avLst/>
            <a:gdLst/>
            <a:ahLst/>
            <a:cxnLst>
              <a:cxn ang="0">
                <a:pos x="2" y="4"/>
              </a:cxn>
              <a:cxn ang="0">
                <a:pos x="2" y="4"/>
              </a:cxn>
              <a:cxn ang="0">
                <a:pos x="2" y="4"/>
              </a:cxn>
              <a:cxn ang="0">
                <a:pos x="2" y="2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0" y="2"/>
              </a:cxn>
              <a:cxn ang="0">
                <a:pos x="2" y="4"/>
              </a:cxn>
              <a:cxn ang="0">
                <a:pos x="2" y="2"/>
              </a:cxn>
              <a:cxn ang="0">
                <a:pos x="2" y="2"/>
              </a:cxn>
              <a:cxn ang="0">
                <a:pos x="2" y="0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0" y="2"/>
              </a:cxn>
              <a:cxn ang="0">
                <a:pos x="2" y="4"/>
              </a:cxn>
            </a:cxnLst>
            <a:rect l="0" t="0" r="r" b="b"/>
            <a:pathLst>
              <a:path w="2" h="4">
                <a:moveTo>
                  <a:pt x="2" y="4"/>
                </a:moveTo>
                <a:lnTo>
                  <a:pt x="2" y="4"/>
                </a:lnTo>
                <a:lnTo>
                  <a:pt x="2" y="4"/>
                </a:lnTo>
                <a:lnTo>
                  <a:pt x="2" y="2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0" y="2"/>
                </a:lnTo>
                <a:lnTo>
                  <a:pt x="2" y="4"/>
                </a:lnTo>
                <a:lnTo>
                  <a:pt x="2" y="2"/>
                </a:lnTo>
                <a:lnTo>
                  <a:pt x="2" y="2"/>
                </a:lnTo>
                <a:lnTo>
                  <a:pt x="2" y="0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0" y="2"/>
                </a:lnTo>
                <a:lnTo>
                  <a:pt x="2" y="4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271" name="Freeform 1141"/>
          <p:cNvSpPr>
            <a:spLocks/>
          </p:cNvSpPr>
          <p:nvPr userDrawn="1"/>
        </p:nvSpPr>
        <p:spPr bwMode="auto">
          <a:xfrm>
            <a:off x="706438" y="479425"/>
            <a:ext cx="1587" cy="6350"/>
          </a:xfrm>
          <a:custGeom>
            <a:avLst/>
            <a:gdLst/>
            <a:ahLst/>
            <a:cxnLst>
              <a:cxn ang="0">
                <a:pos x="0" y="4"/>
              </a:cxn>
              <a:cxn ang="0">
                <a:pos x="0" y="2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  <a:cxn ang="0">
                <a:pos x="0" y="4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4"/>
              </a:cxn>
            </a:cxnLst>
            <a:rect l="0" t="0" r="r" b="b"/>
            <a:pathLst>
              <a:path h="4">
                <a:moveTo>
                  <a:pt x="0" y="4"/>
                </a:moveTo>
                <a:lnTo>
                  <a:pt x="0" y="2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0" y="4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4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272" name="Freeform 1148"/>
          <p:cNvSpPr>
            <a:spLocks/>
          </p:cNvSpPr>
          <p:nvPr userDrawn="1"/>
        </p:nvSpPr>
        <p:spPr bwMode="auto">
          <a:xfrm>
            <a:off x="693738" y="460375"/>
            <a:ext cx="3175" cy="3175"/>
          </a:xfrm>
          <a:custGeom>
            <a:avLst/>
            <a:gdLst/>
            <a:ahLst/>
            <a:cxnLst>
              <a:cxn ang="0">
                <a:pos x="2" y="2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2" y="2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0" y="2"/>
              </a:cxn>
              <a:cxn ang="0">
                <a:pos x="2" y="2"/>
              </a:cxn>
              <a:cxn ang="0">
                <a:pos x="2" y="0"/>
              </a:cxn>
              <a:cxn ang="0">
                <a:pos x="0" y="2"/>
              </a:cxn>
              <a:cxn ang="0">
                <a:pos x="2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2" y="2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273" name="Freeform 1150"/>
          <p:cNvSpPr>
            <a:spLocks/>
          </p:cNvSpPr>
          <p:nvPr userDrawn="1"/>
        </p:nvSpPr>
        <p:spPr bwMode="auto">
          <a:xfrm>
            <a:off x="684213" y="447675"/>
            <a:ext cx="1587" cy="3175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0" y="0"/>
              </a:cxn>
              <a:cxn ang="0">
                <a:pos x="0" y="2"/>
              </a:cxn>
            </a:cxnLst>
            <a:rect l="0" t="0" r="r" b="b"/>
            <a:pathLst>
              <a:path h="2">
                <a:moveTo>
                  <a:pt x="0" y="2"/>
                </a:move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274" name="Freeform 1152"/>
          <p:cNvSpPr>
            <a:spLocks/>
          </p:cNvSpPr>
          <p:nvPr userDrawn="1"/>
        </p:nvSpPr>
        <p:spPr bwMode="auto">
          <a:xfrm>
            <a:off x="684213" y="447675"/>
            <a:ext cx="3175" cy="3175"/>
          </a:xfrm>
          <a:custGeom>
            <a:avLst/>
            <a:gdLst/>
            <a:ahLst/>
            <a:cxnLst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2" y="2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2" y="2"/>
              </a:cxn>
              <a:cxn ang="0">
                <a:pos x="2" y="0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275" name="Freeform 1154"/>
          <p:cNvSpPr>
            <a:spLocks/>
          </p:cNvSpPr>
          <p:nvPr userDrawn="1"/>
        </p:nvSpPr>
        <p:spPr bwMode="auto">
          <a:xfrm>
            <a:off x="665163" y="434975"/>
            <a:ext cx="3175" cy="1588"/>
          </a:xfrm>
          <a:custGeom>
            <a:avLst/>
            <a:gdLst/>
            <a:ahLst/>
            <a:cxnLst>
              <a:cxn ang="0">
                <a:pos x="2" y="0"/>
              </a:cxn>
              <a:cxn ang="0">
                <a:pos x="0" y="0"/>
              </a:cxn>
              <a:cxn ang="0">
                <a:pos x="2" y="0"/>
              </a:cxn>
            </a:cxnLst>
            <a:rect l="0" t="0" r="r" b="b"/>
            <a:pathLst>
              <a:path w="2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276" name="Freeform 1156"/>
          <p:cNvSpPr>
            <a:spLocks/>
          </p:cNvSpPr>
          <p:nvPr userDrawn="1"/>
        </p:nvSpPr>
        <p:spPr bwMode="auto">
          <a:xfrm>
            <a:off x="665163" y="431800"/>
            <a:ext cx="3175" cy="3175"/>
          </a:xfrm>
          <a:custGeom>
            <a:avLst/>
            <a:gdLst/>
            <a:ahLst/>
            <a:cxnLst>
              <a:cxn ang="0">
                <a:pos x="2" y="2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277" name="Freeform 1163"/>
          <p:cNvSpPr>
            <a:spLocks/>
          </p:cNvSpPr>
          <p:nvPr userDrawn="1"/>
        </p:nvSpPr>
        <p:spPr bwMode="auto">
          <a:xfrm>
            <a:off x="611188" y="415925"/>
            <a:ext cx="6350" cy="3175"/>
          </a:xfrm>
          <a:custGeom>
            <a:avLst/>
            <a:gdLst/>
            <a:ahLst/>
            <a:cxnLst>
              <a:cxn ang="0">
                <a:pos x="2" y="2"/>
              </a:cxn>
              <a:cxn ang="0">
                <a:pos x="2" y="2"/>
              </a:cxn>
              <a:cxn ang="0">
                <a:pos x="4" y="2"/>
              </a:cxn>
              <a:cxn ang="0">
                <a:pos x="4" y="0"/>
              </a:cxn>
              <a:cxn ang="0">
                <a:pos x="4" y="0"/>
              </a:cxn>
              <a:cxn ang="0">
                <a:pos x="2" y="0"/>
              </a:cxn>
              <a:cxn ang="0">
                <a:pos x="2" y="0"/>
              </a:cxn>
              <a:cxn ang="0">
                <a:pos x="0" y="2"/>
              </a:cxn>
              <a:cxn ang="0">
                <a:pos x="2" y="2"/>
              </a:cxn>
              <a:cxn ang="0">
                <a:pos x="2" y="0"/>
              </a:cxn>
              <a:cxn ang="0">
                <a:pos x="4" y="2"/>
              </a:cxn>
              <a:cxn ang="0">
                <a:pos x="4" y="0"/>
              </a:cxn>
              <a:cxn ang="0">
                <a:pos x="4" y="0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2" y="2"/>
              </a:cxn>
            </a:cxnLst>
            <a:rect l="0" t="0" r="r" b="b"/>
            <a:pathLst>
              <a:path w="4" h="2">
                <a:moveTo>
                  <a:pt x="2" y="2"/>
                </a:moveTo>
                <a:lnTo>
                  <a:pt x="2" y="2"/>
                </a:lnTo>
                <a:lnTo>
                  <a:pt x="4" y="2"/>
                </a:lnTo>
                <a:lnTo>
                  <a:pt x="4" y="0"/>
                </a:lnTo>
                <a:lnTo>
                  <a:pt x="4" y="0"/>
                </a:lnTo>
                <a:lnTo>
                  <a:pt x="2" y="0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4" y="2"/>
                </a:lnTo>
                <a:lnTo>
                  <a:pt x="4" y="0"/>
                </a:lnTo>
                <a:lnTo>
                  <a:pt x="4" y="0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2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278" name="Freeform 1172"/>
          <p:cNvSpPr>
            <a:spLocks/>
          </p:cNvSpPr>
          <p:nvPr userDrawn="1"/>
        </p:nvSpPr>
        <p:spPr bwMode="auto">
          <a:xfrm>
            <a:off x="582613" y="476250"/>
            <a:ext cx="3175" cy="3175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279" name="Freeform 1177"/>
          <p:cNvSpPr>
            <a:spLocks/>
          </p:cNvSpPr>
          <p:nvPr userDrawn="1"/>
        </p:nvSpPr>
        <p:spPr bwMode="auto">
          <a:xfrm>
            <a:off x="557213" y="534988"/>
            <a:ext cx="3175" cy="3175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2" y="2"/>
              </a:cxn>
              <a:cxn ang="0">
                <a:pos x="2" y="2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2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2" y="2"/>
                </a:lnTo>
                <a:lnTo>
                  <a:pt x="2" y="2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2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280" name="Freeform 1180"/>
          <p:cNvSpPr>
            <a:spLocks/>
          </p:cNvSpPr>
          <p:nvPr userDrawn="1"/>
        </p:nvSpPr>
        <p:spPr bwMode="auto">
          <a:xfrm>
            <a:off x="560388" y="530225"/>
            <a:ext cx="3175" cy="4763"/>
          </a:xfrm>
          <a:custGeom>
            <a:avLst/>
            <a:gdLst/>
            <a:ahLst/>
            <a:cxnLst>
              <a:cxn ang="0">
                <a:pos x="0" y="3"/>
              </a:cxn>
              <a:cxn ang="0">
                <a:pos x="0" y="3"/>
              </a:cxn>
              <a:cxn ang="0">
                <a:pos x="2" y="3"/>
              </a:cxn>
              <a:cxn ang="0">
                <a:pos x="2" y="3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0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</a:cxnLst>
            <a:rect l="0" t="0" r="r" b="b"/>
            <a:pathLst>
              <a:path w="2" h="3">
                <a:moveTo>
                  <a:pt x="0" y="3"/>
                </a:moveTo>
                <a:lnTo>
                  <a:pt x="0" y="3"/>
                </a:lnTo>
                <a:lnTo>
                  <a:pt x="2" y="3"/>
                </a:lnTo>
                <a:lnTo>
                  <a:pt x="2" y="3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0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281" name="Line 1187"/>
          <p:cNvSpPr>
            <a:spLocks noChangeShapeType="1"/>
          </p:cNvSpPr>
          <p:nvPr userDrawn="1"/>
        </p:nvSpPr>
        <p:spPr bwMode="auto">
          <a:xfrm>
            <a:off x="569913" y="520700"/>
            <a:ext cx="1587" cy="1588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282" name="Line 1188"/>
          <p:cNvSpPr>
            <a:spLocks noChangeShapeType="1"/>
          </p:cNvSpPr>
          <p:nvPr userDrawn="1"/>
        </p:nvSpPr>
        <p:spPr bwMode="auto">
          <a:xfrm>
            <a:off x="569913" y="520700"/>
            <a:ext cx="1587" cy="1588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283" name="Freeform 1208"/>
          <p:cNvSpPr>
            <a:spLocks/>
          </p:cNvSpPr>
          <p:nvPr userDrawn="1"/>
        </p:nvSpPr>
        <p:spPr bwMode="auto">
          <a:xfrm>
            <a:off x="595313" y="557213"/>
            <a:ext cx="1587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284" name="Freeform 1210"/>
          <p:cNvSpPr>
            <a:spLocks/>
          </p:cNvSpPr>
          <p:nvPr userDrawn="1"/>
        </p:nvSpPr>
        <p:spPr bwMode="auto">
          <a:xfrm>
            <a:off x="595313" y="557213"/>
            <a:ext cx="3175" cy="3175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285" name="Freeform 1214"/>
          <p:cNvSpPr>
            <a:spLocks/>
          </p:cNvSpPr>
          <p:nvPr userDrawn="1"/>
        </p:nvSpPr>
        <p:spPr bwMode="auto">
          <a:xfrm>
            <a:off x="595313" y="557213"/>
            <a:ext cx="3175" cy="3175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2" y="2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286" name="Rectangle 1215"/>
          <p:cNvSpPr>
            <a:spLocks noChangeArrowheads="1"/>
          </p:cNvSpPr>
          <p:nvPr userDrawn="1"/>
        </p:nvSpPr>
        <p:spPr bwMode="auto">
          <a:xfrm>
            <a:off x="595313" y="627063"/>
            <a:ext cx="1587" cy="1587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287" name="Freeform 1217"/>
          <p:cNvSpPr>
            <a:spLocks/>
          </p:cNvSpPr>
          <p:nvPr userDrawn="1"/>
        </p:nvSpPr>
        <p:spPr bwMode="auto">
          <a:xfrm>
            <a:off x="595313" y="627063"/>
            <a:ext cx="1587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288" name="Freeform 1219"/>
          <p:cNvSpPr>
            <a:spLocks/>
          </p:cNvSpPr>
          <p:nvPr userDrawn="1"/>
        </p:nvSpPr>
        <p:spPr bwMode="auto">
          <a:xfrm>
            <a:off x="731838" y="541338"/>
            <a:ext cx="1587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289" name="Freeform 1221"/>
          <p:cNvSpPr>
            <a:spLocks/>
          </p:cNvSpPr>
          <p:nvPr userDrawn="1"/>
        </p:nvSpPr>
        <p:spPr bwMode="auto">
          <a:xfrm>
            <a:off x="731838" y="541338"/>
            <a:ext cx="3175" cy="3175"/>
          </a:xfrm>
          <a:custGeom>
            <a:avLst/>
            <a:gdLst/>
            <a:ahLst/>
            <a:cxnLst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2" y="0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290" name="Freeform 1234"/>
          <p:cNvSpPr>
            <a:spLocks/>
          </p:cNvSpPr>
          <p:nvPr userDrawn="1"/>
        </p:nvSpPr>
        <p:spPr bwMode="auto">
          <a:xfrm>
            <a:off x="722313" y="550863"/>
            <a:ext cx="3175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 w="2">
                <a:moveTo>
                  <a:pt x="0" y="0"/>
                </a:moveTo>
                <a:lnTo>
                  <a:pt x="0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291" name="Line 1237"/>
          <p:cNvSpPr>
            <a:spLocks noChangeShapeType="1"/>
          </p:cNvSpPr>
          <p:nvPr userDrawn="1"/>
        </p:nvSpPr>
        <p:spPr bwMode="auto">
          <a:xfrm>
            <a:off x="728663" y="544513"/>
            <a:ext cx="1587" cy="1587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292" name="Line 1238"/>
          <p:cNvSpPr>
            <a:spLocks noChangeShapeType="1"/>
          </p:cNvSpPr>
          <p:nvPr userDrawn="1"/>
        </p:nvSpPr>
        <p:spPr bwMode="auto">
          <a:xfrm>
            <a:off x="728663" y="544513"/>
            <a:ext cx="1587" cy="1587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293" name="Freeform 1240"/>
          <p:cNvSpPr>
            <a:spLocks/>
          </p:cNvSpPr>
          <p:nvPr userDrawn="1"/>
        </p:nvSpPr>
        <p:spPr bwMode="auto">
          <a:xfrm>
            <a:off x="728663" y="541338"/>
            <a:ext cx="1587" cy="3175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0" y="2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</a:cxnLst>
            <a:rect l="0" t="0" r="r" b="b"/>
            <a:pathLst>
              <a:path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294" name="Freeform 1243"/>
          <p:cNvSpPr>
            <a:spLocks/>
          </p:cNvSpPr>
          <p:nvPr userDrawn="1"/>
        </p:nvSpPr>
        <p:spPr bwMode="auto">
          <a:xfrm>
            <a:off x="728663" y="538163"/>
            <a:ext cx="3175" cy="3175"/>
          </a:xfrm>
          <a:custGeom>
            <a:avLst/>
            <a:gdLst/>
            <a:ahLst/>
            <a:cxnLst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295" name="Freeform 1246"/>
          <p:cNvSpPr>
            <a:spLocks/>
          </p:cNvSpPr>
          <p:nvPr userDrawn="1"/>
        </p:nvSpPr>
        <p:spPr bwMode="auto">
          <a:xfrm>
            <a:off x="725488" y="547688"/>
            <a:ext cx="3175" cy="3175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0" y="2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296" name="Freeform 1250"/>
          <p:cNvSpPr>
            <a:spLocks/>
          </p:cNvSpPr>
          <p:nvPr userDrawn="1"/>
        </p:nvSpPr>
        <p:spPr bwMode="auto">
          <a:xfrm>
            <a:off x="731838" y="530225"/>
            <a:ext cx="3175" cy="1588"/>
          </a:xfrm>
          <a:custGeom>
            <a:avLst/>
            <a:gdLst/>
            <a:ahLst/>
            <a:cxnLst>
              <a:cxn ang="0">
                <a:pos x="2" y="0"/>
              </a:cxn>
              <a:cxn ang="0">
                <a:pos x="0" y="0"/>
              </a:cxn>
              <a:cxn ang="0">
                <a:pos x="2" y="0"/>
              </a:cxn>
            </a:cxnLst>
            <a:rect l="0" t="0" r="r" b="b"/>
            <a:pathLst>
              <a:path w="2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297" name="Freeform 1252"/>
          <p:cNvSpPr>
            <a:spLocks/>
          </p:cNvSpPr>
          <p:nvPr userDrawn="1"/>
        </p:nvSpPr>
        <p:spPr bwMode="auto">
          <a:xfrm>
            <a:off x="731838" y="527050"/>
            <a:ext cx="3175" cy="7938"/>
          </a:xfrm>
          <a:custGeom>
            <a:avLst/>
            <a:gdLst/>
            <a:ahLst/>
            <a:cxnLst>
              <a:cxn ang="0">
                <a:pos x="2" y="2"/>
              </a:cxn>
              <a:cxn ang="0">
                <a:pos x="2" y="2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  <a:cxn ang="0">
                <a:pos x="2" y="5"/>
              </a:cxn>
              <a:cxn ang="0">
                <a:pos x="2" y="2"/>
              </a:cxn>
              <a:cxn ang="0">
                <a:pos x="2" y="2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  <a:cxn ang="0">
                <a:pos x="2" y="5"/>
              </a:cxn>
              <a:cxn ang="0">
                <a:pos x="2" y="2"/>
              </a:cxn>
            </a:cxnLst>
            <a:rect l="0" t="0" r="r" b="b"/>
            <a:pathLst>
              <a:path w="2" h="5">
                <a:moveTo>
                  <a:pt x="2" y="2"/>
                </a:move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2" y="5"/>
                </a:lnTo>
                <a:lnTo>
                  <a:pt x="2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2" y="5"/>
                </a:lnTo>
                <a:lnTo>
                  <a:pt x="2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298" name="Freeform 1255"/>
          <p:cNvSpPr>
            <a:spLocks/>
          </p:cNvSpPr>
          <p:nvPr userDrawn="1"/>
        </p:nvSpPr>
        <p:spPr bwMode="auto">
          <a:xfrm>
            <a:off x="712788" y="550863"/>
            <a:ext cx="3175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 w="2">
                <a:moveTo>
                  <a:pt x="0" y="0"/>
                </a:move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299" name="Rectangle 1256"/>
          <p:cNvSpPr>
            <a:spLocks noChangeArrowheads="1"/>
          </p:cNvSpPr>
          <p:nvPr userDrawn="1"/>
        </p:nvSpPr>
        <p:spPr bwMode="auto">
          <a:xfrm>
            <a:off x="722313" y="550863"/>
            <a:ext cx="1587" cy="158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300" name="Freeform 1258"/>
          <p:cNvSpPr>
            <a:spLocks/>
          </p:cNvSpPr>
          <p:nvPr userDrawn="1"/>
        </p:nvSpPr>
        <p:spPr bwMode="auto">
          <a:xfrm>
            <a:off x="722313" y="550863"/>
            <a:ext cx="1587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301" name="Freeform 1266"/>
          <p:cNvSpPr>
            <a:spLocks/>
          </p:cNvSpPr>
          <p:nvPr userDrawn="1"/>
        </p:nvSpPr>
        <p:spPr bwMode="auto">
          <a:xfrm>
            <a:off x="728663" y="534988"/>
            <a:ext cx="1587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302" name="Freeform 1269"/>
          <p:cNvSpPr>
            <a:spLocks/>
          </p:cNvSpPr>
          <p:nvPr userDrawn="1"/>
        </p:nvSpPr>
        <p:spPr bwMode="auto">
          <a:xfrm>
            <a:off x="728663" y="530225"/>
            <a:ext cx="3175" cy="4763"/>
          </a:xfrm>
          <a:custGeom>
            <a:avLst/>
            <a:gdLst/>
            <a:ahLst/>
            <a:cxnLst>
              <a:cxn ang="0">
                <a:pos x="0" y="3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3"/>
              </a:cxn>
              <a:cxn ang="0">
                <a:pos x="0" y="3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3"/>
              </a:cxn>
              <a:cxn ang="0">
                <a:pos x="0" y="3"/>
              </a:cxn>
            </a:cxnLst>
            <a:rect l="0" t="0" r="r" b="b"/>
            <a:pathLst>
              <a:path w="2" h="3">
                <a:moveTo>
                  <a:pt x="0" y="3"/>
                </a:move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3"/>
                </a:lnTo>
                <a:lnTo>
                  <a:pt x="0" y="3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3"/>
                </a:lnTo>
                <a:lnTo>
                  <a:pt x="0" y="3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303" name="Line 1270"/>
          <p:cNvSpPr>
            <a:spLocks noChangeShapeType="1"/>
          </p:cNvSpPr>
          <p:nvPr userDrawn="1"/>
        </p:nvSpPr>
        <p:spPr bwMode="auto">
          <a:xfrm>
            <a:off x="728663" y="530225"/>
            <a:ext cx="1587" cy="1588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304" name="Line 1271"/>
          <p:cNvSpPr>
            <a:spLocks noChangeShapeType="1"/>
          </p:cNvSpPr>
          <p:nvPr userDrawn="1"/>
        </p:nvSpPr>
        <p:spPr bwMode="auto">
          <a:xfrm>
            <a:off x="728663" y="530225"/>
            <a:ext cx="1587" cy="1588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305" name="Rectangle 1272"/>
          <p:cNvSpPr>
            <a:spLocks noChangeArrowheads="1"/>
          </p:cNvSpPr>
          <p:nvPr userDrawn="1"/>
        </p:nvSpPr>
        <p:spPr bwMode="auto">
          <a:xfrm>
            <a:off x="728663" y="530225"/>
            <a:ext cx="1587" cy="158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306" name="Rectangle 1273"/>
          <p:cNvSpPr>
            <a:spLocks noChangeArrowheads="1"/>
          </p:cNvSpPr>
          <p:nvPr userDrawn="1"/>
        </p:nvSpPr>
        <p:spPr bwMode="auto">
          <a:xfrm>
            <a:off x="728663" y="530225"/>
            <a:ext cx="1587" cy="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307" name="Line 1274"/>
          <p:cNvSpPr>
            <a:spLocks noChangeShapeType="1"/>
          </p:cNvSpPr>
          <p:nvPr userDrawn="1"/>
        </p:nvSpPr>
        <p:spPr bwMode="auto">
          <a:xfrm>
            <a:off x="728663" y="527050"/>
            <a:ext cx="1587" cy="1588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308" name="Line 1275"/>
          <p:cNvSpPr>
            <a:spLocks noChangeShapeType="1"/>
          </p:cNvSpPr>
          <p:nvPr userDrawn="1"/>
        </p:nvSpPr>
        <p:spPr bwMode="auto">
          <a:xfrm>
            <a:off x="728663" y="527050"/>
            <a:ext cx="1587" cy="1588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309" name="Freeform 1277"/>
          <p:cNvSpPr>
            <a:spLocks/>
          </p:cNvSpPr>
          <p:nvPr userDrawn="1"/>
        </p:nvSpPr>
        <p:spPr bwMode="auto">
          <a:xfrm>
            <a:off x="728663" y="523875"/>
            <a:ext cx="1587" cy="3175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0" y="2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</a:cxnLst>
            <a:rect l="0" t="0" r="r" b="b"/>
            <a:pathLst>
              <a:path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310" name="Freeform 1287"/>
          <p:cNvSpPr>
            <a:spLocks/>
          </p:cNvSpPr>
          <p:nvPr userDrawn="1"/>
        </p:nvSpPr>
        <p:spPr bwMode="auto">
          <a:xfrm>
            <a:off x="719138" y="514350"/>
            <a:ext cx="3175" cy="31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2" y="2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311" name="Freeform 1290"/>
          <p:cNvSpPr>
            <a:spLocks/>
          </p:cNvSpPr>
          <p:nvPr userDrawn="1"/>
        </p:nvSpPr>
        <p:spPr bwMode="auto">
          <a:xfrm>
            <a:off x="719138" y="517525"/>
            <a:ext cx="3175" cy="3175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2" y="2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2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312" name="Rectangle 1335"/>
          <p:cNvSpPr>
            <a:spLocks noChangeArrowheads="1"/>
          </p:cNvSpPr>
          <p:nvPr userDrawn="1"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313" name="Rectangle 1336"/>
          <p:cNvSpPr>
            <a:spLocks noChangeArrowheads="1"/>
          </p:cNvSpPr>
          <p:nvPr userDrawn="1"/>
        </p:nvSpPr>
        <p:spPr bwMode="auto">
          <a:xfrm>
            <a:off x="474663" y="495300"/>
            <a:ext cx="1587" cy="158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314" name="Rectangle 1337"/>
          <p:cNvSpPr>
            <a:spLocks noChangeArrowheads="1"/>
          </p:cNvSpPr>
          <p:nvPr userDrawn="1"/>
        </p:nvSpPr>
        <p:spPr bwMode="auto">
          <a:xfrm>
            <a:off x="474663" y="495300"/>
            <a:ext cx="1587" cy="158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315" name="Rectangle 1340"/>
          <p:cNvSpPr>
            <a:spLocks noChangeArrowheads="1"/>
          </p:cNvSpPr>
          <p:nvPr userDrawn="1"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316" name="Rectangle 1341"/>
          <p:cNvSpPr>
            <a:spLocks noChangeArrowheads="1"/>
          </p:cNvSpPr>
          <p:nvPr userDrawn="1"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317" name="Rectangle 1342"/>
          <p:cNvSpPr>
            <a:spLocks noChangeArrowheads="1"/>
          </p:cNvSpPr>
          <p:nvPr userDrawn="1"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318" name="Rectangle 1343"/>
          <p:cNvSpPr>
            <a:spLocks noChangeArrowheads="1"/>
          </p:cNvSpPr>
          <p:nvPr userDrawn="1"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319" name="Rectangle 1344"/>
          <p:cNvSpPr>
            <a:spLocks noChangeArrowheads="1"/>
          </p:cNvSpPr>
          <p:nvPr userDrawn="1"/>
        </p:nvSpPr>
        <p:spPr bwMode="auto">
          <a:xfrm>
            <a:off x="465138" y="485775"/>
            <a:ext cx="1587" cy="31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3075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4953000" y="4953000"/>
            <a:ext cx="4191000" cy="228600"/>
          </a:xfrm>
        </p:spPr>
        <p:txBody>
          <a:bodyPr/>
          <a:lstStyle>
            <a:lvl1pPr marL="0" indent="0">
              <a:buFontTx/>
              <a:buNone/>
              <a:defRPr sz="900">
                <a:solidFill>
                  <a:srgbClr val="215477"/>
                </a:solidFill>
              </a:defRPr>
            </a:lvl1pPr>
          </a:lstStyle>
          <a:p>
            <a:r>
              <a:rPr lang="en-US"/>
              <a:t>Potential strategic partnership</a:t>
            </a:r>
          </a:p>
        </p:txBody>
      </p:sp>
      <p:sp>
        <p:nvSpPr>
          <p:cNvPr id="320" name="Rectangle 1028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21" name="Rectangle 1029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22" name="Rectangle 103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 algn="r">
              <a:defRPr sz="14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E7CFC74F-30D6-4652-AFA9-566CB64BE867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147796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6135" y="389758"/>
            <a:ext cx="7772400" cy="56356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196975"/>
            <a:ext cx="7772400" cy="489902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629818" y="6324600"/>
            <a:ext cx="1884363" cy="2794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prstClr val="white"/>
                </a:solidFill>
              </a:rPr>
              <a:t>Slide</a:t>
            </a:r>
          </a:p>
        </p:txBody>
      </p:sp>
    </p:spTree>
    <p:extLst>
      <p:ext uri="{BB962C8B-B14F-4D97-AF65-F5344CB8AC3E}">
        <p14:creationId xmlns:p14="http://schemas.microsoft.com/office/powerpoint/2010/main" val="282725521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prstClr val="white"/>
                </a:solidFill>
              </a:rPr>
              <a:t>Slide</a:t>
            </a:r>
          </a:p>
        </p:txBody>
      </p:sp>
    </p:spTree>
    <p:extLst>
      <p:ext uri="{BB962C8B-B14F-4D97-AF65-F5344CB8AC3E}">
        <p14:creationId xmlns:p14="http://schemas.microsoft.com/office/powerpoint/2010/main" val="215969063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5465" y="384153"/>
            <a:ext cx="7772400" cy="56356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196975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975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prstClr val="white"/>
                </a:solidFill>
              </a:rPr>
              <a:t>Slide</a:t>
            </a:r>
          </a:p>
        </p:txBody>
      </p:sp>
    </p:spTree>
    <p:extLst>
      <p:ext uri="{BB962C8B-B14F-4D97-AF65-F5344CB8AC3E}">
        <p14:creationId xmlns:p14="http://schemas.microsoft.com/office/powerpoint/2010/main" val="38678492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5465" y="384153"/>
            <a:ext cx="7772400" cy="56356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196975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975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prstClr val="white"/>
                </a:solidFill>
              </a:rPr>
              <a:t>Slide</a:t>
            </a: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783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099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3075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099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83075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prstClr val="white"/>
                </a:solidFill>
              </a:rPr>
              <a:t>Slide</a:t>
            </a:r>
          </a:p>
        </p:txBody>
      </p:sp>
    </p:spTree>
    <p:extLst>
      <p:ext uri="{BB962C8B-B14F-4D97-AF65-F5344CB8AC3E}">
        <p14:creationId xmlns:p14="http://schemas.microsoft.com/office/powerpoint/2010/main" val="49041183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prstClr val="white"/>
                </a:solidFill>
              </a:rPr>
              <a:t>Slide</a:t>
            </a:r>
          </a:p>
        </p:txBody>
      </p:sp>
    </p:spTree>
    <p:extLst>
      <p:ext uri="{BB962C8B-B14F-4D97-AF65-F5344CB8AC3E}">
        <p14:creationId xmlns:p14="http://schemas.microsoft.com/office/powerpoint/2010/main" val="274771096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prstClr val="white"/>
                </a:solidFill>
              </a:rPr>
              <a:t>Slide</a:t>
            </a:r>
          </a:p>
        </p:txBody>
      </p:sp>
    </p:spTree>
    <p:extLst>
      <p:ext uri="{BB962C8B-B14F-4D97-AF65-F5344CB8AC3E}">
        <p14:creationId xmlns:p14="http://schemas.microsoft.com/office/powerpoint/2010/main" val="73455836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prstClr val="white"/>
                </a:solidFill>
              </a:rPr>
              <a:t>Slide</a:t>
            </a:r>
          </a:p>
        </p:txBody>
      </p:sp>
    </p:spTree>
    <p:extLst>
      <p:ext uri="{BB962C8B-B14F-4D97-AF65-F5344CB8AC3E}">
        <p14:creationId xmlns:p14="http://schemas.microsoft.com/office/powerpoint/2010/main" val="4987813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783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099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3075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099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83075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prstClr val="white"/>
                </a:solidFill>
              </a:rPr>
              <a:t>Slide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prstClr val="white"/>
                </a:solidFill>
              </a:rPr>
              <a:t>Slide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prstClr val="white"/>
                </a:solidFill>
              </a:rPr>
              <a:t>Slide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prstClr val="white"/>
                </a:solidFill>
              </a:rPr>
              <a:t>Slide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02E45-F062-4377-BECA-D503ABA61F7C}" type="datetime1">
              <a:rPr lang="en-US" smtClean="0"/>
              <a:pPr/>
              <a:t>7/26/2018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CFE28-8DF1-403D-9941-362440CE6C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548548"/>
      </p:ext>
    </p:extLst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emf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slideLayout" Target="../slideLayouts/slideLayout21.xml"/><Relationship Id="rId2" Type="http://schemas.openxmlformats.org/officeDocument/2006/relationships/slideLayout" Target="../slideLayouts/slideLayout11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Relationship Id="rId14" Type="http://schemas.openxmlformats.org/officeDocument/2006/relationships/slideLayout" Target="../slideLayouts/slideLayout2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image" Target="../media/image1.emf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5" Type="http://schemas.openxmlformats.org/officeDocument/2006/relationships/slideLayout" Target="../slideLayouts/slideLayout40.xml"/><Relationship Id="rId10" Type="http://schemas.openxmlformats.org/officeDocument/2006/relationships/image" Target="../media/image1.emf"/><Relationship Id="rId4" Type="http://schemas.openxmlformats.org/officeDocument/2006/relationships/slideLayout" Target="../slideLayouts/slideLayout39.xml"/><Relationship Id="rId9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2" name="Rectangle 108"/>
          <p:cNvSpPr>
            <a:spLocks noChangeArrowheads="1"/>
          </p:cNvSpPr>
          <p:nvPr/>
        </p:nvSpPr>
        <p:spPr bwMode="auto">
          <a:xfrm>
            <a:off x="0" y="6145213"/>
            <a:ext cx="9144000" cy="712787"/>
          </a:xfrm>
          <a:prstGeom prst="rect">
            <a:avLst/>
          </a:prstGeom>
          <a:solidFill>
            <a:srgbClr val="014C6D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133" name="Rectangle 109"/>
          <p:cNvSpPr>
            <a:spLocks noChangeArrowheads="1"/>
          </p:cNvSpPr>
          <p:nvPr/>
        </p:nvSpPr>
        <p:spPr bwMode="auto">
          <a:xfrm flipH="1">
            <a:off x="0" y="0"/>
            <a:ext cx="9144000" cy="200025"/>
          </a:xfrm>
          <a:prstGeom prst="rect">
            <a:avLst/>
          </a:prstGeom>
          <a:solidFill>
            <a:srgbClr val="00783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pic>
        <p:nvPicPr>
          <p:cNvPr id="1028" name="Picture 110" descr="C:\Documents and Settings\Bob Pitcher\Desktop\IFC_Wt_Logo.emf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25425" y="6364288"/>
            <a:ext cx="1890713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" name="Group 114"/>
          <p:cNvGrpSpPr>
            <a:grpSpLocks/>
          </p:cNvGrpSpPr>
          <p:nvPr/>
        </p:nvGrpSpPr>
        <p:grpSpPr bwMode="auto">
          <a:xfrm flipH="1">
            <a:off x="8175625" y="6142038"/>
            <a:ext cx="968375" cy="714375"/>
            <a:chOff x="0" y="2744"/>
            <a:chExt cx="1740" cy="1576"/>
          </a:xfrm>
        </p:grpSpPr>
        <p:sp>
          <p:nvSpPr>
            <p:cNvPr id="1139" name="Freeform 115"/>
            <p:cNvSpPr>
              <a:spLocks/>
            </p:cNvSpPr>
            <p:nvPr userDrawn="1"/>
          </p:nvSpPr>
          <p:spPr bwMode="auto">
            <a:xfrm>
              <a:off x="648" y="2744"/>
              <a:ext cx="1092" cy="15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81" y="176"/>
                </a:cxn>
              </a:cxnLst>
              <a:rect l="0" t="0" r="r" b="b"/>
              <a:pathLst>
                <a:path w="181" h="176">
                  <a:moveTo>
                    <a:pt x="0" y="0"/>
                  </a:moveTo>
                  <a:cubicBezTo>
                    <a:pt x="81" y="32"/>
                    <a:pt x="147" y="96"/>
                    <a:pt x="181" y="176"/>
                  </a:cubicBezTo>
                </a:path>
              </a:pathLst>
            </a:custGeom>
            <a:noFill/>
            <a:ln w="19050" cap="flat" cmpd="sng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140" name="Freeform 116"/>
            <p:cNvSpPr>
              <a:spLocks noEditPoints="1"/>
            </p:cNvSpPr>
            <p:nvPr userDrawn="1"/>
          </p:nvSpPr>
          <p:spPr bwMode="auto">
            <a:xfrm>
              <a:off x="0" y="2744"/>
              <a:ext cx="1401" cy="1576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213" y="176"/>
                </a:cxn>
                <a:cxn ang="0">
                  <a:pos x="168" y="0"/>
                </a:cxn>
                <a:cxn ang="0">
                  <a:pos x="254" y="175"/>
                </a:cxn>
              </a:cxnLst>
              <a:rect l="0" t="0" r="r" b="b"/>
              <a:pathLst>
                <a:path w="254" h="176">
                  <a:moveTo>
                    <a:pt x="0" y="12"/>
                  </a:moveTo>
                  <a:cubicBezTo>
                    <a:pt x="94" y="31"/>
                    <a:pt x="172" y="93"/>
                    <a:pt x="213" y="176"/>
                  </a:cubicBezTo>
                  <a:moveTo>
                    <a:pt x="168" y="0"/>
                  </a:moveTo>
                  <a:cubicBezTo>
                    <a:pt x="210" y="50"/>
                    <a:pt x="240" y="110"/>
                    <a:pt x="254" y="175"/>
                  </a:cubicBezTo>
                </a:path>
              </a:pathLst>
            </a:custGeom>
            <a:noFill/>
            <a:ln w="19050" cap="flat" cmpd="sng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</p:grpSp>
      <p:sp>
        <p:nvSpPr>
          <p:cNvPr id="1105" name="Rectangle 81"/>
          <p:cNvSpPr>
            <a:spLocks noChangeArrowheads="1"/>
          </p:cNvSpPr>
          <p:nvPr/>
        </p:nvSpPr>
        <p:spPr bwMode="auto">
          <a:xfrm flipH="1">
            <a:off x="0" y="0"/>
            <a:ext cx="9144000" cy="200025"/>
          </a:xfrm>
          <a:prstGeom prst="rect">
            <a:avLst/>
          </a:prstGeom>
          <a:solidFill>
            <a:srgbClr val="00783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03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81000"/>
            <a:ext cx="7772400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3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219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573338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ct val="0"/>
              </a:spcBef>
              <a:spcAft>
                <a:spcPts val="0"/>
              </a:spcAft>
              <a:buFontTx/>
              <a:buNone/>
              <a:defRPr sz="14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875213" y="6400800"/>
            <a:ext cx="15668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ct val="0"/>
              </a:spcBef>
              <a:spcAft>
                <a:spcPts val="0"/>
              </a:spcAft>
              <a:buFontTx/>
              <a:buNone/>
              <a:defRPr sz="14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632200" y="6435725"/>
            <a:ext cx="1884363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ct val="0"/>
              </a:spcBef>
              <a:spcAft>
                <a:spcPts val="0"/>
              </a:spcAft>
              <a:buFontTx/>
              <a:buNone/>
              <a:defRPr sz="1100" b="1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white"/>
                </a:solidFill>
              </a:rPr>
              <a:t>Slide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865" r:id="rId9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9pPr>
    </p:titleStyle>
    <p:bodyStyle>
      <a:lvl1pPr marL="227013" indent="-227013" algn="l" rtl="0" eaLnBrk="0" fontAlgn="base" hangingPunct="0">
        <a:lnSpc>
          <a:spcPct val="115000"/>
        </a:lnSpc>
        <a:spcBef>
          <a:spcPct val="20000"/>
        </a:spcBef>
        <a:spcAft>
          <a:spcPct val="0"/>
        </a:spcAft>
        <a:buClr>
          <a:srgbClr val="00783C"/>
        </a:buClr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783C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783C"/>
        </a:buClr>
        <a:buChar char="•"/>
        <a:defRPr sz="16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00783C"/>
        </a:buClr>
        <a:buChar char="–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2" name="Rectangle 108"/>
          <p:cNvSpPr>
            <a:spLocks noChangeArrowheads="1"/>
          </p:cNvSpPr>
          <p:nvPr/>
        </p:nvSpPr>
        <p:spPr bwMode="auto">
          <a:xfrm>
            <a:off x="0" y="6145213"/>
            <a:ext cx="9144000" cy="712787"/>
          </a:xfrm>
          <a:prstGeom prst="rect">
            <a:avLst/>
          </a:prstGeom>
          <a:solidFill>
            <a:srgbClr val="014C6D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133" name="Rectangle 109"/>
          <p:cNvSpPr>
            <a:spLocks noChangeArrowheads="1"/>
          </p:cNvSpPr>
          <p:nvPr/>
        </p:nvSpPr>
        <p:spPr bwMode="auto">
          <a:xfrm flipH="1">
            <a:off x="0" y="0"/>
            <a:ext cx="9144000" cy="200025"/>
          </a:xfrm>
          <a:prstGeom prst="rect">
            <a:avLst/>
          </a:prstGeom>
          <a:solidFill>
            <a:srgbClr val="00783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pic>
        <p:nvPicPr>
          <p:cNvPr id="1028" name="Picture 110" descr="C:\Documents and Settings\Bob Pitcher\Desktop\IFC_Wt_Logo.emf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225425" y="6364288"/>
            <a:ext cx="1890713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29" name="Group 114"/>
          <p:cNvGrpSpPr>
            <a:grpSpLocks/>
          </p:cNvGrpSpPr>
          <p:nvPr/>
        </p:nvGrpSpPr>
        <p:grpSpPr bwMode="auto">
          <a:xfrm flipH="1">
            <a:off x="8175625" y="6142038"/>
            <a:ext cx="968375" cy="714375"/>
            <a:chOff x="0" y="2744"/>
            <a:chExt cx="1740" cy="1576"/>
          </a:xfrm>
        </p:grpSpPr>
        <p:sp>
          <p:nvSpPr>
            <p:cNvPr id="1139" name="Freeform 115"/>
            <p:cNvSpPr>
              <a:spLocks/>
            </p:cNvSpPr>
            <p:nvPr userDrawn="1"/>
          </p:nvSpPr>
          <p:spPr bwMode="auto">
            <a:xfrm>
              <a:off x="648" y="2744"/>
              <a:ext cx="1092" cy="15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81" y="176"/>
                </a:cxn>
              </a:cxnLst>
              <a:rect l="0" t="0" r="r" b="b"/>
              <a:pathLst>
                <a:path w="181" h="176">
                  <a:moveTo>
                    <a:pt x="0" y="0"/>
                  </a:moveTo>
                  <a:cubicBezTo>
                    <a:pt x="81" y="32"/>
                    <a:pt x="147" y="96"/>
                    <a:pt x="181" y="176"/>
                  </a:cubicBezTo>
                </a:path>
              </a:pathLst>
            </a:custGeom>
            <a:noFill/>
            <a:ln w="19050" cap="flat" cmpd="sng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140" name="Freeform 116"/>
            <p:cNvSpPr>
              <a:spLocks noEditPoints="1"/>
            </p:cNvSpPr>
            <p:nvPr userDrawn="1"/>
          </p:nvSpPr>
          <p:spPr bwMode="auto">
            <a:xfrm>
              <a:off x="0" y="2744"/>
              <a:ext cx="1401" cy="1576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213" y="176"/>
                </a:cxn>
                <a:cxn ang="0">
                  <a:pos x="168" y="0"/>
                </a:cxn>
                <a:cxn ang="0">
                  <a:pos x="254" y="175"/>
                </a:cxn>
              </a:cxnLst>
              <a:rect l="0" t="0" r="r" b="b"/>
              <a:pathLst>
                <a:path w="254" h="176">
                  <a:moveTo>
                    <a:pt x="0" y="12"/>
                  </a:moveTo>
                  <a:cubicBezTo>
                    <a:pt x="94" y="31"/>
                    <a:pt x="172" y="93"/>
                    <a:pt x="213" y="176"/>
                  </a:cubicBezTo>
                  <a:moveTo>
                    <a:pt x="168" y="0"/>
                  </a:moveTo>
                  <a:cubicBezTo>
                    <a:pt x="210" y="50"/>
                    <a:pt x="240" y="110"/>
                    <a:pt x="254" y="175"/>
                  </a:cubicBezTo>
                </a:path>
              </a:pathLst>
            </a:custGeom>
            <a:noFill/>
            <a:ln w="19050" cap="flat" cmpd="sng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</p:grpSp>
      <p:sp>
        <p:nvSpPr>
          <p:cNvPr id="1105" name="Rectangle 81"/>
          <p:cNvSpPr>
            <a:spLocks noChangeArrowheads="1"/>
          </p:cNvSpPr>
          <p:nvPr/>
        </p:nvSpPr>
        <p:spPr bwMode="auto">
          <a:xfrm flipH="1">
            <a:off x="0" y="0"/>
            <a:ext cx="9144000" cy="200025"/>
          </a:xfrm>
          <a:prstGeom prst="rect">
            <a:avLst/>
          </a:prstGeom>
          <a:solidFill>
            <a:srgbClr val="00783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03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81000"/>
            <a:ext cx="7772400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3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219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573338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ct val="0"/>
              </a:spcBef>
              <a:spcAft>
                <a:spcPts val="0"/>
              </a:spcAft>
              <a:buFontTx/>
              <a:buNone/>
              <a:defRPr sz="14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875213" y="6400800"/>
            <a:ext cx="15668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ct val="0"/>
              </a:spcBef>
              <a:spcAft>
                <a:spcPts val="0"/>
              </a:spcAft>
              <a:buFontTx/>
              <a:buNone/>
              <a:defRPr sz="14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632200" y="6435725"/>
            <a:ext cx="1884363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ct val="0"/>
              </a:spcBef>
              <a:spcAft>
                <a:spcPts val="0"/>
              </a:spcAft>
              <a:buFontTx/>
              <a:buNone/>
              <a:defRPr sz="1100" b="1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593B8E3-7F2D-4925-8C54-A431C79DD047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631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863" r:id="rId13"/>
    <p:sldLayoutId id="2147483864" r:id="rId14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9pPr>
    </p:titleStyle>
    <p:bodyStyle>
      <a:lvl1pPr marL="227013" indent="-227013" algn="l" rtl="0" eaLnBrk="0" fontAlgn="base" hangingPunct="0">
        <a:lnSpc>
          <a:spcPct val="115000"/>
        </a:lnSpc>
        <a:spcBef>
          <a:spcPct val="20000"/>
        </a:spcBef>
        <a:spcAft>
          <a:spcPct val="0"/>
        </a:spcAft>
        <a:buClr>
          <a:srgbClr val="00783C"/>
        </a:buClr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783C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783C"/>
        </a:buClr>
        <a:buChar char="•"/>
        <a:defRPr sz="16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00783C"/>
        </a:buClr>
        <a:buChar char="–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2" name="Rectangle 108"/>
          <p:cNvSpPr>
            <a:spLocks noChangeArrowheads="1"/>
          </p:cNvSpPr>
          <p:nvPr/>
        </p:nvSpPr>
        <p:spPr bwMode="auto">
          <a:xfrm>
            <a:off x="0" y="6145213"/>
            <a:ext cx="9144000" cy="712787"/>
          </a:xfrm>
          <a:prstGeom prst="rect">
            <a:avLst/>
          </a:prstGeom>
          <a:solidFill>
            <a:srgbClr val="014C6D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133" name="Rectangle 109"/>
          <p:cNvSpPr>
            <a:spLocks noChangeArrowheads="1"/>
          </p:cNvSpPr>
          <p:nvPr/>
        </p:nvSpPr>
        <p:spPr bwMode="auto">
          <a:xfrm flipH="1">
            <a:off x="0" y="0"/>
            <a:ext cx="9144000" cy="200025"/>
          </a:xfrm>
          <a:prstGeom prst="rect">
            <a:avLst/>
          </a:prstGeom>
          <a:solidFill>
            <a:srgbClr val="00783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pic>
        <p:nvPicPr>
          <p:cNvPr id="1028" name="Picture 110" descr="C:\Documents and Settings\Bob Pitcher\Desktop\IFC_Wt_Logo.emf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25425" y="6364288"/>
            <a:ext cx="1890713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29" name="Group 114"/>
          <p:cNvGrpSpPr>
            <a:grpSpLocks/>
          </p:cNvGrpSpPr>
          <p:nvPr/>
        </p:nvGrpSpPr>
        <p:grpSpPr bwMode="auto">
          <a:xfrm flipH="1">
            <a:off x="8175625" y="6142038"/>
            <a:ext cx="968375" cy="714375"/>
            <a:chOff x="0" y="2744"/>
            <a:chExt cx="1740" cy="1576"/>
          </a:xfrm>
        </p:grpSpPr>
        <p:sp>
          <p:nvSpPr>
            <p:cNvPr id="1139" name="Freeform 115"/>
            <p:cNvSpPr>
              <a:spLocks/>
            </p:cNvSpPr>
            <p:nvPr userDrawn="1"/>
          </p:nvSpPr>
          <p:spPr bwMode="auto">
            <a:xfrm>
              <a:off x="648" y="2744"/>
              <a:ext cx="1092" cy="15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81" y="176"/>
                </a:cxn>
              </a:cxnLst>
              <a:rect l="0" t="0" r="r" b="b"/>
              <a:pathLst>
                <a:path w="181" h="176">
                  <a:moveTo>
                    <a:pt x="0" y="0"/>
                  </a:moveTo>
                  <a:cubicBezTo>
                    <a:pt x="81" y="32"/>
                    <a:pt x="147" y="96"/>
                    <a:pt x="181" y="176"/>
                  </a:cubicBezTo>
                </a:path>
              </a:pathLst>
            </a:custGeom>
            <a:noFill/>
            <a:ln w="19050" cap="flat" cmpd="sng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140" name="Freeform 116"/>
            <p:cNvSpPr>
              <a:spLocks noEditPoints="1"/>
            </p:cNvSpPr>
            <p:nvPr userDrawn="1"/>
          </p:nvSpPr>
          <p:spPr bwMode="auto">
            <a:xfrm>
              <a:off x="0" y="2744"/>
              <a:ext cx="1401" cy="1576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213" y="176"/>
                </a:cxn>
                <a:cxn ang="0">
                  <a:pos x="168" y="0"/>
                </a:cxn>
                <a:cxn ang="0">
                  <a:pos x="254" y="175"/>
                </a:cxn>
              </a:cxnLst>
              <a:rect l="0" t="0" r="r" b="b"/>
              <a:pathLst>
                <a:path w="254" h="176">
                  <a:moveTo>
                    <a:pt x="0" y="12"/>
                  </a:moveTo>
                  <a:cubicBezTo>
                    <a:pt x="94" y="31"/>
                    <a:pt x="172" y="93"/>
                    <a:pt x="213" y="176"/>
                  </a:cubicBezTo>
                  <a:moveTo>
                    <a:pt x="168" y="0"/>
                  </a:moveTo>
                  <a:cubicBezTo>
                    <a:pt x="210" y="50"/>
                    <a:pt x="240" y="110"/>
                    <a:pt x="254" y="175"/>
                  </a:cubicBezTo>
                </a:path>
              </a:pathLst>
            </a:custGeom>
            <a:noFill/>
            <a:ln w="19050" cap="flat" cmpd="sng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</p:grpSp>
      <p:sp>
        <p:nvSpPr>
          <p:cNvPr id="1105" name="Rectangle 81"/>
          <p:cNvSpPr>
            <a:spLocks noChangeArrowheads="1"/>
          </p:cNvSpPr>
          <p:nvPr/>
        </p:nvSpPr>
        <p:spPr bwMode="auto">
          <a:xfrm flipH="1">
            <a:off x="0" y="0"/>
            <a:ext cx="9144000" cy="200025"/>
          </a:xfrm>
          <a:prstGeom prst="rect">
            <a:avLst/>
          </a:prstGeom>
          <a:solidFill>
            <a:srgbClr val="00783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03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81000"/>
            <a:ext cx="7772400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3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219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573338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ct val="0"/>
              </a:spcBef>
              <a:spcAft>
                <a:spcPts val="0"/>
              </a:spcAft>
              <a:buFontTx/>
              <a:buNone/>
              <a:defRPr sz="14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875213" y="6400800"/>
            <a:ext cx="15668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ct val="0"/>
              </a:spcBef>
              <a:spcAft>
                <a:spcPts val="0"/>
              </a:spcAft>
              <a:buFontTx/>
              <a:buNone/>
              <a:defRPr sz="14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632200" y="6435725"/>
            <a:ext cx="1884363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ct val="0"/>
              </a:spcBef>
              <a:spcAft>
                <a:spcPts val="0"/>
              </a:spcAft>
              <a:buFontTx/>
              <a:buNone/>
              <a:defRPr sz="1100" b="1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593B8E3-7F2D-4925-8C54-A431C79DD047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40627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9pPr>
    </p:titleStyle>
    <p:bodyStyle>
      <a:lvl1pPr marL="227013" indent="-227013" algn="l" rtl="0" eaLnBrk="0" fontAlgn="base" hangingPunct="0">
        <a:lnSpc>
          <a:spcPct val="115000"/>
        </a:lnSpc>
        <a:spcBef>
          <a:spcPct val="20000"/>
        </a:spcBef>
        <a:spcAft>
          <a:spcPct val="0"/>
        </a:spcAft>
        <a:buClr>
          <a:srgbClr val="00783C"/>
        </a:buClr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783C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783C"/>
        </a:buClr>
        <a:buChar char="•"/>
        <a:defRPr sz="16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00783C"/>
        </a:buClr>
        <a:buChar char="–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2" name="Rectangle 108"/>
          <p:cNvSpPr>
            <a:spLocks noChangeArrowheads="1"/>
          </p:cNvSpPr>
          <p:nvPr/>
        </p:nvSpPr>
        <p:spPr bwMode="auto">
          <a:xfrm>
            <a:off x="0" y="6145213"/>
            <a:ext cx="9144000" cy="712787"/>
          </a:xfrm>
          <a:prstGeom prst="rect">
            <a:avLst/>
          </a:prstGeom>
          <a:solidFill>
            <a:srgbClr val="014C6D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133" name="Rectangle 109"/>
          <p:cNvSpPr>
            <a:spLocks noChangeArrowheads="1"/>
          </p:cNvSpPr>
          <p:nvPr/>
        </p:nvSpPr>
        <p:spPr bwMode="auto">
          <a:xfrm flipH="1">
            <a:off x="0" y="0"/>
            <a:ext cx="9144000" cy="200025"/>
          </a:xfrm>
          <a:prstGeom prst="rect">
            <a:avLst/>
          </a:prstGeom>
          <a:solidFill>
            <a:srgbClr val="00783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pic>
        <p:nvPicPr>
          <p:cNvPr id="1028" name="Picture 110" descr="C:\Documents and Settings\Bob Pitcher\Desktop\IFC_Wt_Logo.emf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25425" y="6364288"/>
            <a:ext cx="1890713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" name="Group 114"/>
          <p:cNvGrpSpPr>
            <a:grpSpLocks/>
          </p:cNvGrpSpPr>
          <p:nvPr/>
        </p:nvGrpSpPr>
        <p:grpSpPr bwMode="auto">
          <a:xfrm flipH="1">
            <a:off x="8175625" y="6142038"/>
            <a:ext cx="968375" cy="714375"/>
            <a:chOff x="0" y="2744"/>
            <a:chExt cx="1740" cy="1576"/>
          </a:xfrm>
        </p:grpSpPr>
        <p:sp>
          <p:nvSpPr>
            <p:cNvPr id="1139" name="Freeform 115"/>
            <p:cNvSpPr>
              <a:spLocks/>
            </p:cNvSpPr>
            <p:nvPr userDrawn="1"/>
          </p:nvSpPr>
          <p:spPr bwMode="auto">
            <a:xfrm>
              <a:off x="648" y="2744"/>
              <a:ext cx="1092" cy="15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81" y="176"/>
                </a:cxn>
              </a:cxnLst>
              <a:rect l="0" t="0" r="r" b="b"/>
              <a:pathLst>
                <a:path w="181" h="176">
                  <a:moveTo>
                    <a:pt x="0" y="0"/>
                  </a:moveTo>
                  <a:cubicBezTo>
                    <a:pt x="81" y="32"/>
                    <a:pt x="147" y="96"/>
                    <a:pt x="181" y="176"/>
                  </a:cubicBezTo>
                </a:path>
              </a:pathLst>
            </a:custGeom>
            <a:noFill/>
            <a:ln w="19050" cap="flat" cmpd="sng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140" name="Freeform 116"/>
            <p:cNvSpPr>
              <a:spLocks noEditPoints="1"/>
            </p:cNvSpPr>
            <p:nvPr userDrawn="1"/>
          </p:nvSpPr>
          <p:spPr bwMode="auto">
            <a:xfrm>
              <a:off x="0" y="2744"/>
              <a:ext cx="1401" cy="1576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213" y="176"/>
                </a:cxn>
                <a:cxn ang="0">
                  <a:pos x="168" y="0"/>
                </a:cxn>
                <a:cxn ang="0">
                  <a:pos x="254" y="175"/>
                </a:cxn>
              </a:cxnLst>
              <a:rect l="0" t="0" r="r" b="b"/>
              <a:pathLst>
                <a:path w="254" h="176">
                  <a:moveTo>
                    <a:pt x="0" y="12"/>
                  </a:moveTo>
                  <a:cubicBezTo>
                    <a:pt x="94" y="31"/>
                    <a:pt x="172" y="93"/>
                    <a:pt x="213" y="176"/>
                  </a:cubicBezTo>
                  <a:moveTo>
                    <a:pt x="168" y="0"/>
                  </a:moveTo>
                  <a:cubicBezTo>
                    <a:pt x="210" y="50"/>
                    <a:pt x="240" y="110"/>
                    <a:pt x="254" y="175"/>
                  </a:cubicBezTo>
                </a:path>
              </a:pathLst>
            </a:custGeom>
            <a:noFill/>
            <a:ln w="19050" cap="flat" cmpd="sng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</p:grpSp>
      <p:sp>
        <p:nvSpPr>
          <p:cNvPr id="1105" name="Rectangle 81"/>
          <p:cNvSpPr>
            <a:spLocks noChangeArrowheads="1"/>
          </p:cNvSpPr>
          <p:nvPr/>
        </p:nvSpPr>
        <p:spPr bwMode="auto">
          <a:xfrm flipH="1">
            <a:off x="0" y="0"/>
            <a:ext cx="9144000" cy="200025"/>
          </a:xfrm>
          <a:prstGeom prst="rect">
            <a:avLst/>
          </a:prstGeom>
          <a:solidFill>
            <a:srgbClr val="00783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03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81000"/>
            <a:ext cx="7772400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3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219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573338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ct val="0"/>
              </a:spcBef>
              <a:spcAft>
                <a:spcPts val="0"/>
              </a:spcAft>
              <a:buFontTx/>
              <a:buNone/>
              <a:defRPr sz="14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875213" y="6400800"/>
            <a:ext cx="15668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ct val="0"/>
              </a:spcBef>
              <a:spcAft>
                <a:spcPts val="0"/>
              </a:spcAft>
              <a:buFontTx/>
              <a:buNone/>
              <a:defRPr sz="14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632200" y="6435725"/>
            <a:ext cx="1884363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ct val="0"/>
              </a:spcBef>
              <a:spcAft>
                <a:spcPts val="0"/>
              </a:spcAft>
              <a:buFontTx/>
              <a:buNone/>
              <a:defRPr sz="1100" b="1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white"/>
                </a:solidFill>
              </a:rPr>
              <a:t>Slide</a:t>
            </a:r>
          </a:p>
        </p:txBody>
      </p:sp>
    </p:spTree>
    <p:extLst>
      <p:ext uri="{BB962C8B-B14F-4D97-AF65-F5344CB8AC3E}">
        <p14:creationId xmlns:p14="http://schemas.microsoft.com/office/powerpoint/2010/main" val="34718548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2" r:id="rId1"/>
    <p:sldLayoutId id="2147483853" r:id="rId2"/>
    <p:sldLayoutId id="2147483854" r:id="rId3"/>
    <p:sldLayoutId id="2147483855" r:id="rId4"/>
    <p:sldLayoutId id="2147483856" r:id="rId5"/>
    <p:sldLayoutId id="2147483857" r:id="rId6"/>
    <p:sldLayoutId id="2147483858" r:id="rId7"/>
    <p:sldLayoutId id="2147483859" r:id="rId8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9pPr>
    </p:titleStyle>
    <p:bodyStyle>
      <a:lvl1pPr marL="227013" indent="-227013" algn="l" rtl="0" eaLnBrk="0" fontAlgn="base" hangingPunct="0">
        <a:lnSpc>
          <a:spcPct val="115000"/>
        </a:lnSpc>
        <a:spcBef>
          <a:spcPct val="20000"/>
        </a:spcBef>
        <a:spcAft>
          <a:spcPct val="0"/>
        </a:spcAft>
        <a:buClr>
          <a:srgbClr val="00783C"/>
        </a:buClr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783C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783C"/>
        </a:buClr>
        <a:buChar char="•"/>
        <a:defRPr sz="16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00783C"/>
        </a:buClr>
        <a:buChar char="–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075748"/>
          </a:xfrm>
          <a:prstGeom prst="rect">
            <a:avLst/>
          </a:prstGeom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533400" y="76200"/>
            <a:ext cx="82296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 b="1" i="1" dirty="0">
              <a:solidFill>
                <a:srgbClr val="00395C"/>
              </a:solidFill>
              <a:latin typeface="Arial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800" b="1" dirty="0">
                <a:solidFill>
                  <a:srgbClr val="00395C"/>
                </a:solidFill>
              </a:rPr>
              <a:t>DEVELOPMENT OF SEWAGE TREATMENT PLANTS </a:t>
            </a:r>
            <a:endParaRPr lang="en-US" sz="2800" b="1" dirty="0">
              <a:solidFill>
                <a:srgbClr val="00395C"/>
              </a:solidFill>
            </a:endParaRPr>
          </a:p>
          <a:p>
            <a:pPr algn="ctr"/>
            <a:r>
              <a:rPr lang="en-GB" sz="2800" b="1" dirty="0">
                <a:solidFill>
                  <a:srgbClr val="00395C"/>
                </a:solidFill>
              </a:rPr>
              <a:t>UNDER THE HYBRID ANNUITY PPP MODEL</a:t>
            </a:r>
            <a:endParaRPr lang="en-US" sz="2800" b="1" dirty="0">
              <a:solidFill>
                <a:srgbClr val="00395C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95186" y="6248400"/>
            <a:ext cx="2143614" cy="425198"/>
          </a:xfrm>
          <a:prstGeom prst="rect">
            <a:avLst/>
          </a:prstGeom>
          <a:solidFill>
            <a:schemeClr val="bg1"/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6"/>
          <p:cNvSpPr>
            <a:spLocks noGrp="1"/>
          </p:cNvSpPr>
          <p:nvPr>
            <p:ph type="title"/>
          </p:nvPr>
        </p:nvSpPr>
        <p:spPr>
          <a:xfrm>
            <a:off x="152400" y="215900"/>
            <a:ext cx="8839200" cy="563563"/>
          </a:xfrm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First Two Hybrid Annuity Projects</a:t>
            </a:r>
          </a:p>
        </p:txBody>
      </p:sp>
      <p:sp>
        <p:nvSpPr>
          <p:cNvPr id="8" name="Slide Number Placeholder 2"/>
          <p:cNvSpPr txBox="1">
            <a:spLocks/>
          </p:cNvSpPr>
          <p:nvPr/>
        </p:nvSpPr>
        <p:spPr bwMode="auto">
          <a:xfrm>
            <a:off x="7086599" y="6489700"/>
            <a:ext cx="1905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ctr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FontTx/>
              <a:buNone/>
              <a:defRPr sz="11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E7CFC74F-30D6-4652-AFA9-566CB64BE867}" type="slidenum">
              <a:rPr lang="en-US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algn="r">
                <a:defRPr/>
              </a:pPr>
              <a:t>10</a:t>
            </a:fld>
            <a:endParaRPr lang="en-US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35651" y="3141589"/>
            <a:ext cx="4136349" cy="3576711"/>
          </a:xfrm>
        </p:spPr>
        <p:txBody>
          <a:bodyPr/>
          <a:lstStyle/>
          <a:p>
            <a:pPr marL="0" indent="0" algn="ctr">
              <a:buNone/>
            </a:pPr>
            <a:r>
              <a:rPr lang="en-US" b="1" dirty="0" smtClean="0">
                <a:solidFill>
                  <a:srgbClr val="00405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Varanasi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Uttar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Pradesh Jal Nigam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50 MLD STP at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Ramana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Rehabilitation of pumping station, rising main </a:t>
            </a:r>
          </a:p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Bund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boundary wall &amp; effluent disposal pipeline 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I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4648201" y="3141909"/>
            <a:ext cx="3929942" cy="299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7013" indent="-227013" algn="l" rtl="0" eaLnBrk="0" fontAlgn="base" hangingPunct="0">
              <a:lnSpc>
                <a:spcPct val="115000"/>
              </a:lnSpc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en-US" b="1" kern="0" dirty="0" err="1">
                <a:solidFill>
                  <a:srgbClr val="00405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Haridwar</a:t>
            </a:r>
            <a:endParaRPr lang="en-US" b="1" kern="0" dirty="0">
              <a:solidFill>
                <a:srgbClr val="00405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Uttarakhand </a:t>
            </a:r>
            <a:r>
              <a:rPr lang="en-US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Pey</a:t>
            </a:r>
            <a:r>
              <a:rPr lang="en-US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Jal Nigam</a:t>
            </a:r>
          </a:p>
          <a:p>
            <a:r>
              <a:rPr lang="en-US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68 MLD STP at </a:t>
            </a:r>
            <a:r>
              <a:rPr lang="en-US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Jagjeetpur</a:t>
            </a:r>
            <a:r>
              <a:rPr lang="en-US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14 MLD STP at Sarai </a:t>
            </a:r>
          </a:p>
          <a:p>
            <a:r>
              <a:rPr lang="en-US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Site fencing &amp; internal roads </a:t>
            </a:r>
            <a:endParaRPr lang="en-IN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 descr="G:\Kumar\Report\MPR\April'18\Site Photographs\Sarai\IMG-20180427-WA0138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15184" y="921541"/>
            <a:ext cx="3699685" cy="230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825" y="950120"/>
            <a:ext cx="3508375" cy="225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9292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: Rounded Corners 11"/>
          <p:cNvSpPr/>
          <p:nvPr/>
        </p:nvSpPr>
        <p:spPr bwMode="auto">
          <a:xfrm>
            <a:off x="4724400" y="2191419"/>
            <a:ext cx="2651219" cy="399379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15888" marR="0" indent="-115888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3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: Rounded Corners 2"/>
          <p:cNvSpPr/>
          <p:nvPr/>
        </p:nvSpPr>
        <p:spPr bwMode="auto">
          <a:xfrm>
            <a:off x="600577" y="2191420"/>
            <a:ext cx="2651219" cy="399379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15888" marR="0" indent="-115888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3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16"/>
          <p:cNvSpPr>
            <a:spLocks noGrp="1"/>
          </p:cNvSpPr>
          <p:nvPr>
            <p:ph type="title"/>
          </p:nvPr>
        </p:nvSpPr>
        <p:spPr>
          <a:xfrm>
            <a:off x="152400" y="215900"/>
            <a:ext cx="8839200" cy="563563"/>
          </a:xfrm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Outcome of the Bid Process</a:t>
            </a:r>
          </a:p>
        </p:txBody>
      </p:sp>
      <p:sp>
        <p:nvSpPr>
          <p:cNvPr id="8" name="Slide Number Placeholder 2"/>
          <p:cNvSpPr txBox="1">
            <a:spLocks/>
          </p:cNvSpPr>
          <p:nvPr/>
        </p:nvSpPr>
        <p:spPr bwMode="auto">
          <a:xfrm>
            <a:off x="7086599" y="6489700"/>
            <a:ext cx="1905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ctr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FontTx/>
              <a:buNone/>
              <a:defRPr sz="11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E7CFC74F-30D6-4652-AFA9-566CB64BE867}" type="slidenum">
              <a:rPr lang="en-US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algn="r">
                <a:defRPr/>
              </a:pPr>
              <a:t>11</a:t>
            </a:fld>
            <a:endParaRPr lang="en-US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772908" y="914400"/>
            <a:ext cx="4136349" cy="2725811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rgbClr val="00405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Varanasi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8 bids received: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Adani Enterprises </a:t>
            </a:r>
          </a:p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Essel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Infraprojects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HNB Engineers 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Metito Utilities </a:t>
            </a:r>
          </a:p>
          <a:p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Panchdeep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Constructions 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Suez 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 Tech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Wabag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Vishvaraj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Environment </a:t>
            </a:r>
            <a:endParaRPr lang="en-I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4985458" y="914720"/>
            <a:ext cx="3929942" cy="299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7013" indent="-227013" algn="l" rtl="0" eaLnBrk="0" fontAlgn="base" hangingPunct="0">
              <a:lnSpc>
                <a:spcPct val="115000"/>
              </a:lnSpc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b="1" kern="0" dirty="0">
                <a:solidFill>
                  <a:srgbClr val="00405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b="1" kern="0" dirty="0" err="1">
                <a:solidFill>
                  <a:srgbClr val="00405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Haridwar</a:t>
            </a:r>
            <a:endParaRPr lang="en-US" b="1" kern="0" dirty="0">
              <a:solidFill>
                <a:srgbClr val="00405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 bids received: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Adani Enterprises 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HNB Engineers 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Metito Utilities </a:t>
            </a:r>
          </a:p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Shapoorji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Pallonji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Suez 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 Tech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Wabag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00577" y="5325070"/>
            <a:ext cx="7857623" cy="133882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effectLst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b="1" dirty="0">
                <a:solidFill>
                  <a:srgbClr val="00405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International Competitive Bid as per best </a:t>
            </a:r>
            <a:r>
              <a:rPr lang="en-US" b="1" dirty="0" smtClean="0">
                <a:solidFill>
                  <a:srgbClr val="00405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practice</a:t>
            </a:r>
          </a:p>
          <a:p>
            <a:pPr algn="ctr">
              <a:lnSpc>
                <a:spcPct val="150000"/>
              </a:lnSpc>
            </a:pPr>
            <a:r>
              <a:rPr lang="en-US" b="1" dirty="0" smtClean="0">
                <a:solidFill>
                  <a:srgbClr val="00405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More than 700 pre bid queries were replied.  </a:t>
            </a:r>
            <a:endParaRPr lang="en-US" b="1" dirty="0">
              <a:solidFill>
                <a:srgbClr val="00405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b="1" dirty="0">
                <a:solidFill>
                  <a:srgbClr val="00405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One of the most rapid PPP bid processes in a new sector</a:t>
            </a:r>
          </a:p>
        </p:txBody>
      </p:sp>
    </p:spTree>
    <p:extLst>
      <p:ext uri="{BB962C8B-B14F-4D97-AF65-F5344CB8AC3E}">
        <p14:creationId xmlns:p14="http://schemas.microsoft.com/office/powerpoint/2010/main" val="1583756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6135" y="152400"/>
            <a:ext cx="7772400" cy="563562"/>
          </a:xfrm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One City One Operator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872741"/>
            <a:ext cx="8534400" cy="2099059"/>
          </a:xfrm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Based on the successful outcome of the first two bids, NMCG has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moved one step ahead towards the concept of One city –One operator under HAM. 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Paradigm shift – Integration of existing sewage infrastructure with the development of new STPs.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 Use of Water for ensuring sustainability of assets and resources.</a:t>
            </a:r>
            <a:endParaRPr lang="en-IN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IN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IN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Slide</a:t>
            </a:r>
            <a:endParaRPr lang="en-US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lide Number Placeholder 2"/>
          <p:cNvSpPr txBox="1">
            <a:spLocks/>
          </p:cNvSpPr>
          <p:nvPr/>
        </p:nvSpPr>
        <p:spPr bwMode="auto">
          <a:xfrm>
            <a:off x="7086599" y="6489700"/>
            <a:ext cx="1905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ctr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FontTx/>
              <a:buNone/>
              <a:defRPr sz="11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E7CFC74F-30D6-4652-AFA9-566CB64BE867}" type="slidenum">
              <a:rPr lang="en-US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algn="r">
                <a:defRPr/>
              </a:pPr>
              <a:t>12</a:t>
            </a:fld>
            <a:endParaRPr lang="en-US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66135" y="2971800"/>
            <a:ext cx="2963683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Mathura Sewage Scheme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57199" y="3456670"/>
            <a:ext cx="472440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Development of 30 MLD STP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Rehabilitation of 3 existing STPs(37 MLD) &amp; associated infrastructure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Development of 20 MLD TTP for supply of water to Mathura Refinery of IOCL.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IOCL to share full O &amp; M cost  and partial capital cost of TTP through water tariff</a:t>
            </a:r>
          </a:p>
          <a:p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Image result for tertiary treatment for sewage treatment plant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3476624"/>
            <a:ext cx="3200400" cy="2162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66074" y="5913445"/>
            <a:ext cx="84969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Bid Participants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Essel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Adanai,Triveni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VA Tech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Wabagh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Work Awarded to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Triveni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Engineering Industries Limited at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Rs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437.95 Cr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0708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" y="1"/>
            <a:ext cx="9220198" cy="609599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sz="3600" b="1" dirty="0" smtClean="0">
                <a:latin typeface="Times New Roman" panose="02020603050405020304" pitchFamily="18" charset="0"/>
                <a:cs typeface="Times New Roman" pitchFamily="18" charset="0"/>
              </a:rPr>
              <a:t>HAM 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PROJECTS 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2101210"/>
              </p:ext>
            </p:extLst>
          </p:nvPr>
        </p:nvGraphicFramePr>
        <p:xfrm>
          <a:off x="1" y="672094"/>
          <a:ext cx="9220198" cy="6185907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603502"/>
                <a:gridCol w="2497095"/>
                <a:gridCol w="1060731"/>
                <a:gridCol w="815947"/>
                <a:gridCol w="897541"/>
                <a:gridCol w="1387109"/>
                <a:gridCol w="1958273"/>
              </a:tblGrid>
              <a:tr h="353207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 smtClean="0"/>
                        <a:t>Sr. No.</a:t>
                      </a:r>
                      <a:endParaRPr lang="en-US" sz="2000" b="1" i="0" u="none" strike="noStrike" dirty="0">
                        <a:solidFill>
                          <a:schemeClr val="bg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/>
                        <a:t>State / Project Description </a:t>
                      </a:r>
                      <a:endParaRPr lang="en-US" sz="2000" b="1" i="0" u="none" strike="noStrike" dirty="0">
                        <a:solidFill>
                          <a:schemeClr val="bg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 smtClean="0"/>
                        <a:t>STP Capacity</a:t>
                      </a:r>
                      <a:r>
                        <a:rPr lang="en-US" sz="2000" u="none" strike="noStrike" baseline="0" dirty="0" smtClean="0"/>
                        <a:t> in MLD</a:t>
                      </a:r>
                      <a:endParaRPr lang="en-US" sz="2000" b="1" i="0" u="none" strike="noStrike" dirty="0">
                        <a:solidFill>
                          <a:schemeClr val="bg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2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2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/>
                        <a:t> Cost (in </a:t>
                      </a:r>
                      <a:r>
                        <a:rPr lang="en-US" sz="2000" u="none" strike="noStrike" dirty="0" smtClean="0"/>
                        <a:t>Rs. </a:t>
                      </a:r>
                      <a:r>
                        <a:rPr lang="en-US" sz="2000" u="none" strike="noStrike" dirty="0"/>
                        <a:t>Cr.)</a:t>
                      </a:r>
                      <a:endParaRPr lang="en-US" sz="2000" b="1" i="0" u="none" strike="noStrike" dirty="0">
                        <a:solidFill>
                          <a:schemeClr val="bg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 smtClean="0"/>
                        <a:t>Status</a:t>
                      </a:r>
                      <a:endParaRPr lang="en-US" sz="2000" b="1" i="0" u="none" strike="noStrike" dirty="0">
                        <a:solidFill>
                          <a:schemeClr val="bg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35320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 smtClean="0"/>
                        <a:t>Existing </a:t>
                      </a:r>
                      <a:endParaRPr lang="en-US" sz="2000" b="1" i="0" u="none" strike="noStrike" dirty="0">
                        <a:solidFill>
                          <a:schemeClr val="bg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 smtClean="0"/>
                        <a:t>New</a:t>
                      </a:r>
                      <a:endParaRPr lang="en-US" sz="2000" b="1" i="0" u="none" strike="noStrike" dirty="0">
                        <a:solidFill>
                          <a:schemeClr val="bg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 smtClean="0"/>
                        <a:t>Total</a:t>
                      </a:r>
                      <a:endParaRPr lang="en-US" sz="2000" b="1" i="0" u="none" strike="noStrike" dirty="0">
                        <a:solidFill>
                          <a:schemeClr val="bg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3997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 smtClean="0"/>
                        <a:t>1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 dirty="0"/>
                        <a:t>Haridwar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/>
                        <a:t> 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/>
                        <a:t>82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/>
                        <a:t>82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/>
                        <a:t>171.53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 smtClean="0"/>
                        <a:t>Awarded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33997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 smtClean="0"/>
                        <a:t>2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 dirty="0"/>
                        <a:t>Varanasi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/>
                        <a:t> 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/>
                        <a:t>50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/>
                        <a:t>50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/>
                        <a:t>153.16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 smtClean="0"/>
                        <a:t>Awarded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33997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 smtClean="0"/>
                        <a:t>3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 dirty="0"/>
                        <a:t>Mathura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/>
                        <a:t>37.3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/>
                        <a:t>30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/>
                        <a:t>67.3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/>
                        <a:t>437.95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 smtClean="0"/>
                        <a:t>Awarded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33997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 smtClean="0"/>
                        <a:t>4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 dirty="0"/>
                        <a:t>Allahabad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/>
                        <a:t>254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/>
                        <a:t>72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/>
                        <a:t>326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/>
                        <a:t>1671.60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 smtClean="0"/>
                        <a:t>6 Bids received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33997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 smtClean="0"/>
                        <a:t>5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 dirty="0"/>
                        <a:t>Kanpur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/>
                        <a:t>425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/>
                        <a:t>50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/>
                        <a:t>475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/>
                        <a:t>102.19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 smtClean="0"/>
                        <a:t>6 Bids received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339976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 smtClean="0"/>
                        <a:t>6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 dirty="0" err="1"/>
                        <a:t>Mirzapur</a:t>
                      </a:r>
                      <a:r>
                        <a:rPr lang="en-US" sz="2000" u="none" strike="noStrike" dirty="0"/>
                        <a:t> and </a:t>
                      </a:r>
                      <a:r>
                        <a:rPr lang="en-US" sz="2000" u="none" strike="noStrike" dirty="0" err="1"/>
                        <a:t>Ghazipur</a:t>
                      </a:r>
                      <a:r>
                        <a:rPr lang="en-US" sz="2000" u="none" strike="noStrike" dirty="0"/>
                        <a:t> 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/>
                        <a:t>14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/>
                        <a:t>18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/>
                        <a:t>32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/>
                        <a:t>114.92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 smtClean="0"/>
                        <a:t>Bids</a:t>
                      </a:r>
                      <a:r>
                        <a:rPr lang="en-US" sz="2000" u="none" strike="noStrike" baseline="0" dirty="0" smtClean="0"/>
                        <a:t> received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39015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/>
                        <a:t> 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/>
                        <a:t>21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/>
                        <a:t>21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/>
                        <a:t>90.81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33997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 smtClean="0"/>
                        <a:t>7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 dirty="0"/>
                        <a:t>Farrukhabad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/>
                        <a:t>2.7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/>
                        <a:t>35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/>
                        <a:t>37.7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/>
                        <a:t>213.62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 smtClean="0"/>
                        <a:t>2 bids received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33997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 smtClean="0"/>
                        <a:t>8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 dirty="0"/>
                        <a:t>Patna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/>
                        <a:t> 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/>
                        <a:t>150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/>
                        <a:t>150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/>
                        <a:t>1402.89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 smtClean="0"/>
                        <a:t>Under Tender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33997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 smtClean="0"/>
                        <a:t>9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 dirty="0"/>
                        <a:t>Bhagalpur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/>
                        <a:t> 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/>
                        <a:t>65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/>
                        <a:t>65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/>
                        <a:t>254.13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 smtClean="0"/>
                        <a:t>To be tendered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66965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 smtClean="0"/>
                        <a:t>10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 dirty="0" err="1"/>
                        <a:t>Tolly</a:t>
                      </a:r>
                      <a:r>
                        <a:rPr lang="en-US" sz="2000" u="none" strike="noStrike" dirty="0"/>
                        <a:t>' Nullah - KMC </a:t>
                      </a:r>
                      <a:endParaRPr lang="en-US" sz="2000" u="none" strike="noStrike" dirty="0" smtClean="0"/>
                    </a:p>
                    <a:p>
                      <a:pPr algn="l" fontAlgn="ctr"/>
                      <a:r>
                        <a:rPr lang="en-US" sz="2000" u="none" strike="noStrike" dirty="0" smtClean="0"/>
                        <a:t>( </a:t>
                      </a:r>
                      <a:r>
                        <a:rPr lang="en-US" sz="2000" u="none" strike="noStrike" dirty="0"/>
                        <a:t>Kolkata)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/>
                        <a:t>107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/>
                        <a:t>26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/>
                        <a:t>133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/>
                        <a:t>472.28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 smtClean="0"/>
                        <a:t>Under Tendering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33997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 smtClean="0"/>
                        <a:t>11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 dirty="0"/>
                        <a:t>Howrah - KMDA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/>
                        <a:t>22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/>
                        <a:t>165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/>
                        <a:t>187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/>
                        <a:t>522.25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 smtClean="0"/>
                        <a:t>Under Tendering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33997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 smtClean="0"/>
                        <a:t>12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/>
                        <a:t>Maheshthala (KMDA)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/>
                        <a:t>4.2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/>
                        <a:t>26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/>
                        <a:t>30.2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/>
                        <a:t>198.43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 smtClean="0"/>
                        <a:t>To be tendered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33997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 smtClean="0"/>
                        <a:t>13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 dirty="0" err="1"/>
                        <a:t>Hoogly</a:t>
                      </a:r>
                      <a:r>
                        <a:rPr lang="en-US" sz="2000" u="none" strike="noStrike" dirty="0"/>
                        <a:t> </a:t>
                      </a:r>
                      <a:r>
                        <a:rPr lang="en-US" sz="2000" u="none" strike="noStrike" dirty="0" err="1"/>
                        <a:t>Chinsura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/>
                        <a:t> 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/>
                        <a:t>29.3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/>
                        <a:t>29.3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/>
                        <a:t>160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 smtClean="0"/>
                        <a:t>To be tendered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339976"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u="none" strike="noStrike" dirty="0" smtClean="0"/>
                        <a:t>TOTAL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u="none" strike="noStrike">
                          <a:effectLst/>
                        </a:rPr>
                        <a:t>866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u="none" strike="noStrike">
                          <a:effectLst/>
                        </a:rPr>
                        <a:t>819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u="none" strike="noStrike" dirty="0">
                          <a:effectLst/>
                        </a:rPr>
                        <a:t>1686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u="none" strike="noStrike" dirty="0">
                          <a:effectLst/>
                        </a:rPr>
                        <a:t>5965.76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1922917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447800" y="2438400"/>
            <a:ext cx="6896100" cy="838200"/>
          </a:xfrm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en-US" sz="3200" b="1" i="1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3196738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4288" y="857250"/>
            <a:ext cx="9144000" cy="40163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lIns="68580" tIns="34290" rIns="68580" bIns="34290" anchor="ctr"/>
          <a:lstStyle/>
          <a:p>
            <a:pPr algn="ctr">
              <a:lnSpc>
                <a:spcPct val="90000"/>
              </a:lnSpc>
              <a:defRPr/>
            </a:pPr>
            <a:r>
              <a:rPr lang="en-IN" sz="24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Efforts Towards Ganga Conservation</a:t>
            </a:r>
          </a:p>
        </p:txBody>
      </p:sp>
      <p:grpSp>
        <p:nvGrpSpPr>
          <p:cNvPr id="11267" name="Group 12"/>
          <p:cNvGrpSpPr>
            <a:grpSpLocks/>
          </p:cNvGrpSpPr>
          <p:nvPr/>
        </p:nvGrpSpPr>
        <p:grpSpPr bwMode="auto">
          <a:xfrm>
            <a:off x="57150" y="1365250"/>
            <a:ext cx="9042400" cy="4635500"/>
            <a:chOff x="250359" y="1035704"/>
            <a:chExt cx="11486767" cy="5822295"/>
          </a:xfrm>
        </p:grpSpPr>
        <p:sp>
          <p:nvSpPr>
            <p:cNvPr id="14" name="Right Arrow 13"/>
            <p:cNvSpPr/>
            <p:nvPr/>
          </p:nvSpPr>
          <p:spPr>
            <a:xfrm>
              <a:off x="1099364" y="1035704"/>
              <a:ext cx="10056970" cy="5822295"/>
            </a:xfrm>
            <a:prstGeom prst="rightArrow">
              <a:avLst/>
            </a:prstGeom>
          </p:spPr>
          <p:style>
            <a:lnRef idx="0">
              <a:schemeClr val="dk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tint val="4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4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250359" y="2600945"/>
              <a:ext cx="2188052" cy="2432603"/>
            </a:xfrm>
            <a:custGeom>
              <a:avLst/>
              <a:gdLst>
                <a:gd name="connsiteX0" fmla="*/ 0 w 2187955"/>
                <a:gd name="connsiteY0" fmla="*/ 364666 h 2432244"/>
                <a:gd name="connsiteX1" fmla="*/ 364666 w 2187955"/>
                <a:gd name="connsiteY1" fmla="*/ 0 h 2432244"/>
                <a:gd name="connsiteX2" fmla="*/ 1823289 w 2187955"/>
                <a:gd name="connsiteY2" fmla="*/ 0 h 2432244"/>
                <a:gd name="connsiteX3" fmla="*/ 2187955 w 2187955"/>
                <a:gd name="connsiteY3" fmla="*/ 364666 h 2432244"/>
                <a:gd name="connsiteX4" fmla="*/ 2187955 w 2187955"/>
                <a:gd name="connsiteY4" fmla="*/ 2067578 h 2432244"/>
                <a:gd name="connsiteX5" fmla="*/ 1823289 w 2187955"/>
                <a:gd name="connsiteY5" fmla="*/ 2432244 h 2432244"/>
                <a:gd name="connsiteX6" fmla="*/ 364666 w 2187955"/>
                <a:gd name="connsiteY6" fmla="*/ 2432244 h 2432244"/>
                <a:gd name="connsiteX7" fmla="*/ 0 w 2187955"/>
                <a:gd name="connsiteY7" fmla="*/ 2067578 h 2432244"/>
                <a:gd name="connsiteX8" fmla="*/ 0 w 2187955"/>
                <a:gd name="connsiteY8" fmla="*/ 364666 h 24322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87955" h="2432244">
                  <a:moveTo>
                    <a:pt x="0" y="364666"/>
                  </a:moveTo>
                  <a:cubicBezTo>
                    <a:pt x="0" y="163267"/>
                    <a:pt x="163267" y="0"/>
                    <a:pt x="364666" y="0"/>
                  </a:cubicBezTo>
                  <a:lnTo>
                    <a:pt x="1823289" y="0"/>
                  </a:lnTo>
                  <a:cubicBezTo>
                    <a:pt x="2024688" y="0"/>
                    <a:pt x="2187955" y="163267"/>
                    <a:pt x="2187955" y="364666"/>
                  </a:cubicBezTo>
                  <a:lnTo>
                    <a:pt x="2187955" y="2067578"/>
                  </a:lnTo>
                  <a:cubicBezTo>
                    <a:pt x="2187955" y="2268977"/>
                    <a:pt x="2024688" y="2432244"/>
                    <a:pt x="1823289" y="2432244"/>
                  </a:cubicBezTo>
                  <a:lnTo>
                    <a:pt x="364666" y="2432244"/>
                  </a:lnTo>
                  <a:cubicBezTo>
                    <a:pt x="163267" y="2432244"/>
                    <a:pt x="0" y="2268977"/>
                    <a:pt x="0" y="2067578"/>
                  </a:cubicBezTo>
                  <a:lnTo>
                    <a:pt x="0" y="364666"/>
                  </a:lnTo>
                  <a:close/>
                </a:path>
              </a:pathLst>
            </a:custGeom>
            <a:solidFill>
              <a:srgbClr val="990099"/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0"/>
                <a:satOff val="0"/>
                <a:lumOff val="0"/>
                <a:alphaOff val="0"/>
              </a:schemeClr>
            </a:fillRef>
            <a:effectRef idx="2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134398" tIns="134398" rIns="134398" bIns="134398"/>
            <a:lstStyle>
              <a:lvl1pPr defTabSz="633413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85725" indent="-85725" defTabSz="633413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 defTabSz="633413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 defTabSz="633413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 defTabSz="633413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6334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6334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6334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6334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altLang="en-US" sz="1400" b="1" smtClean="0">
                  <a:solidFill>
                    <a:srgbClr val="FFCC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GAP I</a:t>
              </a:r>
            </a:p>
            <a:p>
              <a:pPr lvl="1">
                <a:lnSpc>
                  <a:spcPct val="90000"/>
                </a:lnSpc>
                <a:spcAft>
                  <a:spcPct val="15000"/>
                </a:spcAft>
                <a:buFontTx/>
                <a:buChar char="•"/>
                <a:defRPr/>
              </a:pPr>
              <a:r>
                <a:rPr lang="en-US" altLang="en-US" sz="1200" smtClean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Launched in 1985</a:t>
              </a:r>
            </a:p>
            <a:p>
              <a:pPr lvl="1">
                <a:lnSpc>
                  <a:spcPct val="90000"/>
                </a:lnSpc>
                <a:spcAft>
                  <a:spcPct val="15000"/>
                </a:spcAft>
                <a:buFontTx/>
                <a:buChar char="•"/>
                <a:defRPr/>
              </a:pPr>
              <a:r>
                <a:rPr lang="en-US" altLang="en-US" sz="1200" smtClean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Focus on Main stem of River Ganga</a:t>
              </a:r>
            </a:p>
            <a:p>
              <a:pPr lvl="1">
                <a:lnSpc>
                  <a:spcPct val="90000"/>
                </a:lnSpc>
                <a:spcAft>
                  <a:spcPct val="15000"/>
                </a:spcAft>
                <a:buFontTx/>
                <a:buChar char="•"/>
                <a:defRPr/>
              </a:pPr>
              <a:r>
                <a:rPr lang="en-US" altLang="en-US" sz="1200" smtClean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25 Towns Covered</a:t>
              </a:r>
            </a:p>
            <a:p>
              <a:pPr lvl="1">
                <a:lnSpc>
                  <a:spcPct val="90000"/>
                </a:lnSpc>
                <a:spcAft>
                  <a:spcPct val="15000"/>
                </a:spcAft>
                <a:buFontTx/>
                <a:buChar char="•"/>
                <a:defRPr/>
              </a:pPr>
              <a:r>
                <a:rPr lang="en-US" altLang="en-US" sz="1200" smtClean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260 schemes completed</a:t>
              </a:r>
            </a:p>
            <a:p>
              <a:pPr lvl="1">
                <a:lnSpc>
                  <a:spcPct val="90000"/>
                </a:lnSpc>
                <a:spcAft>
                  <a:spcPct val="15000"/>
                </a:spcAft>
                <a:buFontTx/>
                <a:buChar char="•"/>
                <a:defRPr/>
              </a:pPr>
              <a:endParaRPr lang="en-US" altLang="en-US" sz="120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Freeform 15"/>
            <p:cNvSpPr/>
            <p:nvPr/>
          </p:nvSpPr>
          <p:spPr>
            <a:xfrm>
              <a:off x="2567476" y="2586987"/>
              <a:ext cx="2188051" cy="2432603"/>
            </a:xfrm>
            <a:custGeom>
              <a:avLst/>
              <a:gdLst>
                <a:gd name="connsiteX0" fmla="*/ 0 w 2187955"/>
                <a:gd name="connsiteY0" fmla="*/ 364666 h 2432244"/>
                <a:gd name="connsiteX1" fmla="*/ 364666 w 2187955"/>
                <a:gd name="connsiteY1" fmla="*/ 0 h 2432244"/>
                <a:gd name="connsiteX2" fmla="*/ 1823289 w 2187955"/>
                <a:gd name="connsiteY2" fmla="*/ 0 h 2432244"/>
                <a:gd name="connsiteX3" fmla="*/ 2187955 w 2187955"/>
                <a:gd name="connsiteY3" fmla="*/ 364666 h 2432244"/>
                <a:gd name="connsiteX4" fmla="*/ 2187955 w 2187955"/>
                <a:gd name="connsiteY4" fmla="*/ 2067578 h 2432244"/>
                <a:gd name="connsiteX5" fmla="*/ 1823289 w 2187955"/>
                <a:gd name="connsiteY5" fmla="*/ 2432244 h 2432244"/>
                <a:gd name="connsiteX6" fmla="*/ 364666 w 2187955"/>
                <a:gd name="connsiteY6" fmla="*/ 2432244 h 2432244"/>
                <a:gd name="connsiteX7" fmla="*/ 0 w 2187955"/>
                <a:gd name="connsiteY7" fmla="*/ 2067578 h 2432244"/>
                <a:gd name="connsiteX8" fmla="*/ 0 w 2187955"/>
                <a:gd name="connsiteY8" fmla="*/ 364666 h 24322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87955" h="2432244">
                  <a:moveTo>
                    <a:pt x="0" y="364666"/>
                  </a:moveTo>
                  <a:cubicBezTo>
                    <a:pt x="0" y="163267"/>
                    <a:pt x="163267" y="0"/>
                    <a:pt x="364666" y="0"/>
                  </a:cubicBezTo>
                  <a:lnTo>
                    <a:pt x="1823289" y="0"/>
                  </a:lnTo>
                  <a:cubicBezTo>
                    <a:pt x="2024688" y="0"/>
                    <a:pt x="2187955" y="163267"/>
                    <a:pt x="2187955" y="364666"/>
                  </a:cubicBezTo>
                  <a:lnTo>
                    <a:pt x="2187955" y="2067578"/>
                  </a:lnTo>
                  <a:cubicBezTo>
                    <a:pt x="2187955" y="2268977"/>
                    <a:pt x="2024688" y="2432244"/>
                    <a:pt x="1823289" y="2432244"/>
                  </a:cubicBezTo>
                  <a:lnTo>
                    <a:pt x="364666" y="2432244"/>
                  </a:lnTo>
                  <a:cubicBezTo>
                    <a:pt x="163267" y="2432244"/>
                    <a:pt x="0" y="2268977"/>
                    <a:pt x="0" y="2067578"/>
                  </a:cubicBezTo>
                  <a:lnTo>
                    <a:pt x="0" y="364666"/>
                  </a:lnTo>
                  <a:close/>
                </a:path>
              </a:pathLst>
            </a:custGeom>
            <a:solidFill>
              <a:srgbClr val="990099"/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305270"/>
                <a:satOff val="-11631"/>
                <a:lumOff val="5784"/>
                <a:alphaOff val="0"/>
              </a:schemeClr>
            </a:fillRef>
            <a:effectRef idx="2">
              <a:schemeClr val="accent4">
                <a:hueOff val="305270"/>
                <a:satOff val="-11631"/>
                <a:lumOff val="5784"/>
                <a:alphaOff val="0"/>
              </a:schemeClr>
            </a:effectRef>
            <a:fontRef idx="minor">
              <a:schemeClr val="lt1"/>
            </a:fontRef>
          </p:style>
          <p:txBody>
            <a:bodyPr lIns="134398" tIns="134398" rIns="134398" bIns="134398"/>
            <a:lstStyle>
              <a:lvl1pPr defTabSz="633413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85725" indent="-85725" defTabSz="633413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 defTabSz="633413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 defTabSz="633413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 defTabSz="633413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6334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6334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6334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6334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altLang="en-US" sz="1400" b="1" smtClean="0">
                  <a:solidFill>
                    <a:srgbClr val="FFCC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GAP II</a:t>
              </a:r>
            </a:p>
            <a:p>
              <a:pPr lvl="1">
                <a:lnSpc>
                  <a:spcPct val="90000"/>
                </a:lnSpc>
                <a:spcAft>
                  <a:spcPct val="15000"/>
                </a:spcAft>
                <a:buFontTx/>
                <a:buChar char="•"/>
                <a:defRPr/>
              </a:pPr>
              <a:r>
                <a:rPr lang="en-US" altLang="en-US" sz="1100" smtClean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Extended from GAP I in 1993</a:t>
              </a:r>
            </a:p>
            <a:p>
              <a:pPr lvl="1">
                <a:lnSpc>
                  <a:spcPct val="90000"/>
                </a:lnSpc>
                <a:spcAft>
                  <a:spcPct val="15000"/>
                </a:spcAft>
                <a:buFontTx/>
                <a:buChar char="•"/>
                <a:defRPr/>
              </a:pPr>
              <a:r>
                <a:rPr lang="en-US" altLang="en-US" sz="1100" smtClean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Merged with NRCP in 1996</a:t>
              </a:r>
            </a:p>
            <a:p>
              <a:pPr lvl="1">
                <a:lnSpc>
                  <a:spcPct val="90000"/>
                </a:lnSpc>
                <a:spcAft>
                  <a:spcPct val="15000"/>
                </a:spcAft>
                <a:buFontTx/>
                <a:buChar char="•"/>
                <a:defRPr/>
              </a:pPr>
              <a:r>
                <a:rPr lang="en-IN" altLang="en-US" sz="1100" smtClean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Taken up works on four tributaries – Yamuna, Gomti, Damodar &amp; Mahananda </a:t>
              </a:r>
              <a:endParaRPr lang="en-US" altLang="en-US" sz="110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Freeform 16"/>
            <p:cNvSpPr/>
            <p:nvPr/>
          </p:nvSpPr>
          <p:spPr>
            <a:xfrm>
              <a:off x="4844259" y="2600945"/>
              <a:ext cx="2188052" cy="2432603"/>
            </a:xfrm>
            <a:custGeom>
              <a:avLst/>
              <a:gdLst>
                <a:gd name="connsiteX0" fmla="*/ 0 w 2187955"/>
                <a:gd name="connsiteY0" fmla="*/ 364666 h 2432244"/>
                <a:gd name="connsiteX1" fmla="*/ 364666 w 2187955"/>
                <a:gd name="connsiteY1" fmla="*/ 0 h 2432244"/>
                <a:gd name="connsiteX2" fmla="*/ 1823289 w 2187955"/>
                <a:gd name="connsiteY2" fmla="*/ 0 h 2432244"/>
                <a:gd name="connsiteX3" fmla="*/ 2187955 w 2187955"/>
                <a:gd name="connsiteY3" fmla="*/ 364666 h 2432244"/>
                <a:gd name="connsiteX4" fmla="*/ 2187955 w 2187955"/>
                <a:gd name="connsiteY4" fmla="*/ 2067578 h 2432244"/>
                <a:gd name="connsiteX5" fmla="*/ 1823289 w 2187955"/>
                <a:gd name="connsiteY5" fmla="*/ 2432244 h 2432244"/>
                <a:gd name="connsiteX6" fmla="*/ 364666 w 2187955"/>
                <a:gd name="connsiteY6" fmla="*/ 2432244 h 2432244"/>
                <a:gd name="connsiteX7" fmla="*/ 0 w 2187955"/>
                <a:gd name="connsiteY7" fmla="*/ 2067578 h 2432244"/>
                <a:gd name="connsiteX8" fmla="*/ 0 w 2187955"/>
                <a:gd name="connsiteY8" fmla="*/ 364666 h 24322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87955" h="2432244">
                  <a:moveTo>
                    <a:pt x="0" y="364666"/>
                  </a:moveTo>
                  <a:cubicBezTo>
                    <a:pt x="0" y="163267"/>
                    <a:pt x="163267" y="0"/>
                    <a:pt x="364666" y="0"/>
                  </a:cubicBezTo>
                  <a:lnTo>
                    <a:pt x="1823289" y="0"/>
                  </a:lnTo>
                  <a:cubicBezTo>
                    <a:pt x="2024688" y="0"/>
                    <a:pt x="2187955" y="163267"/>
                    <a:pt x="2187955" y="364666"/>
                  </a:cubicBezTo>
                  <a:lnTo>
                    <a:pt x="2187955" y="2067578"/>
                  </a:lnTo>
                  <a:cubicBezTo>
                    <a:pt x="2187955" y="2268977"/>
                    <a:pt x="2024688" y="2432244"/>
                    <a:pt x="1823289" y="2432244"/>
                  </a:cubicBezTo>
                  <a:lnTo>
                    <a:pt x="364666" y="2432244"/>
                  </a:lnTo>
                  <a:cubicBezTo>
                    <a:pt x="163267" y="2432244"/>
                    <a:pt x="0" y="2268977"/>
                    <a:pt x="0" y="2067578"/>
                  </a:cubicBezTo>
                  <a:lnTo>
                    <a:pt x="0" y="364666"/>
                  </a:lnTo>
                  <a:close/>
                </a:path>
              </a:pathLst>
            </a:custGeom>
            <a:solidFill>
              <a:srgbClr val="990099"/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610539"/>
                <a:satOff val="-23261"/>
                <a:lumOff val="11568"/>
                <a:alphaOff val="0"/>
              </a:schemeClr>
            </a:fillRef>
            <a:effectRef idx="2">
              <a:schemeClr val="accent4">
                <a:hueOff val="610539"/>
                <a:satOff val="-23261"/>
                <a:lumOff val="11568"/>
                <a:alphaOff val="0"/>
              </a:schemeClr>
            </a:effectRef>
            <a:fontRef idx="minor">
              <a:schemeClr val="lt1"/>
            </a:fontRef>
          </p:style>
          <p:txBody>
            <a:bodyPr lIns="134398" tIns="134398" rIns="134398" bIns="134398"/>
            <a:lstStyle>
              <a:lvl1pPr defTabSz="633413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85725" indent="-85725" defTabSz="633413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 defTabSz="633413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 defTabSz="633413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 defTabSz="633413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6334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6334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6334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6334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altLang="en-US" sz="1400" b="1" smtClean="0">
                  <a:solidFill>
                    <a:srgbClr val="FFCC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NRCP</a:t>
              </a:r>
            </a:p>
            <a:p>
              <a:pPr lvl="1">
                <a:lnSpc>
                  <a:spcPct val="90000"/>
                </a:lnSpc>
                <a:spcAft>
                  <a:spcPct val="15000"/>
                </a:spcAft>
                <a:buFontTx/>
                <a:buChar char="•"/>
                <a:defRPr/>
              </a:pPr>
              <a:r>
                <a:rPr lang="en-US" altLang="en-US" sz="1100" smtClean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Launched in 1995</a:t>
              </a:r>
            </a:p>
            <a:p>
              <a:pPr lvl="1">
                <a:lnSpc>
                  <a:spcPct val="90000"/>
                </a:lnSpc>
                <a:spcAft>
                  <a:spcPct val="15000"/>
                </a:spcAft>
                <a:buFontTx/>
                <a:buChar char="•"/>
                <a:defRPr/>
              </a:pPr>
              <a:r>
                <a:rPr lang="en-US" altLang="en-US" sz="1100" smtClean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Covered 41 major Rivers of the country</a:t>
              </a:r>
            </a:p>
            <a:p>
              <a:pPr lvl="1">
                <a:lnSpc>
                  <a:spcPct val="90000"/>
                </a:lnSpc>
                <a:spcAft>
                  <a:spcPct val="15000"/>
                </a:spcAft>
                <a:buFontTx/>
                <a:buChar char="•"/>
                <a:defRPr/>
              </a:pPr>
              <a:r>
                <a:rPr lang="en-US" altLang="en-US" sz="1100" smtClean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8 Ganga basin rivers taken up viz  Betwa, Chambal, Gang.a, Mahananda, Mandakini, Ramganga, Yamuna</a:t>
              </a:r>
            </a:p>
            <a:p>
              <a:pPr lvl="1">
                <a:lnSpc>
                  <a:spcPct val="90000"/>
                </a:lnSpc>
                <a:spcAft>
                  <a:spcPct val="15000"/>
                </a:spcAft>
                <a:buFontTx/>
                <a:buChar char="•"/>
                <a:defRPr/>
              </a:pPr>
              <a:endParaRPr lang="en-US" altLang="en-US" sz="110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Freeform 17"/>
            <p:cNvSpPr/>
            <p:nvPr/>
          </p:nvSpPr>
          <p:spPr>
            <a:xfrm>
              <a:off x="7143226" y="2600945"/>
              <a:ext cx="2188052" cy="2432603"/>
            </a:xfrm>
            <a:custGeom>
              <a:avLst/>
              <a:gdLst>
                <a:gd name="connsiteX0" fmla="*/ 0 w 2187955"/>
                <a:gd name="connsiteY0" fmla="*/ 364666 h 2432244"/>
                <a:gd name="connsiteX1" fmla="*/ 364666 w 2187955"/>
                <a:gd name="connsiteY1" fmla="*/ 0 h 2432244"/>
                <a:gd name="connsiteX2" fmla="*/ 1823289 w 2187955"/>
                <a:gd name="connsiteY2" fmla="*/ 0 h 2432244"/>
                <a:gd name="connsiteX3" fmla="*/ 2187955 w 2187955"/>
                <a:gd name="connsiteY3" fmla="*/ 364666 h 2432244"/>
                <a:gd name="connsiteX4" fmla="*/ 2187955 w 2187955"/>
                <a:gd name="connsiteY4" fmla="*/ 2067578 h 2432244"/>
                <a:gd name="connsiteX5" fmla="*/ 1823289 w 2187955"/>
                <a:gd name="connsiteY5" fmla="*/ 2432244 h 2432244"/>
                <a:gd name="connsiteX6" fmla="*/ 364666 w 2187955"/>
                <a:gd name="connsiteY6" fmla="*/ 2432244 h 2432244"/>
                <a:gd name="connsiteX7" fmla="*/ 0 w 2187955"/>
                <a:gd name="connsiteY7" fmla="*/ 2067578 h 2432244"/>
                <a:gd name="connsiteX8" fmla="*/ 0 w 2187955"/>
                <a:gd name="connsiteY8" fmla="*/ 364666 h 24322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87955" h="2432244">
                  <a:moveTo>
                    <a:pt x="0" y="364666"/>
                  </a:moveTo>
                  <a:cubicBezTo>
                    <a:pt x="0" y="163267"/>
                    <a:pt x="163267" y="0"/>
                    <a:pt x="364666" y="0"/>
                  </a:cubicBezTo>
                  <a:lnTo>
                    <a:pt x="1823289" y="0"/>
                  </a:lnTo>
                  <a:cubicBezTo>
                    <a:pt x="2024688" y="0"/>
                    <a:pt x="2187955" y="163267"/>
                    <a:pt x="2187955" y="364666"/>
                  </a:cubicBezTo>
                  <a:lnTo>
                    <a:pt x="2187955" y="2067578"/>
                  </a:lnTo>
                  <a:cubicBezTo>
                    <a:pt x="2187955" y="2268977"/>
                    <a:pt x="2024688" y="2432244"/>
                    <a:pt x="1823289" y="2432244"/>
                  </a:cubicBezTo>
                  <a:lnTo>
                    <a:pt x="364666" y="2432244"/>
                  </a:lnTo>
                  <a:cubicBezTo>
                    <a:pt x="163267" y="2432244"/>
                    <a:pt x="0" y="2268977"/>
                    <a:pt x="0" y="2067578"/>
                  </a:cubicBezTo>
                  <a:lnTo>
                    <a:pt x="0" y="364666"/>
                  </a:lnTo>
                  <a:close/>
                </a:path>
              </a:pathLst>
            </a:custGeom>
            <a:solidFill>
              <a:srgbClr val="990099"/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915809"/>
                <a:satOff val="-34892"/>
                <a:lumOff val="17351"/>
                <a:alphaOff val="0"/>
              </a:schemeClr>
            </a:fillRef>
            <a:effectRef idx="2">
              <a:schemeClr val="accent4">
                <a:hueOff val="915809"/>
                <a:satOff val="-34892"/>
                <a:lumOff val="17351"/>
                <a:alphaOff val="0"/>
              </a:schemeClr>
            </a:effectRef>
            <a:fontRef idx="minor">
              <a:schemeClr val="lt1"/>
            </a:fontRef>
          </p:style>
          <p:txBody>
            <a:bodyPr lIns="134398" tIns="134398" rIns="134398" bIns="134398" spcCol="1270" anchor="ctr"/>
            <a:lstStyle/>
            <a:p>
              <a:pPr algn="ctr" defTabSz="633428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n-US" sz="1425" b="1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 defTabSz="633428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n-US" sz="1425" b="1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 defTabSz="633428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n-US" sz="1425" b="1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 defTabSz="633428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n-US" sz="1425" b="1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 defTabSz="633428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n-US" sz="1425" b="1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 defTabSz="633428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1425" b="1" dirty="0">
                  <a:solidFill>
                    <a:srgbClr val="FFCC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NGRBA</a:t>
              </a:r>
            </a:p>
            <a:p>
              <a:pPr marL="257181" indent="-257181" defTabSz="633428">
                <a:lnSpc>
                  <a:spcPct val="90000"/>
                </a:lnSpc>
                <a:spcAft>
                  <a:spcPct val="35000"/>
                </a:spcAft>
                <a:buFont typeface="Arial"/>
                <a:buChar char="•"/>
                <a:defRPr/>
              </a:pPr>
              <a:r>
                <a:rPr lang="en-US" sz="1050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Separate Authority for Ganga created in 2009</a:t>
              </a:r>
            </a:p>
            <a:p>
              <a:pPr marL="257181" indent="-257181" defTabSz="633428">
                <a:lnSpc>
                  <a:spcPct val="90000"/>
                </a:lnSpc>
                <a:spcAft>
                  <a:spcPct val="35000"/>
                </a:spcAft>
                <a:buFont typeface="Arial"/>
                <a:buChar char="•"/>
                <a:defRPr/>
              </a:pPr>
              <a:r>
                <a:rPr lang="en-US" sz="1050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Chaired by Prime Minister of India</a:t>
              </a:r>
            </a:p>
            <a:p>
              <a:pPr marL="257181" indent="-257181" defTabSz="633428">
                <a:lnSpc>
                  <a:spcPct val="90000"/>
                </a:lnSpc>
                <a:spcAft>
                  <a:spcPct val="35000"/>
                </a:spcAft>
                <a:buFont typeface="Arial"/>
                <a:buChar char="•"/>
                <a:defRPr/>
              </a:pPr>
              <a:r>
                <a:rPr lang="en-US" sz="1050" b="1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NMCG</a:t>
              </a:r>
              <a:r>
                <a:rPr lang="en-US" sz="1050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as an implementing body at center and </a:t>
              </a:r>
              <a:r>
                <a:rPr lang="en-US" sz="1050" b="1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SPMGs</a:t>
              </a:r>
              <a:r>
                <a:rPr lang="en-US" sz="1050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at states</a:t>
              </a:r>
            </a:p>
            <a:p>
              <a:pPr marL="257181" indent="-257181" defTabSz="633428">
                <a:lnSpc>
                  <a:spcPct val="90000"/>
                </a:lnSpc>
                <a:spcAft>
                  <a:spcPct val="35000"/>
                </a:spcAft>
                <a:buFont typeface="Arial"/>
                <a:buChar char="•"/>
                <a:defRPr/>
              </a:pPr>
              <a:endParaRPr lang="en-US" sz="105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257181" indent="-257181" defTabSz="633428">
                <a:lnSpc>
                  <a:spcPct val="90000"/>
                </a:lnSpc>
                <a:spcAft>
                  <a:spcPct val="35000"/>
                </a:spcAft>
                <a:buFont typeface="Arial"/>
                <a:buChar char="•"/>
                <a:defRPr/>
              </a:pPr>
              <a:endParaRPr lang="en-US" sz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 defTabSz="633428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n-US" sz="1425" b="1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 defTabSz="633428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n-US" sz="1425" b="1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 defTabSz="633428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n-US" sz="1425" b="1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 defTabSz="633428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n-US" sz="1425" b="1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Freeform 18"/>
            <p:cNvSpPr/>
            <p:nvPr/>
          </p:nvSpPr>
          <p:spPr>
            <a:xfrm>
              <a:off x="9440177" y="2014728"/>
              <a:ext cx="2296949" cy="3381717"/>
            </a:xfrm>
            <a:custGeom>
              <a:avLst/>
              <a:gdLst>
                <a:gd name="connsiteX0" fmla="*/ 0 w 2187955"/>
                <a:gd name="connsiteY0" fmla="*/ 364666 h 2432244"/>
                <a:gd name="connsiteX1" fmla="*/ 364666 w 2187955"/>
                <a:gd name="connsiteY1" fmla="*/ 0 h 2432244"/>
                <a:gd name="connsiteX2" fmla="*/ 1823289 w 2187955"/>
                <a:gd name="connsiteY2" fmla="*/ 0 h 2432244"/>
                <a:gd name="connsiteX3" fmla="*/ 2187955 w 2187955"/>
                <a:gd name="connsiteY3" fmla="*/ 364666 h 2432244"/>
                <a:gd name="connsiteX4" fmla="*/ 2187955 w 2187955"/>
                <a:gd name="connsiteY4" fmla="*/ 2067578 h 2432244"/>
                <a:gd name="connsiteX5" fmla="*/ 1823289 w 2187955"/>
                <a:gd name="connsiteY5" fmla="*/ 2432244 h 2432244"/>
                <a:gd name="connsiteX6" fmla="*/ 364666 w 2187955"/>
                <a:gd name="connsiteY6" fmla="*/ 2432244 h 2432244"/>
                <a:gd name="connsiteX7" fmla="*/ 0 w 2187955"/>
                <a:gd name="connsiteY7" fmla="*/ 2067578 h 2432244"/>
                <a:gd name="connsiteX8" fmla="*/ 0 w 2187955"/>
                <a:gd name="connsiteY8" fmla="*/ 364666 h 24322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87955" h="2432244">
                  <a:moveTo>
                    <a:pt x="0" y="364666"/>
                  </a:moveTo>
                  <a:cubicBezTo>
                    <a:pt x="0" y="163267"/>
                    <a:pt x="163267" y="0"/>
                    <a:pt x="364666" y="0"/>
                  </a:cubicBezTo>
                  <a:lnTo>
                    <a:pt x="1823289" y="0"/>
                  </a:lnTo>
                  <a:cubicBezTo>
                    <a:pt x="2024688" y="0"/>
                    <a:pt x="2187955" y="163267"/>
                    <a:pt x="2187955" y="364666"/>
                  </a:cubicBezTo>
                  <a:lnTo>
                    <a:pt x="2187955" y="2067578"/>
                  </a:lnTo>
                  <a:cubicBezTo>
                    <a:pt x="2187955" y="2268977"/>
                    <a:pt x="2024688" y="2432244"/>
                    <a:pt x="1823289" y="2432244"/>
                  </a:cubicBezTo>
                  <a:lnTo>
                    <a:pt x="364666" y="2432244"/>
                  </a:lnTo>
                  <a:cubicBezTo>
                    <a:pt x="163267" y="2432244"/>
                    <a:pt x="0" y="2268977"/>
                    <a:pt x="0" y="2067578"/>
                  </a:cubicBezTo>
                  <a:lnTo>
                    <a:pt x="0" y="364666"/>
                  </a:lnTo>
                  <a:close/>
                </a:path>
              </a:pathLst>
            </a:custGeom>
            <a:solidFill>
              <a:schemeClr val="bg2">
                <a:lumMod val="25000"/>
              </a:schemeClr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1221078"/>
                <a:satOff val="-46523"/>
                <a:lumOff val="23135"/>
                <a:alphaOff val="0"/>
              </a:schemeClr>
            </a:fillRef>
            <a:effectRef idx="2">
              <a:schemeClr val="accent4">
                <a:hueOff val="1221078"/>
                <a:satOff val="-46523"/>
                <a:lumOff val="23135"/>
                <a:alphaOff val="0"/>
              </a:schemeClr>
            </a:effectRef>
            <a:fontRef idx="minor">
              <a:schemeClr val="lt1"/>
            </a:fontRef>
          </p:style>
          <p:txBody>
            <a:bodyPr lIns="134398" tIns="134398" rIns="134398" bIns="134398" spcCol="1270" anchor="ctr"/>
            <a:lstStyle/>
            <a:p>
              <a:pPr algn="ctr" defTabSz="633428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n-US" sz="1425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 defTabSz="633428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n-US" sz="1425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 defTabSz="633428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n-US" sz="1425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 defTabSz="633428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n-US" sz="1425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 defTabSz="633428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135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Namami</a:t>
              </a:r>
              <a:r>
                <a:rPr lang="en-US" sz="135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35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Gange</a:t>
              </a:r>
              <a:endParaRPr lang="en-US" sz="135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214318" indent="-214318" defTabSz="633428">
                <a:lnSpc>
                  <a:spcPct val="90000"/>
                </a:lnSpc>
                <a:spcAft>
                  <a:spcPct val="35000"/>
                </a:spcAft>
                <a:buFont typeface="Arial"/>
                <a:buChar char="•"/>
                <a:defRPr/>
              </a:pPr>
              <a:r>
                <a:rPr lang="en-US" sz="135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Project under Separate Ministry for Ganga Rejuvenation</a:t>
              </a:r>
            </a:p>
            <a:p>
              <a:pPr marL="214318" indent="-214318" defTabSz="633428">
                <a:lnSpc>
                  <a:spcPct val="90000"/>
                </a:lnSpc>
                <a:spcAft>
                  <a:spcPct val="35000"/>
                </a:spcAft>
                <a:buFont typeface="Arial"/>
                <a:buChar char="•"/>
                <a:defRPr/>
              </a:pPr>
              <a:r>
                <a:rPr lang="en-US" sz="135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All 11 Basin states covered</a:t>
              </a:r>
            </a:p>
            <a:p>
              <a:pPr marL="214318" indent="-214318" defTabSz="633428">
                <a:lnSpc>
                  <a:spcPct val="90000"/>
                </a:lnSpc>
                <a:spcAft>
                  <a:spcPct val="35000"/>
                </a:spcAft>
                <a:buFont typeface="Arial"/>
                <a:buChar char="•"/>
                <a:defRPr/>
              </a:pPr>
              <a:r>
                <a:rPr lang="en-US" sz="135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Conservation measures for all tributaries of Ganga</a:t>
              </a:r>
            </a:p>
            <a:p>
              <a:pPr defTabSz="633428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n-US" sz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214318" indent="-214318" defTabSz="633428">
                <a:lnSpc>
                  <a:spcPct val="90000"/>
                </a:lnSpc>
                <a:spcAft>
                  <a:spcPct val="35000"/>
                </a:spcAft>
                <a:buFont typeface="Arial"/>
                <a:buChar char="•"/>
                <a:defRPr/>
              </a:pPr>
              <a:endParaRPr lang="en-US" sz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214318" indent="-214318" defTabSz="633428">
                <a:lnSpc>
                  <a:spcPct val="90000"/>
                </a:lnSpc>
                <a:spcAft>
                  <a:spcPct val="35000"/>
                </a:spcAft>
                <a:buFont typeface="Arial"/>
                <a:buChar char="•"/>
                <a:defRPr/>
              </a:pPr>
              <a:endParaRPr lang="en-US" sz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214318" indent="-214318" defTabSz="633428">
                <a:lnSpc>
                  <a:spcPct val="90000"/>
                </a:lnSpc>
                <a:spcAft>
                  <a:spcPct val="35000"/>
                </a:spcAft>
                <a:buFont typeface="Arial"/>
                <a:buChar char="•"/>
                <a:defRPr/>
              </a:pPr>
              <a:endParaRPr lang="en-US" sz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 defTabSz="633428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n-US" sz="1425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258763" y="5291138"/>
            <a:ext cx="3738562" cy="900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14318" indent="-214318">
              <a:buFont typeface="Arial" panose="020B0604020202020204" pitchFamily="34" charset="0"/>
              <a:buChar char="•"/>
              <a:defRPr/>
            </a:pPr>
            <a:r>
              <a:rPr lang="en-US" sz="105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GAP	</a:t>
            </a:r>
            <a:r>
              <a:rPr lang="en-US" sz="105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:Ganga Action Plan</a:t>
            </a:r>
          </a:p>
          <a:p>
            <a:pPr marL="214318" indent="-214318">
              <a:buFont typeface="Arial" panose="020B0604020202020204" pitchFamily="34" charset="0"/>
              <a:buChar char="•"/>
              <a:defRPr/>
            </a:pPr>
            <a:r>
              <a:rPr lang="en-US" sz="105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NRCP   	</a:t>
            </a:r>
            <a:r>
              <a:rPr lang="en-US" sz="105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:National River Conservation Plan</a:t>
            </a:r>
          </a:p>
          <a:p>
            <a:pPr marL="214318" indent="-214318">
              <a:buFont typeface="Arial" panose="020B0604020202020204" pitchFamily="34" charset="0"/>
              <a:buChar char="•"/>
              <a:defRPr/>
            </a:pPr>
            <a:r>
              <a:rPr lang="en-US" sz="105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NGRBA</a:t>
            </a:r>
            <a:r>
              <a:rPr lang="en-US" sz="105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	:National Ganga River Basin Authority </a:t>
            </a:r>
          </a:p>
          <a:p>
            <a:pPr marL="214318" indent="-214318">
              <a:buFont typeface="Arial" panose="020B0604020202020204" pitchFamily="34" charset="0"/>
              <a:buChar char="•"/>
              <a:defRPr/>
            </a:pPr>
            <a:r>
              <a:rPr lang="en-US" sz="105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NMCG	</a:t>
            </a:r>
            <a:r>
              <a:rPr lang="en-US" sz="105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:National Mission for Clean Ganga</a:t>
            </a:r>
          </a:p>
          <a:p>
            <a:pPr marL="214318" indent="-214318">
              <a:buFont typeface="Arial" panose="020B0604020202020204" pitchFamily="34" charset="0"/>
              <a:buChar char="•"/>
              <a:defRPr/>
            </a:pPr>
            <a:r>
              <a:rPr lang="en-US" sz="105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SPMGs	:</a:t>
            </a:r>
            <a:r>
              <a:rPr lang="en-US" sz="105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State Program Management Groups</a:t>
            </a:r>
          </a:p>
        </p:txBody>
      </p:sp>
      <p:sp>
        <p:nvSpPr>
          <p:cNvPr id="11269" name="TextBox 22"/>
          <p:cNvSpPr txBox="1">
            <a:spLocks noChangeArrowheads="1"/>
          </p:cNvSpPr>
          <p:nvPr/>
        </p:nvSpPr>
        <p:spPr bwMode="auto">
          <a:xfrm>
            <a:off x="355600" y="1404938"/>
            <a:ext cx="59309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IN" altLang="en-US" sz="24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Shift Towards Basin Based Approach</a:t>
            </a:r>
            <a:endParaRPr lang="en-US" altLang="en-US" sz="24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997325" y="5383213"/>
            <a:ext cx="4498975" cy="71596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marL="214318" indent="-214318">
              <a:buFont typeface="Arial" panose="020B0604020202020204" pitchFamily="34" charset="0"/>
              <a:buChar char="•"/>
              <a:defRPr/>
            </a:pPr>
            <a:r>
              <a:rPr lang="en-US" sz="135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GAP Expenditure ₹ 961.04 </a:t>
            </a:r>
            <a:r>
              <a:rPr lang="en-US" sz="135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crore</a:t>
            </a:r>
            <a:r>
              <a:rPr lang="en-US" sz="135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214318" indent="-214318">
              <a:buFont typeface="Arial" panose="020B0604020202020204" pitchFamily="34" charset="0"/>
              <a:buChar char="•"/>
              <a:defRPr/>
            </a:pPr>
            <a:r>
              <a:rPr lang="en-US" sz="135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Total sewage treatment capacity created: 1078 MLD</a:t>
            </a:r>
          </a:p>
          <a:p>
            <a:pPr marL="214318" indent="-214318">
              <a:buFont typeface="Arial" panose="020B0604020202020204" pitchFamily="34" charset="0"/>
              <a:buChar char="•"/>
              <a:defRPr/>
            </a:pPr>
            <a:r>
              <a:rPr lang="en-US" sz="135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Common Effluent Treatment Capacity Created: 20 MLD</a:t>
            </a:r>
          </a:p>
        </p:txBody>
      </p:sp>
    </p:spTree>
    <p:extLst>
      <p:ext uri="{BB962C8B-B14F-4D97-AF65-F5344CB8AC3E}">
        <p14:creationId xmlns:p14="http://schemas.microsoft.com/office/powerpoint/2010/main" val="2112902140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-7514"/>
            <a:ext cx="9144000" cy="595807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t="100000" r="100000"/>
            </a:path>
            <a:tileRect l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25400" y="714375"/>
            <a:ext cx="1989138" cy="549275"/>
          </a:xfrm>
          <a:prstGeom prst="roundRect">
            <a:avLst/>
          </a:prstGeom>
          <a:noFill/>
          <a:ln w="15875" cap="flat" cmpd="sng" algn="ctr">
            <a:solidFill>
              <a:srgbClr val="2683C6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Wholesome River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2071688" y="711200"/>
            <a:ext cx="1687512" cy="550863"/>
          </a:xfrm>
          <a:prstGeom prst="roundRect">
            <a:avLst/>
          </a:prstGeom>
          <a:noFill/>
          <a:ln w="15875" cap="flat" cmpd="sng" algn="ctr">
            <a:solidFill>
              <a:srgbClr val="1CADE4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Clean River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3816350" y="711200"/>
            <a:ext cx="2828925" cy="550863"/>
          </a:xfrm>
          <a:prstGeom prst="roundRect">
            <a:avLst/>
          </a:prstGeom>
          <a:noFill/>
          <a:ln w="15875" cap="flat" cmpd="sng" algn="ctr">
            <a:solidFill>
              <a:srgbClr val="1CADE4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River Front Development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6704013" y="704850"/>
            <a:ext cx="2330450" cy="552450"/>
          </a:xfrm>
          <a:prstGeom prst="roundRect">
            <a:avLst/>
          </a:prstGeom>
          <a:noFill/>
          <a:ln w="15875" cap="flat" cmpd="sng" algn="ctr">
            <a:solidFill>
              <a:srgbClr val="1CADE4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Capacity Building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6088063" y="1382713"/>
            <a:ext cx="2830512" cy="552450"/>
          </a:xfrm>
          <a:prstGeom prst="roundRect">
            <a:avLst/>
          </a:prstGeom>
          <a:noFill/>
          <a:ln w="15875" cap="flat" cmpd="sng" algn="ctr">
            <a:solidFill>
              <a:srgbClr val="1CADE4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Protection of flora and fauna 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3055938" y="1339850"/>
            <a:ext cx="2828925" cy="550863"/>
          </a:xfrm>
          <a:prstGeom prst="roundRect">
            <a:avLst/>
          </a:prstGeom>
          <a:noFill/>
          <a:ln w="15875" cap="flat" cmpd="sng" algn="ctr">
            <a:solidFill>
              <a:srgbClr val="1CADE4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Awareness creation</a:t>
            </a:r>
          </a:p>
        </p:txBody>
      </p:sp>
      <p:sp>
        <p:nvSpPr>
          <p:cNvPr id="12299" name="TextBox 1"/>
          <p:cNvSpPr txBox="1">
            <a:spLocks noChangeArrowheads="1"/>
          </p:cNvSpPr>
          <p:nvPr/>
        </p:nvSpPr>
        <p:spPr bwMode="auto">
          <a:xfrm>
            <a:off x="0" y="0"/>
            <a:ext cx="91440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Namami Gange</a:t>
            </a:r>
          </a:p>
        </p:txBody>
      </p:sp>
      <p:sp>
        <p:nvSpPr>
          <p:cNvPr id="12300" name="TextBox 4"/>
          <p:cNvSpPr txBox="1">
            <a:spLocks noChangeArrowheads="1"/>
          </p:cNvSpPr>
          <p:nvPr/>
        </p:nvSpPr>
        <p:spPr bwMode="auto">
          <a:xfrm>
            <a:off x="152400" y="6246813"/>
            <a:ext cx="88392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Total outlay: Rs 20000 Cr.(Rs.7272 Cr Ongoing work + Rs.12728 Cr New Initiatives).</a:t>
            </a:r>
          </a:p>
        </p:txBody>
      </p:sp>
      <p:sp>
        <p:nvSpPr>
          <p:cNvPr id="12301" name="TextBox 1"/>
          <p:cNvSpPr txBox="1">
            <a:spLocks noChangeArrowheads="1"/>
          </p:cNvSpPr>
          <p:nvPr/>
        </p:nvSpPr>
        <p:spPr bwMode="auto">
          <a:xfrm>
            <a:off x="5635625" y="4376738"/>
            <a:ext cx="2714625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d) Other activities</a:t>
            </a:r>
          </a:p>
          <a:p>
            <a:pPr lvl="1"/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MoU with Ministries</a:t>
            </a:r>
            <a:endParaRPr lang="en-US" altLang="en-US" sz="2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Public Outreach</a:t>
            </a:r>
            <a:endParaRPr lang="en-US" altLang="en-US" sz="2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302" name="TextBox 3"/>
          <p:cNvSpPr txBox="1">
            <a:spLocks noChangeArrowheads="1"/>
          </p:cNvSpPr>
          <p:nvPr/>
        </p:nvSpPr>
        <p:spPr bwMode="auto">
          <a:xfrm>
            <a:off x="5395913" y="2143125"/>
            <a:ext cx="3578225" cy="233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b) Medium Term Activities</a:t>
            </a:r>
            <a:endParaRPr lang="en-US" alt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Municipal sewage management</a:t>
            </a:r>
          </a:p>
          <a:p>
            <a:pPr lvl="2"/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New projects</a:t>
            </a:r>
          </a:p>
          <a:p>
            <a:pPr lvl="2"/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Hybrid Annuity</a:t>
            </a:r>
          </a:p>
          <a:p>
            <a:pPr lvl="1"/>
            <a:r>
              <a:rPr lang="fr-FR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Industrial effluent management</a:t>
            </a:r>
          </a:p>
          <a:p>
            <a:pPr lvl="1"/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Water quality monitoring</a:t>
            </a:r>
            <a:endParaRPr lang="fr-FR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ro-RO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Rural sanitation</a:t>
            </a:r>
            <a:endParaRPr lang="fr-FR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481513" y="2292350"/>
            <a:ext cx="993775" cy="1136650"/>
          </a:xfrm>
          <a:prstGeom prst="rect">
            <a:avLst/>
          </a:prstGeom>
          <a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4">
              <a:tint val="50000"/>
              <a:hueOff val="-1327094"/>
              <a:satOff val="7537"/>
              <a:lumOff val="598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1" name="Rectangle 20"/>
          <p:cNvSpPr/>
          <p:nvPr/>
        </p:nvSpPr>
        <p:spPr>
          <a:xfrm>
            <a:off x="4443413" y="4527550"/>
            <a:ext cx="952500" cy="1136650"/>
          </a:xfrm>
          <a:prstGeom prst="rect">
            <a:avLst/>
          </a:prstGeom>
          <a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4">
              <a:tint val="50000"/>
              <a:hueOff val="-3981281"/>
              <a:satOff val="22610"/>
              <a:lumOff val="1795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2305" name="TextBox 5"/>
          <p:cNvSpPr txBox="1">
            <a:spLocks noChangeArrowheads="1"/>
          </p:cNvSpPr>
          <p:nvPr/>
        </p:nvSpPr>
        <p:spPr bwMode="auto">
          <a:xfrm>
            <a:off x="763588" y="2143125"/>
            <a:ext cx="3752850" cy="2338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(a) Entry Level Activities</a:t>
            </a:r>
            <a:endParaRPr lang="en-US" alt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River surface cleaning</a:t>
            </a:r>
          </a:p>
          <a:p>
            <a:pPr lvl="1"/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Modernization, renovation of Ghats </a:t>
            </a:r>
          </a:p>
          <a:p>
            <a:pPr lvl="1"/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Modernization, renovation of  Crematoria</a:t>
            </a:r>
          </a:p>
          <a:p>
            <a:pPr lvl="1"/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Ghat Cleaning</a:t>
            </a:r>
          </a:p>
          <a:p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306" name="TextBox 6"/>
          <p:cNvSpPr txBox="1">
            <a:spLocks noChangeArrowheads="1"/>
          </p:cNvSpPr>
          <p:nvPr/>
        </p:nvSpPr>
        <p:spPr bwMode="auto">
          <a:xfrm>
            <a:off x="901700" y="4376738"/>
            <a:ext cx="3368675" cy="123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(c) Long term Activities</a:t>
            </a:r>
            <a:endParaRPr lang="en-US" alt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Aqua life conservation</a:t>
            </a:r>
          </a:p>
          <a:p>
            <a:pPr lvl="1"/>
            <a:r>
              <a:rPr lang="da-DK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Afforestation</a:t>
            </a:r>
          </a:p>
          <a:p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0" y="2208213"/>
            <a:ext cx="901700" cy="1260475"/>
          </a:xfrm>
          <a:prstGeom prst="rect">
            <a:avLst/>
          </a:prstGeom>
          <a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4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3" name="Rectangle 22"/>
          <p:cNvSpPr/>
          <p:nvPr/>
        </p:nvSpPr>
        <p:spPr>
          <a:xfrm>
            <a:off x="6350" y="4471988"/>
            <a:ext cx="895350" cy="1192212"/>
          </a:xfrm>
          <a:prstGeom prst="rect">
            <a:avLst/>
          </a:prstGeom>
          <a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4">
              <a:tint val="50000"/>
              <a:hueOff val="-2654188"/>
              <a:satOff val="15073"/>
              <a:lumOff val="1197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4" name="Rounded Rectangle 23"/>
          <p:cNvSpPr/>
          <p:nvPr/>
        </p:nvSpPr>
        <p:spPr>
          <a:xfrm>
            <a:off x="128588" y="1346200"/>
            <a:ext cx="2828925" cy="550863"/>
          </a:xfrm>
          <a:prstGeom prst="roundRect">
            <a:avLst/>
          </a:prstGeom>
          <a:noFill/>
          <a:ln w="15875" cap="flat" cmpd="sng" algn="ctr">
            <a:solidFill>
              <a:srgbClr val="1CADE4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Research and Monitoring</a:t>
            </a:r>
          </a:p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92040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" name="Chart 2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84459774"/>
              </p:ext>
            </p:extLst>
          </p:nvPr>
        </p:nvGraphicFramePr>
        <p:xfrm>
          <a:off x="217128" y="976147"/>
          <a:ext cx="8709746" cy="53802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Rectangle 3"/>
          <p:cNvSpPr/>
          <p:nvPr/>
        </p:nvSpPr>
        <p:spPr>
          <a:xfrm>
            <a:off x="0" y="263261"/>
            <a:ext cx="9144000" cy="645459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t="100000" r="100000"/>
            </a:path>
            <a:tileRect l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220684"/>
            <a:ext cx="9144000" cy="67806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77500" lnSpcReduction="20000"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+mj-ea"/>
                <a:cs typeface="Times New Roman" pitchFamily="18" charset="0"/>
              </a:rPr>
              <a:t>Municipal Sewage Management in Towns along Ganga Main Stem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CFE28-8DF1-403D-9941-362440CE6C90}" type="slidenum"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4</a:t>
            </a:fld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"/>
          <p:cNvSpPr txBox="1"/>
          <p:nvPr/>
        </p:nvSpPr>
        <p:spPr>
          <a:xfrm>
            <a:off x="5970937" y="1862063"/>
            <a:ext cx="792152" cy="36000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+5%</a:t>
            </a:r>
            <a:endParaRPr lang="en-IN" sz="1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 flipH="1">
            <a:off x="6907052" y="1556904"/>
            <a:ext cx="1152237" cy="0"/>
          </a:xfrm>
          <a:prstGeom prst="line">
            <a:avLst/>
          </a:prstGeom>
          <a:noFill/>
          <a:ln w="6350" cap="flat" cmpd="sng" algn="ctr">
            <a:solidFill>
              <a:srgbClr val="5B9BD5"/>
            </a:solidFill>
            <a:prstDash val="solid"/>
            <a:miter lim="800000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6907051" y="1556904"/>
            <a:ext cx="0" cy="900016"/>
          </a:xfrm>
          <a:prstGeom prst="line">
            <a:avLst/>
          </a:prstGeom>
          <a:noFill/>
          <a:ln w="6350" cap="flat" cmpd="sng" algn="ctr">
            <a:solidFill>
              <a:srgbClr val="5B9BD5"/>
            </a:solidFill>
            <a:prstDash val="solid"/>
            <a:miter lim="800000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8059179" y="1556904"/>
            <a:ext cx="0" cy="468000"/>
          </a:xfrm>
          <a:prstGeom prst="line">
            <a:avLst/>
          </a:prstGeom>
          <a:noFill/>
          <a:ln w="6350" cap="flat" cmpd="sng" algn="ctr">
            <a:solidFill>
              <a:srgbClr val="5B9BD5"/>
            </a:solidFill>
            <a:prstDash val="solid"/>
            <a:miter lim="800000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"/>
          <p:cNvSpPr txBox="1"/>
          <p:nvPr/>
        </p:nvSpPr>
        <p:spPr>
          <a:xfrm>
            <a:off x="7157750" y="1646908"/>
            <a:ext cx="720109" cy="287992"/>
          </a:xfrm>
          <a:prstGeom prst="rect">
            <a:avLst/>
          </a:prstGeom>
          <a:noFill/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-17 %</a:t>
            </a:r>
            <a:endParaRPr lang="en-IN" sz="1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 flipV="1">
            <a:off x="5610907" y="1885685"/>
            <a:ext cx="0" cy="756000"/>
          </a:xfrm>
          <a:prstGeom prst="line">
            <a:avLst/>
          </a:prstGeom>
          <a:noFill/>
          <a:ln w="6350" cap="flat" cmpd="sng" algn="ctr">
            <a:solidFill>
              <a:srgbClr val="5B9BD5"/>
            </a:solidFill>
            <a:prstDash val="solid"/>
            <a:miter lim="800000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5610907" y="1878473"/>
            <a:ext cx="1152128" cy="0"/>
          </a:xfrm>
          <a:prstGeom prst="line">
            <a:avLst/>
          </a:prstGeom>
          <a:noFill/>
          <a:ln w="6350" cap="flat" cmpd="sng" algn="ctr">
            <a:solidFill>
              <a:srgbClr val="5B9BD5"/>
            </a:solidFill>
            <a:prstDash val="solid"/>
            <a:miter lim="800000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6763035" y="1885685"/>
            <a:ext cx="0" cy="611984"/>
          </a:xfrm>
          <a:prstGeom prst="line">
            <a:avLst/>
          </a:prstGeom>
          <a:noFill/>
          <a:ln w="6350" cap="flat" cmpd="sng" algn="ctr">
            <a:solidFill>
              <a:srgbClr val="5B9BD5"/>
            </a:solidFill>
            <a:prstDash val="solid"/>
            <a:miter lim="800000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262964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5191"/>
            <a:ext cx="9144000" cy="645459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t="100000" r="100000"/>
            </a:path>
            <a:tileRect l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-6431"/>
            <a:ext cx="9144000" cy="67806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32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itchFamily="18" charset="0"/>
              </a:rPr>
              <a:t>Focus on Large Cities of </a:t>
            </a:r>
            <a:r>
              <a:rPr lang="en-US" sz="3200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Ganga</a:t>
            </a:r>
            <a:r>
              <a:rPr lang="en-US" sz="32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Main Stem</a:t>
            </a:r>
            <a:endParaRPr lang="en-US" sz="320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767736" y="1844825"/>
            <a:ext cx="23762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All figures are in </a:t>
            </a:r>
            <a:r>
              <a:rPr lang="en-US" sz="1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Mld</a:t>
            </a:r>
            <a:endParaRPr lang="en-IN" sz="1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1520" y="764704"/>
            <a:ext cx="86409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 towns with a total sewage generation of 1897 </a:t>
            </a:r>
            <a:r>
              <a:rPr lang="en-IN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Mld</a:t>
            </a:r>
            <a:r>
              <a:rPr lang="en-I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contribute almost 64% of total sewage (2953 </a:t>
            </a:r>
            <a:r>
              <a:rPr lang="en-IN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Mld</a:t>
            </a:r>
            <a:r>
              <a:rPr lang="en-I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discharge from the 97 towns to river </a:t>
            </a:r>
            <a:r>
              <a:rPr lang="en-IN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Ganga</a:t>
            </a:r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923718678"/>
              </p:ext>
            </p:extLst>
          </p:nvPr>
        </p:nvGraphicFramePr>
        <p:xfrm>
          <a:off x="0" y="1700808"/>
          <a:ext cx="9324528" cy="44501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7964194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6135" y="152400"/>
            <a:ext cx="7772400" cy="563562"/>
          </a:xfrm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Why Hybrid Annuity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11288"/>
            <a:ext cx="4974549" cy="4899025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Traditional procurement models – EPC or DBOT – do not provide adequate safeguards for sustainable O&amp;M of STPs 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I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Several models studied to ensure sustainability and accountability 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Hybrid Annuity model most practical for sectors with uncertain revenue </a:t>
            </a:r>
            <a:r>
              <a:rPr lang="en-I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stream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procurement model to enhance accountability of the contractor &amp; sustainability of infrastructure </a:t>
            </a:r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I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Jan. 2016, Government approved the Hybrid Annuity model for infrastructure projects under the </a:t>
            </a:r>
            <a:r>
              <a:rPr lang="en-I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Namami</a:t>
            </a:r>
            <a:r>
              <a:rPr lang="en-I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Gange</a:t>
            </a:r>
            <a:r>
              <a:rPr lang="en-I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program </a:t>
            </a:r>
            <a:endParaRPr lang="en-IN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endParaRPr lang="en-I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Slide</a:t>
            </a:r>
            <a:endParaRPr lang="en-US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lide Number Placeholder 2"/>
          <p:cNvSpPr txBox="1">
            <a:spLocks/>
          </p:cNvSpPr>
          <p:nvPr/>
        </p:nvSpPr>
        <p:spPr bwMode="auto">
          <a:xfrm>
            <a:off x="7086599" y="6489700"/>
            <a:ext cx="1905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ctr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FontTx/>
              <a:buNone/>
              <a:defRPr sz="11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E7CFC74F-30D6-4652-AFA9-566CB64BE867}" type="slidenum">
              <a:rPr lang="en-US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algn="r">
                <a:defRPr/>
              </a:pPr>
              <a:t>6</a:t>
            </a:fld>
            <a:endParaRPr lang="en-US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4501" y="1113786"/>
            <a:ext cx="3474720" cy="5135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9210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Salient Features of the model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53320"/>
            <a:ext cx="8991600" cy="5904680"/>
          </a:xfrm>
        </p:spPr>
        <p:txBody>
          <a:bodyPr/>
          <a:lstStyle/>
          <a:p>
            <a:r>
              <a:rPr lang="en-IN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Different </a:t>
            </a:r>
            <a:r>
              <a:rPr lang="en-I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from pure annuity projects where the entire project cost is mobilized by the private </a:t>
            </a:r>
            <a:r>
              <a:rPr lang="en-IN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company. </a:t>
            </a:r>
          </a:p>
          <a:p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Budget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support for payment for project development.</a:t>
            </a:r>
          </a:p>
          <a:p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Participatory approach in development of tender documents. – NMCG has conducted 3 market conferences with bidders and a meeting with lenders.</a:t>
            </a:r>
          </a:p>
          <a:p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Construction cost and O &amp; M cost are index linked to cover inflation risk. </a:t>
            </a:r>
          </a:p>
          <a:p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Payment security mechanism – Payments for two year annuity are placed in a separate escrow account. </a:t>
            </a:r>
          </a:p>
          <a:p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Annuity payment and O &amp; M costs are linked to the achievement of key performance indicators.</a:t>
            </a:r>
          </a:p>
          <a:p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Project supervision by independent Project Engineers appointed by NMCG</a:t>
            </a:r>
          </a:p>
          <a:p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Interest payment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covered during O &amp; M period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I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Incentives built in for performance as well as energy efficiency</a:t>
            </a:r>
          </a:p>
          <a:p>
            <a:pPr marL="0" indent="0">
              <a:buNone/>
            </a:pP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Slide</a:t>
            </a:r>
          </a:p>
        </p:txBody>
      </p:sp>
    </p:spTree>
    <p:extLst>
      <p:ext uri="{BB962C8B-B14F-4D97-AF65-F5344CB8AC3E}">
        <p14:creationId xmlns:p14="http://schemas.microsoft.com/office/powerpoint/2010/main" val="534763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9770"/>
            <a:ext cx="7772400" cy="563562"/>
          </a:xfrm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Payment Mechanism  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69211" y="2133599"/>
            <a:ext cx="8776006" cy="4114800"/>
            <a:chOff x="136634" y="3269553"/>
            <a:chExt cx="8741015" cy="2623143"/>
          </a:xfrm>
        </p:grpSpPr>
        <p:sp>
          <p:nvSpPr>
            <p:cNvPr id="15" name="Rectangle 14"/>
            <p:cNvSpPr/>
            <p:nvPr/>
          </p:nvSpPr>
          <p:spPr bwMode="auto">
            <a:xfrm>
              <a:off x="152399" y="4454935"/>
              <a:ext cx="2388115" cy="143776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 cap="flat" cmpd="sng" algn="ctr">
              <a:solidFill>
                <a:schemeClr val="accent1">
                  <a:lumMod val="20000"/>
                  <a:lumOff val="8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fontAlgn="base">
                <a:spcAft>
                  <a:spcPct val="0"/>
                </a:spcAft>
              </a:pPr>
              <a:r>
                <a:rPr lang="en-US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Capex annuity (EMI for   balance 60% of the Bid Project Cost) paid out over 60 quarters of O&amp;M Period +</a:t>
              </a:r>
              <a:br>
                <a:rPr lang="en-US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</a:br>
              <a:r>
                <a:rPr lang="en-US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Interest on reducing balance of 60% of the Completion Cost</a:t>
              </a:r>
            </a:p>
          </p:txBody>
        </p:sp>
        <p:sp>
          <p:nvSpPr>
            <p:cNvPr id="18" name="Rectangle 17"/>
            <p:cNvSpPr/>
            <p:nvPr/>
          </p:nvSpPr>
          <p:spPr bwMode="auto">
            <a:xfrm>
              <a:off x="2730058" y="4045445"/>
              <a:ext cx="3187642" cy="38660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 cap="flat" cmpd="sng" algn="ctr">
              <a:solidFill>
                <a:schemeClr val="accent1">
                  <a:lumMod val="20000"/>
                  <a:lumOff val="8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fontAlgn="base">
                <a:spcAft>
                  <a:spcPct val="0"/>
                </a:spcAft>
              </a:pPr>
              <a:r>
                <a:rPr lang="en-US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O&amp;M Charges</a:t>
              </a:r>
              <a:endParaRPr lang="en-US" sz="2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" name="Rectangle 19"/>
            <p:cNvSpPr/>
            <p:nvPr/>
          </p:nvSpPr>
          <p:spPr bwMode="auto">
            <a:xfrm>
              <a:off x="152399" y="4045445"/>
              <a:ext cx="2425868" cy="38660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 cap="flat" cmpd="sng" algn="ctr">
              <a:solidFill>
                <a:schemeClr val="accent1">
                  <a:lumMod val="20000"/>
                  <a:lumOff val="8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fontAlgn="base">
                <a:spcAft>
                  <a:spcPct val="0"/>
                </a:spcAft>
              </a:pPr>
              <a:r>
                <a:rPr lang="en-US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Capex Annuity</a:t>
              </a:r>
              <a:endParaRPr lang="en-US" sz="2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Rectangle 15"/>
            <p:cNvSpPr/>
            <p:nvPr/>
          </p:nvSpPr>
          <p:spPr bwMode="auto">
            <a:xfrm>
              <a:off x="2730058" y="4470166"/>
              <a:ext cx="3187641" cy="142253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 cap="flat" cmpd="sng" algn="ctr">
              <a:solidFill>
                <a:schemeClr val="accent1">
                  <a:lumMod val="20000"/>
                  <a:lumOff val="8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fontAlgn="base">
                <a:spcAft>
                  <a:spcPct val="0"/>
                </a:spcAft>
              </a:pPr>
              <a:r>
                <a:rPr lang="en-US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O&amp;M Charge, as quoted by Developer in its Financial Proposal, subject to compliance with specifications &amp; adjusted for penalties. </a:t>
              </a:r>
            </a:p>
            <a:p>
              <a:pPr algn="ctr" fontAlgn="base">
                <a:spcAft>
                  <a:spcPct val="0"/>
                </a:spcAft>
              </a:pPr>
              <a:r>
                <a:rPr lang="en-US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To be adjusted for inflation index</a:t>
              </a:r>
            </a:p>
          </p:txBody>
        </p:sp>
        <p:sp>
          <p:nvSpPr>
            <p:cNvPr id="25" name="Rectangle 24"/>
            <p:cNvSpPr/>
            <p:nvPr/>
          </p:nvSpPr>
          <p:spPr bwMode="auto">
            <a:xfrm>
              <a:off x="136634" y="3269553"/>
              <a:ext cx="8741014" cy="345532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R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tabLst/>
              </a:pPr>
              <a:r>
                <a:rPr lang="en-US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Quarterly </a:t>
              </a:r>
              <a:r>
                <a:rPr kumimoji="0" lang="en-US" sz="2000" b="1" i="0" u="none" strike="noStrike" cap="none" normalizeH="0" dirty="0">
                  <a:ln>
                    <a:noFill/>
                  </a:ln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Payments – Capex Annuities, O&amp;M Charges and Reimbursements</a:t>
              </a:r>
              <a:endParaRPr kumimoji="0" lang="en-US" sz="2000" b="1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6" name="Rectangle 25"/>
            <p:cNvSpPr/>
            <p:nvPr/>
          </p:nvSpPr>
          <p:spPr bwMode="auto">
            <a:xfrm>
              <a:off x="6069490" y="4026933"/>
              <a:ext cx="2808159" cy="405116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 cap="flat" cmpd="sng" algn="ctr">
              <a:solidFill>
                <a:schemeClr val="accent1">
                  <a:lumMod val="20000"/>
                  <a:lumOff val="8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fontAlgn="base">
                <a:spcAft>
                  <a:spcPct val="0"/>
                </a:spcAft>
              </a:pPr>
              <a:r>
                <a:rPr lang="en-US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Power Charges </a:t>
              </a:r>
              <a:endParaRPr lang="en-US" sz="2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" name="Rectangle 26"/>
            <p:cNvSpPr/>
            <p:nvPr/>
          </p:nvSpPr>
          <p:spPr bwMode="auto">
            <a:xfrm>
              <a:off x="152402" y="3657600"/>
              <a:ext cx="5765297" cy="350844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R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tabLst/>
              </a:pPr>
              <a:r>
                <a:rPr kumimoji="0" lang="en-US" sz="2000" b="1" i="0" u="none" strike="noStrike" cap="none" normalizeH="0" dirty="0">
                  <a:ln>
                    <a:noFill/>
                  </a:ln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Annuities </a:t>
              </a:r>
              <a:endParaRPr kumimoji="0" lang="en-US" sz="2000" b="1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9" name="Rectangle 28"/>
            <p:cNvSpPr/>
            <p:nvPr/>
          </p:nvSpPr>
          <p:spPr bwMode="auto">
            <a:xfrm>
              <a:off x="6069490" y="3657600"/>
              <a:ext cx="2808159" cy="350844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9525" cap="flat" cmpd="sng" algn="ctr">
              <a:solidFill>
                <a:schemeClr val="accent1">
                  <a:lumMod val="20000"/>
                  <a:lumOff val="8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R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tabLst/>
              </a:pPr>
              <a:r>
                <a:rPr kumimoji="0" lang="en-US" sz="2000" b="1" i="0" u="none" strike="noStrike" cap="none" normalizeH="0" dirty="0">
                  <a:ln>
                    <a:noFill/>
                  </a:ln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Reimbursements</a:t>
              </a:r>
              <a:endParaRPr kumimoji="0" lang="en-US" sz="2000" b="1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" name="Rectangle 29"/>
            <p:cNvSpPr/>
            <p:nvPr/>
          </p:nvSpPr>
          <p:spPr bwMode="auto">
            <a:xfrm>
              <a:off x="6069490" y="4470167"/>
              <a:ext cx="2808158" cy="1422529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 cap="flat" cmpd="sng" algn="ctr">
              <a:solidFill>
                <a:schemeClr val="accent1">
                  <a:lumMod val="20000"/>
                  <a:lumOff val="8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Paid on actuals to the Utility by the Concessionaire and reimbursed by NMCG subject to cap as per power units quoted in bid</a:t>
              </a:r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1" name="Rectangle 20"/>
          <p:cNvSpPr/>
          <p:nvPr/>
        </p:nvSpPr>
        <p:spPr bwMode="auto">
          <a:xfrm>
            <a:off x="2475349" y="990600"/>
            <a:ext cx="6440051" cy="100587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chemeClr val="accent1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Aft>
                <a:spcPct val="0"/>
              </a:spcAft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Payable by commissioning, as certified by the Jal Nigam, aggregating 40% of the Project Cost quoted by the developer in its Financial Proposal </a:t>
            </a:r>
            <a:endParaRPr kumimoji="0" lang="en-US" sz="2000" b="0" i="0" u="none" strike="noStrike" cap="none" normalizeH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ectangle 21"/>
          <p:cNvSpPr/>
          <p:nvPr/>
        </p:nvSpPr>
        <p:spPr bwMode="auto">
          <a:xfrm>
            <a:off x="174334" y="990600"/>
            <a:ext cx="2301015" cy="1005874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000" b="1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Construction</a:t>
            </a:r>
            <a:r>
              <a:rPr kumimoji="0" lang="en-US" sz="2000" b="1" i="0" u="none" strike="noStrike" cap="none" normalizeH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linked payments </a:t>
            </a:r>
            <a:endParaRPr kumimoji="0" lang="en-US" sz="2000" b="1" i="0" u="none" strike="noStrike" cap="none" normalizeH="0" baseline="0" dirty="0">
              <a:ln>
                <a:noFill/>
              </a:ln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Slide</a:t>
            </a:r>
            <a:endParaRPr lang="en-US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Slide Number Placeholder 2"/>
          <p:cNvSpPr txBox="1">
            <a:spLocks/>
          </p:cNvSpPr>
          <p:nvPr/>
        </p:nvSpPr>
        <p:spPr bwMode="auto">
          <a:xfrm>
            <a:off x="7086599" y="6489700"/>
            <a:ext cx="1905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ctr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FontTx/>
              <a:buNone/>
              <a:defRPr sz="11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E7CFC74F-30D6-4652-AFA9-566CB64BE867}" type="slidenum">
              <a:rPr lang="en-US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algn="r">
                <a:defRPr/>
              </a:pPr>
              <a:t>8</a:t>
            </a:fld>
            <a:endParaRPr lang="en-US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290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>
            <a:stCxn id="27" idx="2"/>
          </p:cNvCxnSpPr>
          <p:nvPr/>
        </p:nvCxnSpPr>
        <p:spPr bwMode="auto">
          <a:xfrm>
            <a:off x="4991100" y="1423481"/>
            <a:ext cx="18699" cy="620596"/>
          </a:xfrm>
          <a:prstGeom prst="line">
            <a:avLst/>
          </a:prstGeom>
          <a:noFill/>
          <a:ln w="9525" cap="flat" cmpd="sng" algn="ctr">
            <a:solidFill>
              <a:schemeClr val="accent3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704" y="76200"/>
            <a:ext cx="8258296" cy="649560"/>
          </a:xfrm>
          <a:solidFill>
            <a:schemeClr val="accent1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Project Structure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3629818" y="5995481"/>
            <a:ext cx="1884363" cy="279400"/>
          </a:xfrm>
        </p:spPr>
        <p:txBody>
          <a:bodyPr/>
          <a:lstStyle/>
          <a:p>
            <a:fld id="{3D61402E-AB93-4520-A4D4-09175E82D966}" type="slidenum"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9</a:t>
            </a:fld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Left-Right Arrow 4"/>
          <p:cNvSpPr/>
          <p:nvPr/>
        </p:nvSpPr>
        <p:spPr>
          <a:xfrm>
            <a:off x="6581316" y="3176081"/>
            <a:ext cx="1377786" cy="280990"/>
          </a:xfrm>
          <a:prstGeom prst="leftRightArrow">
            <a:avLst/>
          </a:prstGeom>
          <a:solidFill>
            <a:srgbClr val="8E736A">
              <a:lumMod val="60000"/>
              <a:lumOff val="40000"/>
            </a:srgbClr>
          </a:solidFill>
          <a:ln w="1905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kern="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 Diagonal Corner Rectangle 5"/>
          <p:cNvSpPr/>
          <p:nvPr/>
        </p:nvSpPr>
        <p:spPr>
          <a:xfrm>
            <a:off x="3809008" y="2921585"/>
            <a:ext cx="2772308" cy="864096"/>
          </a:xfrm>
          <a:prstGeom prst="round2DiagRect">
            <a:avLst/>
          </a:prstGeom>
          <a:solidFill>
            <a:srgbClr val="8C728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PROJECT SPV </a:t>
            </a:r>
          </a:p>
          <a:p>
            <a:pPr algn="ctr"/>
            <a:r>
              <a:rPr lang="en-US" sz="2000" b="1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(Selected Bidder)</a:t>
            </a:r>
            <a:endParaRPr lang="en-IN" sz="2000" b="1"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162800" y="3035349"/>
            <a:ext cx="1905000" cy="369332"/>
          </a:xfrm>
          <a:prstGeom prst="rect">
            <a:avLst/>
          </a:prstGeom>
          <a:solidFill>
            <a:srgbClr val="9FB8CD">
              <a:lumMod val="40000"/>
              <a:lumOff val="60000"/>
            </a:srgbClr>
          </a:solidFill>
          <a:ln>
            <a:solidFill>
              <a:srgbClr val="3C1A56"/>
            </a:solidFill>
            <a:prstDash val="dash"/>
          </a:ln>
        </p:spPr>
        <p:txBody>
          <a:bodyPr wrap="square" rtlCol="0">
            <a:spAutoFit/>
          </a:bodyPr>
          <a:lstStyle/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i="0" u="none" strike="noStrike" kern="0" cap="none" spc="0" normalizeH="0" baseline="0" noProof="0" dirty="0">
                <a:ln>
                  <a:noFill/>
                </a:ln>
                <a:solidFill>
                  <a:srgbClr val="3C1A5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Term Loan/ WC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228600" y="1090680"/>
            <a:ext cx="2015444" cy="378080"/>
          </a:xfrm>
          <a:prstGeom prst="roundRect">
            <a:avLst/>
          </a:prstGeom>
          <a:solidFill>
            <a:srgbClr val="8C728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NMCG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7184940" y="2033081"/>
            <a:ext cx="1882860" cy="457200"/>
          </a:xfrm>
          <a:prstGeom prst="roundRect">
            <a:avLst/>
          </a:prstGeom>
          <a:solidFill>
            <a:srgbClr val="8C728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BANKERS /FIs</a:t>
            </a:r>
            <a:endParaRPr lang="en-IN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341212" y="4059567"/>
            <a:ext cx="3145684" cy="646331"/>
          </a:xfrm>
          <a:prstGeom prst="rect">
            <a:avLst/>
          </a:prstGeom>
          <a:solidFill>
            <a:srgbClr val="9FB8CD">
              <a:lumMod val="40000"/>
              <a:lumOff val="60000"/>
            </a:srgbClr>
          </a:solidFill>
          <a:ln>
            <a:solidFill>
              <a:srgbClr val="3C1A56"/>
            </a:solidFill>
            <a:prstDash val="dash"/>
          </a:ln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kumimoji="0" lang="en-US" i="0" u="none" strike="noStrike" kern="0" cap="none" spc="0" normalizeH="0" baseline="0" noProof="0" dirty="0">
                <a:ln>
                  <a:noFill/>
                </a:ln>
                <a:solidFill>
                  <a:srgbClr val="3C1A5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Design,</a:t>
            </a:r>
            <a:r>
              <a:rPr kumimoji="0" lang="en-US" i="0" u="none" strike="noStrike" kern="0" cap="none" spc="0" normalizeH="0" noProof="0" dirty="0">
                <a:ln>
                  <a:noFill/>
                </a:ln>
                <a:solidFill>
                  <a:srgbClr val="3C1A5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build, finance, operate, maintain and transfer</a:t>
            </a:r>
            <a:endParaRPr lang="en-US" kern="0" dirty="0">
              <a:solidFill>
                <a:srgbClr val="3C1A5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Up-Down Arrow 18"/>
          <p:cNvSpPr/>
          <p:nvPr/>
        </p:nvSpPr>
        <p:spPr>
          <a:xfrm>
            <a:off x="8077200" y="2512610"/>
            <a:ext cx="248616" cy="459695"/>
          </a:xfrm>
          <a:prstGeom prst="upDownArrow">
            <a:avLst/>
          </a:prstGeom>
          <a:solidFill>
            <a:srgbClr val="8E736A">
              <a:lumMod val="60000"/>
              <a:lumOff val="40000"/>
            </a:srgbClr>
          </a:solidFill>
          <a:ln w="1905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sz="1600" kern="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990600" y="2325181"/>
            <a:ext cx="1644514" cy="764419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Escrow Account</a:t>
            </a:r>
            <a:endParaRPr lang="en-IN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40047" y="4238416"/>
            <a:ext cx="1417335" cy="461665"/>
          </a:xfrm>
          <a:prstGeom prst="rect">
            <a:avLst/>
          </a:prstGeom>
          <a:solidFill>
            <a:srgbClr val="9FB8CD">
              <a:lumMod val="40000"/>
              <a:lumOff val="60000"/>
            </a:srgbClr>
          </a:solidFill>
          <a:ln>
            <a:solidFill>
              <a:srgbClr val="3C1A56"/>
            </a:solidFill>
            <a:prstDash val="dash"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lvl="0">
              <a:defRPr sz="1600" kern="0">
                <a:solidFill>
                  <a:srgbClr val="3C1A56"/>
                </a:solidFill>
                <a:latin typeface="Tw Cen MT" pitchFamily="34" charset="0"/>
              </a:defRPr>
            </a:lvl1pPr>
          </a:lstStyle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Appointed by NMCG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3733800" y="990600"/>
            <a:ext cx="2514600" cy="432881"/>
          </a:xfrm>
          <a:prstGeom prst="roundRect">
            <a:avLst/>
          </a:prstGeom>
          <a:solidFill>
            <a:srgbClr val="8C728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JAL NIGAM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113533" y="1925071"/>
            <a:ext cx="1865288" cy="400110"/>
          </a:xfrm>
          <a:prstGeom prst="rect">
            <a:avLst/>
          </a:prstGeom>
          <a:solidFill>
            <a:srgbClr val="9FB8CD">
              <a:lumMod val="40000"/>
              <a:lumOff val="60000"/>
            </a:srgbClr>
          </a:solidFill>
          <a:ln>
            <a:solidFill>
              <a:srgbClr val="3C1A56"/>
            </a:solidFill>
            <a:prstDash val="dash"/>
          </a:ln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000" kern="0" dirty="0">
                <a:solidFill>
                  <a:srgbClr val="3C1A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Land and ROW</a:t>
            </a:r>
          </a:p>
        </p:txBody>
      </p:sp>
      <p:cxnSp>
        <p:nvCxnSpPr>
          <p:cNvPr id="40" name="Straight Arrow Connector 39"/>
          <p:cNvCxnSpPr/>
          <p:nvPr/>
        </p:nvCxnSpPr>
        <p:spPr bwMode="auto">
          <a:xfrm>
            <a:off x="1828800" y="3457071"/>
            <a:ext cx="1905000" cy="0"/>
          </a:xfrm>
          <a:prstGeom prst="straightConnector1">
            <a:avLst/>
          </a:prstGeom>
          <a:noFill/>
          <a:ln w="9525" cap="flat" cmpd="sng" algn="ctr">
            <a:solidFill>
              <a:schemeClr val="accent3">
                <a:lumMod val="75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5" name="Straight Connector 44"/>
          <p:cNvCxnSpPr/>
          <p:nvPr/>
        </p:nvCxnSpPr>
        <p:spPr bwMode="auto">
          <a:xfrm>
            <a:off x="1694019" y="3089600"/>
            <a:ext cx="134781" cy="367471"/>
          </a:xfrm>
          <a:prstGeom prst="line">
            <a:avLst/>
          </a:prstGeom>
          <a:noFill/>
          <a:ln w="9525" cap="flat" cmpd="sng" algn="ctr">
            <a:solidFill>
              <a:schemeClr val="accent3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6" name="Rounded Rectangle 45"/>
          <p:cNvSpPr/>
          <p:nvPr/>
        </p:nvSpPr>
        <p:spPr>
          <a:xfrm>
            <a:off x="112644" y="4784296"/>
            <a:ext cx="2160105" cy="983749"/>
          </a:xfrm>
          <a:prstGeom prst="roundRect">
            <a:avLst/>
          </a:prstGeom>
          <a:solidFill>
            <a:srgbClr val="8C728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Project Engineer</a:t>
            </a:r>
          </a:p>
        </p:txBody>
      </p:sp>
      <p:cxnSp>
        <p:nvCxnSpPr>
          <p:cNvPr id="28" name="Straight Arrow Connector 27"/>
          <p:cNvCxnSpPr/>
          <p:nvPr/>
        </p:nvCxnSpPr>
        <p:spPr bwMode="auto">
          <a:xfrm flipH="1">
            <a:off x="5018666" y="2325181"/>
            <a:ext cx="10534" cy="607814"/>
          </a:xfrm>
          <a:prstGeom prst="straightConnector1">
            <a:avLst/>
          </a:prstGeom>
          <a:noFill/>
          <a:ln w="9525" cap="flat" cmpd="sng" algn="ctr">
            <a:solidFill>
              <a:schemeClr val="accent3">
                <a:lumMod val="75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9" name="Round Diagonal Corner Rectangle 38"/>
          <p:cNvSpPr/>
          <p:nvPr/>
        </p:nvSpPr>
        <p:spPr>
          <a:xfrm>
            <a:off x="3944718" y="4879002"/>
            <a:ext cx="2772308" cy="864096"/>
          </a:xfrm>
          <a:prstGeom prst="round2DiagRect">
            <a:avLst/>
          </a:prstGeom>
          <a:solidFill>
            <a:srgbClr val="9FB8CD">
              <a:lumMod val="50000"/>
            </a:srgbClr>
          </a:solidFill>
          <a:ln w="19050" cap="flat" cmpd="sng" algn="ctr">
            <a:solidFill>
              <a:srgbClr val="727CA3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Sewage</a:t>
            </a:r>
            <a:r>
              <a:rPr kumimoji="0" lang="en-US" sz="2000" b="1" i="0" u="none" strike="noStrike" kern="0" cap="none" spc="0" normalizeH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Treatment Infrastructure</a:t>
            </a:r>
            <a:endParaRPr kumimoji="0" lang="en-IN" sz="140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1" name="Straight Arrow Connector 30"/>
          <p:cNvCxnSpPr>
            <a:endCxn id="39" idx="2"/>
          </p:cNvCxnSpPr>
          <p:nvPr/>
        </p:nvCxnSpPr>
        <p:spPr bwMode="auto">
          <a:xfrm>
            <a:off x="2244044" y="5311050"/>
            <a:ext cx="1700674" cy="0"/>
          </a:xfrm>
          <a:prstGeom prst="straightConnector1">
            <a:avLst/>
          </a:prstGeom>
          <a:noFill/>
          <a:ln w="9525" cap="flat" cmpd="sng" algn="ctr">
            <a:solidFill>
              <a:schemeClr val="accent3">
                <a:lumMod val="75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3" name="Straight Arrow Connector 32"/>
          <p:cNvCxnSpPr/>
          <p:nvPr/>
        </p:nvCxnSpPr>
        <p:spPr bwMode="auto">
          <a:xfrm>
            <a:off x="5181600" y="3805295"/>
            <a:ext cx="0" cy="1093321"/>
          </a:xfrm>
          <a:prstGeom prst="straightConnector1">
            <a:avLst/>
          </a:prstGeom>
          <a:noFill/>
          <a:ln w="9525" cap="flat" cmpd="sng" algn="ctr">
            <a:solidFill>
              <a:schemeClr val="accent3">
                <a:lumMod val="75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9" name="TextBox 28"/>
          <p:cNvSpPr txBox="1"/>
          <p:nvPr/>
        </p:nvSpPr>
        <p:spPr>
          <a:xfrm>
            <a:off x="1771486" y="5843081"/>
            <a:ext cx="2419514" cy="738664"/>
          </a:xfrm>
          <a:prstGeom prst="rect">
            <a:avLst/>
          </a:prstGeom>
          <a:solidFill>
            <a:srgbClr val="9FB8CD">
              <a:lumMod val="40000"/>
              <a:lumOff val="60000"/>
            </a:srgbClr>
          </a:solidFill>
          <a:ln>
            <a:solidFill>
              <a:srgbClr val="3C1A56"/>
            </a:solidFill>
            <a:prstDash val="dash"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kumimoji="0" sz="1600" i="0" u="none" strike="noStrike" kern="0" cap="none" spc="0" normalizeH="0" baseline="0">
                <a:ln>
                  <a:noFill/>
                </a:ln>
                <a:solidFill>
                  <a:srgbClr val="3C1A56"/>
                </a:solidFill>
                <a:effectLst/>
                <a:uLnTx/>
                <a:uFillTx/>
                <a:latin typeface="Tw Cen MT" pitchFamily="34" charset="0"/>
              </a:defRPr>
            </a:lvl1pPr>
          </a:lstStyle>
          <a:p>
            <a:pPr algn="ctr"/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Review and construction supervision, monitoring of KPIs</a:t>
            </a:r>
          </a:p>
        </p:txBody>
      </p:sp>
      <p:cxnSp>
        <p:nvCxnSpPr>
          <p:cNvPr id="7" name="Straight Arrow Connector 6"/>
          <p:cNvCxnSpPr>
            <a:stCxn id="14" idx="2"/>
          </p:cNvCxnSpPr>
          <p:nvPr/>
        </p:nvCxnSpPr>
        <p:spPr bwMode="auto">
          <a:xfrm>
            <a:off x="1236322" y="1468760"/>
            <a:ext cx="211478" cy="856421"/>
          </a:xfrm>
          <a:prstGeom prst="straightConnector1">
            <a:avLst/>
          </a:prstGeom>
          <a:noFill/>
          <a:ln w="9525" cap="flat" cmpd="sng" algn="ctr">
            <a:solidFill>
              <a:schemeClr val="accent3">
                <a:lumMod val="75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9" name="Straight Arrow Connector 8"/>
          <p:cNvCxnSpPr/>
          <p:nvPr/>
        </p:nvCxnSpPr>
        <p:spPr bwMode="auto">
          <a:xfrm>
            <a:off x="381001" y="1468760"/>
            <a:ext cx="0" cy="3315536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4" name="Slide Number Placeholder 2"/>
          <p:cNvSpPr txBox="1">
            <a:spLocks/>
          </p:cNvSpPr>
          <p:nvPr/>
        </p:nvSpPr>
        <p:spPr bwMode="auto">
          <a:xfrm>
            <a:off x="7086599" y="6489700"/>
            <a:ext cx="1905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ctr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FontTx/>
              <a:buNone/>
              <a:defRPr sz="11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E7CFC74F-30D6-4652-AFA9-566CB64BE867}" type="slidenum">
              <a:rPr lang="en-US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algn="r">
                <a:defRPr/>
              </a:pPr>
              <a:t>9</a:t>
            </a:fld>
            <a:endParaRPr lang="en-US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1073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Default Design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115888" marR="0" indent="-115888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cs typeface="Times New Roman" pitchFamily="18" charset="0"/>
          </a:defRPr>
        </a:defPPr>
      </a:lstStyle>
    </a:spDef>
    <a:lnDef>
      <a:spPr bwMode="auto">
        <a:noFill/>
        <a:ln w="9525" cap="flat" cmpd="sng" algn="ctr">
          <a:solidFill>
            <a:schemeClr val="accent3">
              <a:lumMod val="75000"/>
            </a:schemeClr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Default Design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115888" marR="0" indent="-115888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cs typeface="Times New Roman" pitchFamily="18" charset="0"/>
          </a:defRPr>
        </a:defPPr>
      </a:lstStyle>
    </a:spDef>
    <a:lnDef>
      <a:spPr bwMode="auto">
        <a:noFill/>
        <a:ln w="9525" cap="flat" cmpd="sng" algn="ctr">
          <a:solidFill>
            <a:schemeClr val="accent3">
              <a:lumMod val="75000"/>
            </a:schemeClr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Default Design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Default Design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115888" marR="0" indent="-115888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cs typeface="Times New Roman" pitchFamily="18" charset="0"/>
          </a:defRPr>
        </a:defPPr>
      </a:lstStyle>
    </a:spDef>
    <a:lnDef>
      <a:spPr bwMode="auto">
        <a:noFill/>
        <a:ln w="9525" cap="flat" cmpd="sng" algn="ctr">
          <a:solidFill>
            <a:schemeClr val="accent3">
              <a:lumMod val="75000"/>
            </a:schemeClr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4_Default Design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Default Design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115888" marR="0" indent="-115888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cs typeface="Times New Roman" pitchFamily="18" charset="0"/>
          </a:defRPr>
        </a:defPPr>
      </a:lstStyle>
    </a:spDef>
    <a:lnDef>
      <a:spPr bwMode="auto">
        <a:noFill/>
        <a:ln w="9525" cap="flat" cmpd="sng" algn="ctr">
          <a:solidFill>
            <a:schemeClr val="accent3">
              <a:lumMod val="75000"/>
            </a:schemeClr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69172</TotalTime>
  <Words>1143</Words>
  <Application>Microsoft Office PowerPoint</Application>
  <PresentationFormat>On-screen Show (4:3)</PresentationFormat>
  <Paragraphs>316</Paragraphs>
  <Slides>14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14</vt:i4>
      </vt:variant>
    </vt:vector>
  </HeadingPairs>
  <TitlesOfParts>
    <vt:vector size="25" baseType="lpstr">
      <vt:lpstr>MS PGothic</vt:lpstr>
      <vt:lpstr>Andes ExtraLight</vt:lpstr>
      <vt:lpstr>Arial</vt:lpstr>
      <vt:lpstr>Calibri</vt:lpstr>
      <vt:lpstr>Times New Roman</vt:lpstr>
      <vt:lpstr>Trebuchet MS</vt:lpstr>
      <vt:lpstr>Wingdings</vt:lpstr>
      <vt:lpstr>Default Design</vt:lpstr>
      <vt:lpstr>1_Default Design</vt:lpstr>
      <vt:lpstr>2_Default Design</vt:lpstr>
      <vt:lpstr>14_Default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Why Hybrid Annuity </vt:lpstr>
      <vt:lpstr>Salient Features of the model</vt:lpstr>
      <vt:lpstr>Payment Mechanism  </vt:lpstr>
      <vt:lpstr>Project Structure</vt:lpstr>
      <vt:lpstr>First Two Hybrid Annuity Projects</vt:lpstr>
      <vt:lpstr>Outcome of the Bid Process</vt:lpstr>
      <vt:lpstr>One City One Operator</vt:lpstr>
      <vt:lpstr>HAM PROJECTS </vt:lpstr>
      <vt:lpstr>PowerPoint Presentation</vt:lpstr>
    </vt:vector>
  </TitlesOfParts>
  <Company>Ernst &amp; Young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Ranchi Hospital</dc:title>
  <dc:creator>Adil Zaidi</dc:creator>
  <cp:lastModifiedBy>NMCG</cp:lastModifiedBy>
  <cp:revision>5293</cp:revision>
  <cp:lastPrinted>2018-07-26T14:20:11Z</cp:lastPrinted>
  <dcterms:created xsi:type="dcterms:W3CDTF">2012-12-03T09:31:53Z</dcterms:created>
  <dcterms:modified xsi:type="dcterms:W3CDTF">2018-07-26T14:38:30Z</dcterms:modified>
</cp:coreProperties>
</file>