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1"/>
  </p:sldMasterIdLst>
  <p:notesMasterIdLst>
    <p:notesMasterId r:id="rId22"/>
  </p:notesMasterIdLst>
  <p:handoutMasterIdLst>
    <p:handoutMasterId r:id="rId23"/>
  </p:handoutMasterIdLst>
  <p:sldIdLst>
    <p:sldId id="520" r:id="rId2"/>
    <p:sldId id="556" r:id="rId3"/>
    <p:sldId id="586" r:id="rId4"/>
    <p:sldId id="585" r:id="rId5"/>
    <p:sldId id="584" r:id="rId6"/>
    <p:sldId id="573" r:id="rId7"/>
    <p:sldId id="575" r:id="rId8"/>
    <p:sldId id="583" r:id="rId9"/>
    <p:sldId id="577" r:id="rId10"/>
    <p:sldId id="581" r:id="rId11"/>
    <p:sldId id="582" r:id="rId12"/>
    <p:sldId id="578" r:id="rId13"/>
    <p:sldId id="579" r:id="rId14"/>
    <p:sldId id="580" r:id="rId15"/>
    <p:sldId id="587" r:id="rId16"/>
    <p:sldId id="588" r:id="rId17"/>
    <p:sldId id="557" r:id="rId18"/>
    <p:sldId id="562" r:id="rId19"/>
    <p:sldId id="563" r:id="rId20"/>
    <p:sldId id="552" r:id="rId2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1CF50"/>
    <a:srgbClr val="00AFEF"/>
    <a:srgbClr val="A5A5A5"/>
    <a:srgbClr val="F5DDD2"/>
    <a:srgbClr val="FFFFFF"/>
    <a:srgbClr val="E38112"/>
    <a:srgbClr val="85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7" autoAdjust="0"/>
    <p:restoredTop sz="83303" autoAdjust="0"/>
  </p:normalViewPr>
  <p:slideViewPr>
    <p:cSldViewPr snapToGrid="0">
      <p:cViewPr varScale="1">
        <p:scale>
          <a:sx n="111" d="100"/>
          <a:sy n="111" d="100"/>
        </p:scale>
        <p:origin x="19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73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831" cy="495029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1" cy="495029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C062437C-48C0-4A74-B812-6CEC306F6A0C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8"/>
            <a:ext cx="2918831" cy="495028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8"/>
            <a:ext cx="2918831" cy="495028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71ABE5E8-8AA9-4F0C-A5E6-82AAC2D59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3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9565" cy="495366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8" y="3"/>
            <a:ext cx="2919565" cy="495366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24E851CB-7E0C-4AE6-8F20-F5D7CCB4FAF9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4" y="4748580"/>
            <a:ext cx="5389240" cy="3884053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0948"/>
            <a:ext cx="2919565" cy="495366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8" y="9370948"/>
            <a:ext cx="2919565" cy="495366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B3E3CCB7-0207-48DF-990D-8A651C17A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0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4CA2-AEB9-4D93-9974-A13A572224D1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DEC5-8225-4D55-A93E-09005CF16E9E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FFB3-1DB2-4E91-9F6A-14D719B59012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A59F-B302-4B76-802A-D927877E448A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7745" y="6459788"/>
            <a:ext cx="984019" cy="365125"/>
          </a:xfrm>
        </p:spPr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8"/>
            <a:ext cx="3617103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Government of Rajasthan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40905" y="781877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19876" y="828261"/>
            <a:ext cx="82296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1" y="38429"/>
            <a:ext cx="7543800" cy="743448"/>
          </a:xfrm>
        </p:spPr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22959" y="1205948"/>
            <a:ext cx="7543801" cy="4663146"/>
          </a:xfrm>
        </p:spPr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3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5659-5F86-479F-A07E-6C9675C1B2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6707"/>
            <a:ext cx="8305800" cy="630554"/>
          </a:xfrm>
          <a:prstGeom prst="rect">
            <a:avLst/>
          </a:prstGeom>
        </p:spPr>
        <p:txBody>
          <a:bodyPr lIns="0" tIns="0" rIns="0" bIns="0" anchor="ctr"/>
          <a:lstStyle>
            <a:lvl1pPr eaLnBrk="1" hangingPunct="1">
              <a:lnSpc>
                <a:spcPct val="70000"/>
              </a:lnSpc>
              <a:defRPr lang="en-US" sz="2400" dirty="0">
                <a:solidFill>
                  <a:srgbClr val="6D20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Four column - KPMG </a:t>
            </a:r>
            <a:r>
              <a:rPr lang="en-US" dirty="0" err="1"/>
              <a:t>Extralight</a:t>
            </a:r>
            <a:r>
              <a:rPr lang="en-US" dirty="0"/>
              <a:t> Font 54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937261"/>
            <a:ext cx="8305800" cy="0"/>
          </a:xfrm>
          <a:prstGeom prst="line">
            <a:avLst/>
          </a:prstGeom>
          <a:ln>
            <a:solidFill>
              <a:srgbClr val="6D2077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02455" y="1808163"/>
            <a:ext cx="3686516" cy="324000"/>
          </a:xfrm>
          <a:prstGeom prst="rect">
            <a:avLst/>
          </a:prstGeom>
          <a:solidFill>
            <a:srgbClr val="6D2077"/>
          </a:solidFill>
        </p:spPr>
        <p:txBody>
          <a:bodyPr lIns="144000" tIns="36000" rIns="72000" bIns="36000" anchor="ctr"/>
          <a:lstStyle>
            <a:lvl1pPr marL="0" marR="0" indent="0" algn="l" defTabSz="6858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125" b="1" i="0" u="none" strike="noStrike" kern="1200" cap="none" spc="0" normalizeH="0" baseline="0" noProof="0">
                <a:solidFill>
                  <a:schemeClr val="bg1"/>
                </a:solidFill>
                <a:latin typeface="Univers for KPMG" panose="020B0603020202020204" pitchFamily="34" charset="0"/>
              </a:defRPr>
            </a:lvl1pPr>
            <a:lvl2pPr marL="271463" indent="-135731" eaLnBrk="1" hangingPunct="1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450"/>
              </a:spcBef>
              <a:spcAft>
                <a:spcPts val="900"/>
              </a:spcAft>
              <a:buFontTx/>
              <a:buNone/>
              <a:defRPr lang="en-US" sz="9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450"/>
              </a:spcBef>
              <a:defRPr sz="900">
                <a:latin typeface="Univers for KPMG" panose="020B0603020202020204" pitchFamily="34" charset="0"/>
              </a:defRPr>
            </a:lvl4pPr>
            <a:lvl5pPr>
              <a:spcBef>
                <a:spcPts val="450"/>
              </a:spcBef>
              <a:defRPr sz="9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Univers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 for KPMG Font Size 15 Bold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855027" y="1808163"/>
            <a:ext cx="3686516" cy="324000"/>
          </a:xfrm>
          <a:prstGeom prst="rect">
            <a:avLst/>
          </a:prstGeom>
          <a:solidFill>
            <a:srgbClr val="470A68"/>
          </a:solidFill>
        </p:spPr>
        <p:txBody>
          <a:bodyPr lIns="144000" tIns="36000" rIns="72000" bIns="36000" anchor="ctr"/>
          <a:lstStyle>
            <a:lvl1pPr marL="0" marR="0" indent="0" algn="l" defTabSz="6858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125" b="1" i="0" u="none" strike="noStrike" kern="1200" cap="none" spc="0" normalizeH="0" baseline="0" noProof="0">
                <a:solidFill>
                  <a:schemeClr val="bg1"/>
                </a:solidFill>
                <a:latin typeface="Univers for KPMG" panose="020B0603020202020204" pitchFamily="34" charset="0"/>
              </a:defRPr>
            </a:lvl1pPr>
            <a:lvl2pPr marL="271463" indent="-135731" eaLnBrk="1" hangingPunct="1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450"/>
              </a:spcBef>
              <a:spcAft>
                <a:spcPts val="900"/>
              </a:spcAft>
              <a:buFontTx/>
              <a:buNone/>
              <a:defRPr lang="en-US" sz="9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450"/>
              </a:spcBef>
              <a:defRPr sz="900">
                <a:latin typeface="Univers for KPMG" panose="020B0603020202020204" pitchFamily="34" charset="0"/>
              </a:defRPr>
            </a:lvl4pPr>
            <a:lvl5pPr>
              <a:spcBef>
                <a:spcPts val="450"/>
              </a:spcBef>
              <a:defRPr sz="9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Univers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 for KPMG Font Size 15 Bold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2455" y="4022159"/>
            <a:ext cx="3686516" cy="324000"/>
          </a:xfrm>
          <a:prstGeom prst="rect">
            <a:avLst/>
          </a:prstGeom>
          <a:solidFill>
            <a:srgbClr val="483698"/>
          </a:solidFill>
        </p:spPr>
        <p:txBody>
          <a:bodyPr lIns="144000" tIns="36000" rIns="72000" bIns="36000" anchor="ctr"/>
          <a:lstStyle>
            <a:lvl1pPr marL="0" marR="0" indent="0" algn="l" defTabSz="6858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125" b="1" i="0" u="none" strike="noStrike" kern="1200" cap="none" spc="0" normalizeH="0" baseline="0" noProof="0">
                <a:solidFill>
                  <a:schemeClr val="bg1"/>
                </a:solidFill>
                <a:latin typeface="Univers for KPMG" panose="020B0603020202020204" pitchFamily="34" charset="0"/>
              </a:defRPr>
            </a:lvl1pPr>
            <a:lvl2pPr marL="271463" indent="-135731" eaLnBrk="1" hangingPunct="1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450"/>
              </a:spcBef>
              <a:spcAft>
                <a:spcPts val="900"/>
              </a:spcAft>
              <a:buFontTx/>
              <a:buNone/>
              <a:defRPr lang="en-US" sz="9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450"/>
              </a:spcBef>
              <a:defRPr sz="900">
                <a:latin typeface="Univers for KPMG" panose="020B0603020202020204" pitchFamily="34" charset="0"/>
              </a:defRPr>
            </a:lvl4pPr>
            <a:lvl5pPr>
              <a:spcBef>
                <a:spcPts val="450"/>
              </a:spcBef>
              <a:defRPr sz="9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Univers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 for KPMG Font Size 15 Bold 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4855027" y="4022159"/>
            <a:ext cx="3686516" cy="324000"/>
          </a:xfrm>
          <a:prstGeom prst="rect">
            <a:avLst/>
          </a:prstGeom>
          <a:solidFill>
            <a:srgbClr val="00A3A1"/>
          </a:solidFill>
        </p:spPr>
        <p:txBody>
          <a:bodyPr lIns="144000" tIns="36000" rIns="72000" bIns="36000" anchor="ctr"/>
          <a:lstStyle>
            <a:lvl1pPr marL="0" marR="0" indent="0" algn="l" defTabSz="6858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125" b="1" i="0" u="none" strike="noStrike" kern="1200" cap="none" spc="0" normalizeH="0" baseline="0" noProof="0">
                <a:solidFill>
                  <a:schemeClr val="bg1"/>
                </a:solidFill>
                <a:latin typeface="Univers for KPMG" panose="020B0603020202020204" pitchFamily="34" charset="0"/>
              </a:defRPr>
            </a:lvl1pPr>
            <a:lvl2pPr marL="271463" indent="-135731" eaLnBrk="1" hangingPunct="1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450"/>
              </a:spcBef>
              <a:spcAft>
                <a:spcPts val="900"/>
              </a:spcAft>
              <a:buFontTx/>
              <a:buNone/>
              <a:defRPr lang="en-US" sz="9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450"/>
              </a:spcBef>
              <a:defRPr sz="900">
                <a:latin typeface="Univers for KPMG" panose="020B0603020202020204" pitchFamily="34" charset="0"/>
              </a:defRPr>
            </a:lvl4pPr>
            <a:lvl5pPr>
              <a:spcBef>
                <a:spcPts val="450"/>
              </a:spcBef>
              <a:defRPr sz="9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Univers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 for KPMG Font Size 15 Bold 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602458" y="2241555"/>
            <a:ext cx="3686515" cy="1577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lang="en-US" sz="9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203597" indent="-203597">
              <a:lnSpc>
                <a:spcPct val="90000"/>
              </a:lnSpc>
              <a:buFont typeface="Arial" panose="020B0604020202020204" pitchFamily="34" charset="0"/>
              <a:buChar char="—"/>
              <a:defRPr lang="en-US" sz="9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46" hasCustomPrompt="1"/>
          </p:nvPr>
        </p:nvSpPr>
        <p:spPr>
          <a:xfrm>
            <a:off x="4855028" y="2241555"/>
            <a:ext cx="3686517" cy="1577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lang="en-US" sz="9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203597" indent="-203597">
              <a:lnSpc>
                <a:spcPct val="90000"/>
              </a:lnSpc>
              <a:buFont typeface="Arial" panose="020B0604020202020204" pitchFamily="34" charset="0"/>
              <a:buChar char="—"/>
              <a:defRPr lang="en-US" sz="9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602456" y="4458975"/>
            <a:ext cx="3686514" cy="1577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lang="en-US" sz="9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203597" indent="-203597">
              <a:lnSpc>
                <a:spcPct val="90000"/>
              </a:lnSpc>
              <a:buFont typeface="Arial" panose="020B0604020202020204" pitchFamily="34" charset="0"/>
              <a:buChar char="—"/>
              <a:defRPr lang="en-US" sz="9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855028" y="4458975"/>
            <a:ext cx="3686517" cy="1577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lang="en-US" sz="9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203597" indent="-203597">
              <a:lnSpc>
                <a:spcPct val="90000"/>
              </a:lnSpc>
              <a:buFont typeface="Arial" panose="020B0604020202020204" pitchFamily="34" charset="0"/>
              <a:buChar char="—"/>
              <a:defRPr lang="en-US" sz="9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4479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507">
          <p15:clr>
            <a:srgbClr val="FBAE40"/>
          </p15:clr>
        </p15:guide>
        <p15:guide id="3" pos="717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816">
          <p15:clr>
            <a:srgbClr val="FBAE40"/>
          </p15:clr>
        </p15:guide>
        <p15:guide id="7" orient="horz" pos="1003">
          <p15:clr>
            <a:srgbClr val="FBAE40"/>
          </p15:clr>
        </p15:guide>
        <p15:guide id="8" orient="horz" pos="14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3C9B-EDFB-403A-83BA-87CA27913DE0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3C9-32ED-4E8A-8392-290EDE50560E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F36D-AB0C-4E5C-A129-12C501D84096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3F4-160F-4623-9A0E-6D8BFDFD3334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266-B9BD-4B81-AF75-FB0F5F8859E7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andara"/>
              </a:rPr>
              <a:pPr/>
              <a:t>7/26/2018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Canda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  <a:latin typeface="Candara"/>
              </a:rPr>
              <a:t>Government of Rajasthan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EF78-3DB0-4067-9A39-0BDE256ECAF8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1E2C-3634-450B-A9FA-489DEED6BD22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9A3A-29D0-4F51-9F06-ACC88811EC4F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65D8-85A6-46CD-AE5B-6F3E352F7D4C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5979-DFFF-4B7F-9E17-452BC88D4063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0488-217C-405E-84A7-2C6B75A7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9" r:id="rId13"/>
    <p:sldLayoutId id="214748378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mrut.gov.in/SmartCitiesPPT/AMRUT%20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24028" r="4958" b="8191"/>
          <a:stretch/>
        </p:blipFill>
        <p:spPr bwMode="auto">
          <a:xfrm>
            <a:off x="2296539" y="1221042"/>
            <a:ext cx="4781077" cy="30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589" y="38429"/>
            <a:ext cx="8812591" cy="6949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w Cen MT" pitchFamily="34" charset="0"/>
              </a:rPr>
              <a:t>AMRUT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Government of Rajasthan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DA2F8-763F-43EF-98BD-3ED8F125BA97}"/>
              </a:ext>
            </a:extLst>
          </p:cNvPr>
          <p:cNvSpPr/>
          <p:nvPr/>
        </p:nvSpPr>
        <p:spPr>
          <a:xfrm>
            <a:off x="165704" y="4643947"/>
            <a:ext cx="8812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w Cen MT" pitchFamily="34" charset="0"/>
              </a:rPr>
              <a:t>Innovations in Sewerage &amp; Septage Management in </a:t>
            </a:r>
            <a:r>
              <a:rPr lang="en-IN" sz="3600" b="1" dirty="0">
                <a:solidFill>
                  <a:srgbClr val="00B0F0"/>
                </a:solidFill>
                <a:latin typeface="Tw Cen MT" pitchFamily="34" charset="0"/>
              </a:rPr>
              <a:t>Rajasthan</a:t>
            </a:r>
            <a:endParaRPr lang="en-US" sz="3600" b="1" dirty="0">
              <a:solidFill>
                <a:srgbClr val="00B0F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9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Innovative Design &amp; Construction Methodology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54" y="860339"/>
            <a:ext cx="8932110" cy="549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IN" sz="2600" b="1" dirty="0"/>
              <a:t>Sewerage Projects are designed on de-centralized STP and associated network which will ensure following advantages: </a:t>
            </a:r>
          </a:p>
          <a:p>
            <a:pPr marL="720725" indent="-442913" algn="just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</a:pPr>
            <a:r>
              <a:rPr lang="en-IN" sz="2600" dirty="0"/>
              <a:t>Each zone will have separate sewerage system. The commissioning of zone will not be affected by the delays of STP’s of other zones. </a:t>
            </a:r>
          </a:p>
          <a:p>
            <a:pPr marL="720725" indent="-442913" algn="just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</a:pPr>
            <a:r>
              <a:rPr lang="en-IN" sz="2600" dirty="0"/>
              <a:t>Beneficiaries of zone will start getting benefit of sewerage system immediately after commissioning of sewerage system of the zone. </a:t>
            </a:r>
          </a:p>
          <a:p>
            <a:pPr marL="720725" indent="-442913" algn="just">
              <a:spcBef>
                <a:spcPts val="200"/>
              </a:spcBef>
              <a:spcAft>
                <a:spcPts val="200"/>
              </a:spcAft>
              <a:buFont typeface="+mj-lt"/>
              <a:buAutoNum type="romanLcPeriod"/>
            </a:pPr>
            <a:r>
              <a:rPr lang="en-IN" sz="2600" dirty="0"/>
              <a:t>The depth of manhole and Sewer system will be reduced substantially as compare to Centralized system. This will ensure minimum public inconvenience and to transfer immediate benefits to the citizen.</a:t>
            </a:r>
          </a:p>
          <a:p>
            <a:pPr marL="263525" indent="-2635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IN" sz="2600" b="1" dirty="0"/>
              <a:t>Construction of Earth Quake resistant structure</a:t>
            </a:r>
          </a:p>
        </p:txBody>
      </p:sp>
    </p:spTree>
    <p:extLst>
      <p:ext uri="{BB962C8B-B14F-4D97-AF65-F5344CB8AC3E}">
        <p14:creationId xmlns:p14="http://schemas.microsoft.com/office/powerpoint/2010/main" val="253502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Innovative Design &amp; Construction Methodology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54" y="860339"/>
            <a:ext cx="8932110" cy="535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b="1" dirty="0"/>
              <a:t>Public Friendly Construction Methodology -</a:t>
            </a:r>
            <a:r>
              <a:rPr lang="en-IN" sz="2800" dirty="0"/>
              <a:t> Initially the Contractor is allowed to start the work of STP and Outfall /main sewer. Only after completion of 80% of outfall works, lateral work shall be allowed as per the work plan.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IN" sz="2600" dirty="0"/>
              <a:t>    STP &gt;&gt; Outfall &gt;&gt; Main &gt;&gt; Lateral &gt;&gt; House Sewer Connection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IN" sz="28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b="1" dirty="0"/>
              <a:t>Impacts</a:t>
            </a:r>
            <a:r>
              <a:rPr lang="en-IN" sz="2800" dirty="0"/>
              <a:t>:</a:t>
            </a:r>
          </a:p>
          <a:p>
            <a:pPr marL="623888" indent="-2635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IN" sz="2800" dirty="0"/>
              <a:t>Immediate functioning of Sewerage System.</a:t>
            </a:r>
          </a:p>
          <a:p>
            <a:pPr marL="623888" indent="-2635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IN" sz="2800" dirty="0"/>
              <a:t>Immediate transfer of benefits.</a:t>
            </a:r>
          </a:p>
          <a:p>
            <a:pPr marL="623888" indent="-2635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IN" sz="2800" dirty="0"/>
              <a:t>Least public inconvenience.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3527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Use of latest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654" y="896627"/>
            <a:ext cx="874617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b="1" dirty="0"/>
              <a:t>SBR</a:t>
            </a:r>
            <a:r>
              <a:rPr lang="en-IN" sz="2800" dirty="0"/>
              <a:t> </a:t>
            </a:r>
            <a:r>
              <a:rPr lang="en-IN" sz="2800" b="1" dirty="0"/>
              <a:t>(Sequential Batch Reactor)</a:t>
            </a:r>
            <a:r>
              <a:rPr lang="en-IN" sz="2800" dirty="0"/>
              <a:t> based STPs for achieving effluent parameters i.e. BOD&lt;10 ppm; COD&lt;50 ppm; TSS&lt;10 ppm; NH4-N&lt;5 ppm; N&lt;10 ppm and </a:t>
            </a:r>
            <a:r>
              <a:rPr lang="en-IN" sz="2800" dirty="0" err="1"/>
              <a:t>Fecal</a:t>
            </a:r>
            <a:r>
              <a:rPr lang="en-IN" sz="2800" dirty="0"/>
              <a:t> </a:t>
            </a:r>
            <a:r>
              <a:rPr lang="en-IN" sz="2800" dirty="0" err="1"/>
              <a:t>Caliform</a:t>
            </a:r>
            <a:r>
              <a:rPr lang="en-IN" sz="2800" dirty="0"/>
              <a:t>&lt;100 MPN/100ml.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b="1" dirty="0"/>
              <a:t>Fully Automatic</a:t>
            </a:r>
            <a:r>
              <a:rPr lang="en-IN" sz="2800" dirty="0"/>
              <a:t>, mechanised with provision of SCADA (Supervisory Control &amp; Data Acquisition) along with PLC (Programmable Logic Controller) and Laboratory.</a:t>
            </a:r>
          </a:p>
          <a:p>
            <a:pPr marL="442913" algn="just">
              <a:spcBef>
                <a:spcPts val="300"/>
              </a:spcBef>
              <a:spcAft>
                <a:spcPts val="300"/>
              </a:spcAft>
            </a:pPr>
            <a:r>
              <a:rPr lang="en-IN" sz="2800" b="1" u="sng" dirty="0"/>
              <a:t>SCADA</a:t>
            </a:r>
            <a:r>
              <a:rPr lang="en-IN" sz="2800" b="1" dirty="0"/>
              <a:t>-</a:t>
            </a:r>
            <a:r>
              <a:rPr lang="en-IN" sz="2800" dirty="0"/>
              <a:t> a control system architecture that uses computers, networked data communications and graphical user interfaces for high-level process supervisory management.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dirty="0"/>
              <a:t>Online monitoring of effluent parameters.</a:t>
            </a:r>
          </a:p>
        </p:txBody>
      </p:sp>
    </p:spTree>
    <p:extLst>
      <p:ext uri="{BB962C8B-B14F-4D97-AF65-F5344CB8AC3E}">
        <p14:creationId xmlns:p14="http://schemas.microsoft.com/office/powerpoint/2010/main" val="366456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Use of latest Material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96627"/>
            <a:ext cx="890583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b="1" dirty="0"/>
              <a:t>Use of DWC(Double Wall Corrugated ) pipes -</a:t>
            </a:r>
            <a:r>
              <a:rPr lang="en-IN" sz="2800" dirty="0"/>
              <a:t> 90% DWC pipes are used to enable ease of handling, quick laying &amp; jointing and controlling in pipe leakage. </a:t>
            </a:r>
          </a:p>
          <a:p>
            <a:pPr marL="442913" indent="-44291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b="1" dirty="0"/>
              <a:t>Use of Pre-cast Manholes </a:t>
            </a:r>
            <a:r>
              <a:rPr lang="en-IN" sz="2800" dirty="0"/>
              <a:t>to expedite &amp; ease of construction.</a:t>
            </a:r>
          </a:p>
          <a:p>
            <a:pPr marL="442913" indent="-44291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b="1" dirty="0"/>
              <a:t>PVC-U pipes, </a:t>
            </a:r>
            <a:r>
              <a:rPr lang="en-IN" sz="2800" dirty="0"/>
              <a:t>which are flexible and non-corrosive are used for House Sewer connections . </a:t>
            </a:r>
          </a:p>
          <a:p>
            <a:pPr marL="442913" indent="-44291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800" b="1" dirty="0"/>
              <a:t>Use of Sulphate Resistant Cement</a:t>
            </a:r>
            <a:r>
              <a:rPr lang="en-IN" sz="2800" dirty="0"/>
              <a:t> in Sewage retaining structures &amp; RCC pipes to increase life of Sewerage System.</a:t>
            </a:r>
          </a:p>
        </p:txBody>
      </p:sp>
    </p:spTree>
    <p:extLst>
      <p:ext uri="{BB962C8B-B14F-4D97-AF65-F5344CB8AC3E}">
        <p14:creationId xmlns:p14="http://schemas.microsoft.com/office/powerpoint/2010/main" val="395118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Smart Solutions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58810"/>
            <a:ext cx="909176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500" b="1" dirty="0"/>
              <a:t>Use of VFD(Variable Frequency Drive) </a:t>
            </a:r>
            <a:r>
              <a:rPr lang="en-IN" sz="2500" dirty="0"/>
              <a:t>to ensure power efficiency of equipment.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500" b="1" dirty="0"/>
              <a:t>Ultrasonic Level sensor integrated with GSM technology based Alarm system </a:t>
            </a:r>
            <a:r>
              <a:rPr lang="en-IN" sz="2500" dirty="0"/>
              <a:t>in critical Manholes to avoid overflow and chocking</a:t>
            </a:r>
          </a:p>
          <a:p>
            <a:pPr marL="442913" indent="-44291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500" b="1" dirty="0"/>
              <a:t>Use of trenchless technology </a:t>
            </a:r>
            <a:r>
              <a:rPr lang="en-IN" sz="2500" dirty="0"/>
              <a:t>to minimize public inconvenience and loss of property &amp; human life:</a:t>
            </a:r>
          </a:p>
          <a:p>
            <a:pPr marL="803275" indent="-360363" algn="just">
              <a:buFont typeface="Arial" panose="020B0604020202020204" pitchFamily="34" charset="0"/>
              <a:buChar char="•"/>
            </a:pPr>
            <a:r>
              <a:rPr lang="en-IN" sz="2500" dirty="0"/>
              <a:t> Railway/NH and other crossings </a:t>
            </a:r>
          </a:p>
          <a:p>
            <a:pPr marL="803275" indent="-360363" algn="just">
              <a:buFont typeface="Arial" panose="020B0604020202020204" pitchFamily="34" charset="0"/>
              <a:buChar char="•"/>
            </a:pPr>
            <a:r>
              <a:rPr lang="en-IN" sz="2500" dirty="0"/>
              <a:t> Narrow lanes with high rise buildings</a:t>
            </a:r>
          </a:p>
          <a:p>
            <a:pPr marL="803275" indent="-360363" algn="just">
              <a:buFont typeface="Arial" panose="020B0604020202020204" pitchFamily="34" charset="0"/>
              <a:buChar char="•"/>
            </a:pPr>
            <a:r>
              <a:rPr lang="en-IN" sz="2500" dirty="0"/>
              <a:t> Critical locations </a:t>
            </a:r>
          </a:p>
          <a:p>
            <a:pPr marL="442913" indent="-44291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N" sz="2500" b="1" dirty="0"/>
              <a:t>Reuse of Treated Waste Water- </a:t>
            </a:r>
            <a:r>
              <a:rPr lang="en-IN" sz="2500" dirty="0"/>
              <a:t>To encourage reuse, Over Head Tank of 22 m staging is constructed included to cover large command area  for Irrigation, Industries, landscape, tail end users.</a:t>
            </a:r>
          </a:p>
          <a:p>
            <a:pPr marL="803275" indent="-360363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IN" sz="24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3902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Septage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70996-028D-401F-98A1-2D6C95D15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64" y="885351"/>
            <a:ext cx="8652175" cy="4351338"/>
          </a:xfrm>
        </p:spPr>
        <p:txBody>
          <a:bodyPr>
            <a:normAutofit/>
          </a:bodyPr>
          <a:lstStyle/>
          <a:p>
            <a:pPr algn="just">
              <a:spcBef>
                <a:spcPts val="400"/>
              </a:spcBef>
            </a:pPr>
            <a:r>
              <a:rPr lang="en-IN" sz="2400" dirty="0">
                <a:latin typeface="+mn-lt"/>
              </a:rPr>
              <a:t>FSSM is Low cost affordable sanitation solution because of requirement of low capital investment, less O &amp; M expenditure and high resource recovery.</a:t>
            </a:r>
          </a:p>
          <a:p>
            <a:pPr algn="just">
              <a:spcBef>
                <a:spcPts val="400"/>
              </a:spcBef>
            </a:pPr>
            <a:r>
              <a:rPr lang="en-IN" sz="2400" dirty="0">
                <a:latin typeface="+mn-lt"/>
              </a:rPr>
              <a:t>Process of safe </a:t>
            </a:r>
            <a:r>
              <a:rPr lang="en-IN" sz="2400" b="1" dirty="0">
                <a:solidFill>
                  <a:srgbClr val="0070C0"/>
                </a:solidFill>
                <a:latin typeface="+mn-lt"/>
              </a:rPr>
              <a:t>Collection, Conveyance, Treatment and Disposal/ Reuse</a:t>
            </a:r>
            <a:r>
              <a:rPr lang="en-IN" sz="2400" b="1" dirty="0">
                <a:latin typeface="+mn-lt"/>
              </a:rPr>
              <a:t> </a:t>
            </a:r>
            <a:r>
              <a:rPr lang="en-IN" sz="2400" dirty="0">
                <a:latin typeface="+mn-lt"/>
              </a:rPr>
              <a:t>of Faecal sludge and septage from onsite containment such as pit latrines, septic tanks, etc.</a:t>
            </a:r>
          </a:p>
          <a:p>
            <a:pPr algn="just">
              <a:spcBef>
                <a:spcPts val="400"/>
              </a:spcBef>
            </a:pPr>
            <a:r>
              <a:rPr lang="en-IN" sz="2400" dirty="0">
                <a:latin typeface="+mn-lt"/>
              </a:rPr>
              <a:t>Management of the faecal waste which is </a:t>
            </a:r>
            <a:r>
              <a:rPr lang="en-IN" sz="2400" b="1" dirty="0">
                <a:solidFill>
                  <a:srgbClr val="0070C0"/>
                </a:solidFill>
                <a:latin typeface="+mn-lt"/>
              </a:rPr>
              <a:t>not conveyed by Sewerage System</a:t>
            </a:r>
            <a:r>
              <a:rPr lang="en-IN" sz="2400" b="1" dirty="0">
                <a:solidFill>
                  <a:srgbClr val="0070C0"/>
                </a:solidFill>
              </a:rPr>
              <a:t>.</a:t>
            </a:r>
            <a:endParaRPr lang="en-IN" sz="24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6A194-A06A-4E4E-A109-79F048C4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59445" r="7920" b="22222"/>
          <a:stretch/>
        </p:blipFill>
        <p:spPr>
          <a:xfrm>
            <a:off x="831427" y="4063927"/>
            <a:ext cx="7481146" cy="22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Septage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70996-028D-401F-98A1-2D6C95D15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64" y="885350"/>
            <a:ext cx="8652175" cy="529978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+mn-lt"/>
              </a:rPr>
              <a:t>Prepared State Sewerage and Waste Water Policy in Year 2016 with a target of covering major towns in 5 years, towns having population greater than 50,000 and less than 1,00,000 in 10 year and all remaining towns in 15 Years.</a:t>
            </a: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+mn-lt"/>
              </a:rPr>
              <a:t>80 towns out of 190 towns are being covered by Sewerage system. About 100 towns will be covered by FSSM (Faecal Sludge &amp; Septage Management).</a:t>
            </a:r>
            <a:endParaRPr lang="en-IN" sz="2400" dirty="0">
              <a:solidFill>
                <a:srgbClr val="0070C0"/>
              </a:solidFill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+mn-lt"/>
              </a:rPr>
              <a:t>Guideline prepared for implementation of FSSM and situation analysis of  100 smaller towns with the support of NIUA are being done.</a:t>
            </a:r>
          </a:p>
          <a:p>
            <a:pPr algn="just">
              <a:lnSpc>
                <a:spcPct val="100000"/>
              </a:lnSpc>
            </a:pPr>
            <a:r>
              <a:rPr lang="en-IN" sz="2400" dirty="0">
                <a:latin typeface="+mn-lt"/>
              </a:rPr>
              <a:t>Identified eligible towns for pilot initiatives and started full scale FSSM solution in three towns (Sambhar- </a:t>
            </a:r>
            <a:r>
              <a:rPr lang="en-IN" sz="2400" dirty="0" err="1">
                <a:latin typeface="+mn-lt"/>
              </a:rPr>
              <a:t>Phulera</a:t>
            </a:r>
            <a:r>
              <a:rPr lang="en-IN" sz="2400" dirty="0">
                <a:latin typeface="+mn-lt"/>
              </a:rPr>
              <a:t>, </a:t>
            </a:r>
            <a:r>
              <a:rPr lang="en-IN" sz="2400" dirty="0" err="1">
                <a:latin typeface="+mn-lt"/>
              </a:rPr>
              <a:t>Khandela</a:t>
            </a:r>
            <a:r>
              <a:rPr lang="en-IN" sz="2400" dirty="0">
                <a:latin typeface="+mn-lt"/>
              </a:rPr>
              <a:t> &amp; </a:t>
            </a:r>
            <a:r>
              <a:rPr lang="en-IN" sz="2400" dirty="0" err="1">
                <a:latin typeface="+mn-lt"/>
              </a:rPr>
              <a:t>Lalsot</a:t>
            </a:r>
            <a:r>
              <a:rPr lang="en-IN" sz="2400" dirty="0">
                <a:latin typeface="+mn-lt"/>
              </a:rPr>
              <a:t>) in Rajasthan</a:t>
            </a:r>
            <a:endParaRPr lang="en-IN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1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Glimpses of </a:t>
            </a:r>
            <a:r>
              <a:rPr lang="en-US" sz="3200" b="1">
                <a:solidFill>
                  <a:srgbClr val="00B0F0"/>
                </a:solidFill>
                <a:latin typeface="Tw Cen MT" pitchFamily="34" charset="0"/>
              </a:rPr>
              <a:t>Completed Project- </a:t>
            </a:r>
            <a:r>
              <a:rPr lang="en-IN" sz="3200" b="1" dirty="0">
                <a:solidFill>
                  <a:srgbClr val="00B0F0"/>
                </a:solidFill>
                <a:latin typeface="Tw Cen MT" pitchFamily="34" charset="0"/>
              </a:rPr>
              <a:t>Sewerage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 </a:t>
            </a:r>
          </a:p>
        </p:txBody>
      </p:sp>
      <p:pic>
        <p:nvPicPr>
          <p:cNvPr id="9" name="Picture 3" descr="C:\Users\hp\Desktop\Sewerage\Hanumangarh\NEW 3.jpg">
            <a:extLst>
              <a:ext uri="{FF2B5EF4-FFF2-40B4-BE49-F238E27FC236}">
                <a16:creationId xmlns:a16="http://schemas.microsoft.com/office/drawing/2014/main" id="{B10ADB19-3C73-48C3-A622-F9BCD6F12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5724"/>
          <a:stretch/>
        </p:blipFill>
        <p:spPr bwMode="auto">
          <a:xfrm>
            <a:off x="1428684" y="876097"/>
            <a:ext cx="5645216" cy="267772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F1FD97-2E4B-429C-9B7A-01E7EB503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96"/>
          <a:stretch/>
        </p:blipFill>
        <p:spPr>
          <a:xfrm>
            <a:off x="1422400" y="3588616"/>
            <a:ext cx="5645216" cy="2677721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9A41C98B-7668-41C4-A7B3-BAA12E4DB58F}"/>
              </a:ext>
            </a:extLst>
          </p:cNvPr>
          <p:cNvSpPr txBox="1"/>
          <p:nvPr/>
        </p:nvSpPr>
        <p:spPr>
          <a:xfrm>
            <a:off x="7157953" y="2973978"/>
            <a:ext cx="198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400" b="1" dirty="0">
                <a:solidFill>
                  <a:srgbClr val="FF0000"/>
                </a:solidFill>
              </a:rPr>
              <a:t>5 MLD STP Completed at</a:t>
            </a:r>
          </a:p>
          <a:p>
            <a:r>
              <a:rPr lang="en-IN" sz="2400" b="1" dirty="0" err="1">
                <a:solidFill>
                  <a:srgbClr val="FF0000"/>
                </a:solidFill>
              </a:rPr>
              <a:t>Hanumangarh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842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Glimpses of Ongoing Projects- </a:t>
            </a:r>
            <a:r>
              <a:rPr lang="en-IN" sz="3200" b="1" dirty="0">
                <a:solidFill>
                  <a:srgbClr val="00B0F0"/>
                </a:solidFill>
                <a:latin typeface="Tw Cen MT" pitchFamily="34" charset="0"/>
              </a:rPr>
              <a:t>Sewerage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1C98B-7668-41C4-A7B3-BAA12E4DB58F}"/>
              </a:ext>
            </a:extLst>
          </p:cNvPr>
          <p:cNvSpPr txBox="1"/>
          <p:nvPr/>
        </p:nvSpPr>
        <p:spPr>
          <a:xfrm>
            <a:off x="6877796" y="2939064"/>
            <a:ext cx="198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House Sewer Connections at Alwar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G:\Photos (25.06.2018)\AMRUT\Sewerage\Alwar\IMG-20180626-WA0019.jpg">
            <a:extLst>
              <a:ext uri="{FF2B5EF4-FFF2-40B4-BE49-F238E27FC236}">
                <a16:creationId xmlns:a16="http://schemas.microsoft.com/office/drawing/2014/main" id="{E387EE2E-CD68-4BB2-9C3F-443C1A9E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873" y="968270"/>
            <a:ext cx="5624869" cy="2570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G:\Photos (25.06.2018)\AMRUT\Sewerage\Alwar\IMG-20180626-WA0021.jpg">
            <a:extLst>
              <a:ext uri="{FF2B5EF4-FFF2-40B4-BE49-F238E27FC236}">
                <a16:creationId xmlns:a16="http://schemas.microsoft.com/office/drawing/2014/main" id="{B9C74C85-FFF6-4F8E-969B-560F85B0E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872" y="3673230"/>
            <a:ext cx="5624869" cy="2570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386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Glimpses of Ongoing Projects- </a:t>
            </a:r>
            <a:r>
              <a:rPr lang="en-IN" sz="3200" b="1" dirty="0">
                <a:solidFill>
                  <a:srgbClr val="00B0F0"/>
                </a:solidFill>
                <a:latin typeface="Tw Cen MT" pitchFamily="34" charset="0"/>
              </a:rPr>
              <a:t>Sewerage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1C98B-7668-41C4-A7B3-BAA12E4DB58F}"/>
              </a:ext>
            </a:extLst>
          </p:cNvPr>
          <p:cNvSpPr txBox="1"/>
          <p:nvPr/>
        </p:nvSpPr>
        <p:spPr>
          <a:xfrm>
            <a:off x="6674599" y="4378794"/>
            <a:ext cx="198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3 MLD STP at </a:t>
            </a:r>
            <a:r>
              <a:rPr lang="en-IN" sz="2400" b="1" dirty="0" err="1">
                <a:solidFill>
                  <a:srgbClr val="FF0000"/>
                </a:solidFill>
              </a:rPr>
              <a:t>Bhiwadi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A730D4-7CD8-4DE2-A467-B20C2E817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5" b="33921"/>
          <a:stretch/>
        </p:blipFill>
        <p:spPr>
          <a:xfrm>
            <a:off x="756872" y="830073"/>
            <a:ext cx="5624868" cy="2725927"/>
          </a:xfrm>
          <a:prstGeom prst="rect">
            <a:avLst/>
          </a:prstGeom>
        </p:spPr>
      </p:pic>
      <p:pic>
        <p:nvPicPr>
          <p:cNvPr id="10" name="Picture 4" descr="C:\Users\hp\Desktop\Sewerage\BHIWADI SEWERAGE\PHOTO-2018-06-25-15-22-19_1.jpg">
            <a:extLst>
              <a:ext uri="{FF2B5EF4-FFF2-40B4-BE49-F238E27FC236}">
                <a16:creationId xmlns:a16="http://schemas.microsoft.com/office/drawing/2014/main" id="{0EC38FCF-002F-4C11-89D7-FC9BFAE9E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15461"/>
          <a:stretch/>
        </p:blipFill>
        <p:spPr bwMode="auto">
          <a:xfrm>
            <a:off x="756872" y="3673231"/>
            <a:ext cx="5624868" cy="2611456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A1E226-B2C9-45B0-835A-E4A29329AA62}"/>
              </a:ext>
            </a:extLst>
          </p:cNvPr>
          <p:cNvSpPr txBox="1"/>
          <p:nvPr/>
        </p:nvSpPr>
        <p:spPr>
          <a:xfrm>
            <a:off x="6589484" y="1618583"/>
            <a:ext cx="210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2 MLD STP at Sikar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Sewerage Sector- Overview and 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850961"/>
            <a:ext cx="89774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algn="just">
              <a:spcBef>
                <a:spcPts val="200"/>
              </a:spcBef>
              <a:spcAft>
                <a:spcPts val="200"/>
              </a:spcAft>
            </a:pPr>
            <a:endParaRPr lang="en-IN" sz="2400" b="1" u="sng" dirty="0"/>
          </a:p>
          <a:p>
            <a:pPr marL="263525" algn="just">
              <a:spcBef>
                <a:spcPts val="200"/>
              </a:spcBef>
              <a:spcAft>
                <a:spcPts val="200"/>
              </a:spcAft>
            </a:pPr>
            <a:r>
              <a:rPr lang="en-IN" sz="2400" b="1" u="sng" dirty="0"/>
              <a:t>Overview:</a:t>
            </a:r>
          </a:p>
          <a:p>
            <a:pPr marL="263525" algn="just">
              <a:spcBef>
                <a:spcPts val="400"/>
              </a:spcBef>
              <a:spcAft>
                <a:spcPts val="400"/>
              </a:spcAft>
            </a:pPr>
            <a:endParaRPr lang="en-IN" sz="1400" b="1" u="sng" dirty="0"/>
          </a:p>
          <a:p>
            <a:pPr marL="2635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29 Mission towns ;	       90 Projects ;     Total budget Rs. 3223.94 </a:t>
            </a:r>
            <a:r>
              <a:rPr lang="en-IN" sz="2400" dirty="0" err="1"/>
              <a:t>Crs</a:t>
            </a:r>
            <a:r>
              <a:rPr lang="en-IN" sz="2400" dirty="0"/>
              <a:t>.</a:t>
            </a:r>
          </a:p>
          <a:p>
            <a:pPr marL="2635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56 projects Sewerage &amp; Water Supply;   96% budget- Rs. 3115.11 Cr.</a:t>
            </a:r>
          </a:p>
          <a:p>
            <a:pPr marL="2635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33 Projects of Sewerage;	Rs. 2107 Cr. (65%).</a:t>
            </a:r>
          </a:p>
          <a:p>
            <a:pPr marL="2635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Total household		- 	20,20,965</a:t>
            </a:r>
          </a:p>
          <a:p>
            <a:pPr marL="2635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At start of Mission		-	5,88,818 (29%).</a:t>
            </a:r>
          </a:p>
          <a:p>
            <a:pPr marL="2635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Coverage during Mission	-	5,22,728 (26%)- (15% through AMRUT + 11% through other projects)</a:t>
            </a:r>
          </a:p>
          <a:p>
            <a:pPr marL="263525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GAP				- 	9,09,419 (45%)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IN" sz="2000" b="1" dirty="0"/>
              <a:t>Cont</a:t>
            </a:r>
            <a:r>
              <a:rPr lang="en-IN" sz="1600" dirty="0"/>
              <a:t>..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sz="8000" dirty="0"/>
          </a:p>
          <a:p>
            <a:pPr algn="ctr">
              <a:buNone/>
            </a:pPr>
            <a:r>
              <a:rPr lang="en-IN" sz="8000" dirty="0"/>
              <a:t>THANKS</a:t>
            </a:r>
            <a:endParaRPr lang="en-US" sz="8000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8"/>
            <a:ext cx="3617103" cy="365125"/>
          </a:xfrm>
        </p:spPr>
        <p:txBody>
          <a:bodyPr/>
          <a:lstStyle/>
          <a:p>
            <a:r>
              <a:rPr lang="en-US" dirty="0"/>
              <a:t>Government of Rajasthan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Sewerage Sector- Overview and 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850960"/>
            <a:ext cx="897746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algn="just">
              <a:spcBef>
                <a:spcPts val="200"/>
              </a:spcBef>
              <a:spcAft>
                <a:spcPts val="200"/>
              </a:spcAft>
            </a:pPr>
            <a:r>
              <a:rPr lang="en-IN" sz="2400" b="1" u="sng" dirty="0"/>
              <a:t>Challenges:</a:t>
            </a:r>
          </a:p>
          <a:p>
            <a:pPr marL="263525" indent="-26988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 Shortage of Experienced Constructing Agencies </a:t>
            </a:r>
          </a:p>
          <a:p>
            <a:pPr marL="263525" indent="-26988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IN" sz="2400" dirty="0"/>
              <a:t> Poor perception about sewerage works.</a:t>
            </a:r>
          </a:p>
          <a:p>
            <a:pPr marL="801688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IN" sz="2400" dirty="0"/>
              <a:t>Duration of construction is more.</a:t>
            </a:r>
          </a:p>
          <a:p>
            <a:pPr marL="801688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IN" sz="2400" dirty="0"/>
              <a:t>Lot of inconvenience during construction especially delay in                              restoration of roads.</a:t>
            </a:r>
          </a:p>
          <a:p>
            <a:pPr marL="801688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IN" sz="2400" dirty="0"/>
              <a:t>Delays in House hold sewer connection.</a:t>
            </a:r>
          </a:p>
          <a:p>
            <a:pPr marL="263525" indent="-26988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346075" algn="l"/>
              </a:tabLst>
            </a:pPr>
            <a:r>
              <a:rPr lang="en-IN" sz="2400" dirty="0"/>
              <a:t> Public Acceptance is less</a:t>
            </a:r>
          </a:p>
          <a:p>
            <a:pPr marL="801688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IN" sz="2400" dirty="0"/>
              <a:t>Already have septic tank or some arrangements.</a:t>
            </a:r>
          </a:p>
          <a:p>
            <a:pPr marL="801688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IN" sz="2400" dirty="0"/>
              <a:t>Lack of awareness</a:t>
            </a:r>
          </a:p>
          <a:p>
            <a:pPr marL="801688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IN" sz="2400" dirty="0"/>
              <a:t>Construction difficulties </a:t>
            </a:r>
          </a:p>
          <a:p>
            <a:pPr marL="801688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IN" sz="2400" dirty="0"/>
              <a:t>Delays in transfer of benefit due to complicated procedure.</a:t>
            </a:r>
            <a:r>
              <a:rPr lang="en-IN" sz="16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Innovative Measures – Bid Document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850961"/>
            <a:ext cx="89774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800" b="1" dirty="0"/>
              <a:t>Cluster Approach-</a:t>
            </a:r>
            <a:r>
              <a:rPr lang="en-IN" sz="2800" dirty="0"/>
              <a:t> All Sewer related activities of the town including sewer network construction of  STP, SPS, House Sewer Connection, Road Restoration and 10 year O &amp;M were included in a single package. </a:t>
            </a:r>
            <a:r>
              <a:rPr lang="en-IN" sz="2800" b="1" dirty="0"/>
              <a:t>Cluster approach</a:t>
            </a:r>
            <a:r>
              <a:rPr lang="en-IN" sz="2800" dirty="0"/>
              <a:t> was adopted by clubbing sewerage works of geographically related towns to attract good Constructing Agencies. 15 AMRUT towns of Rajasthan were divided into 5 packages, each package cost in the range of Rs. 300 to 400 Cr.</a:t>
            </a:r>
          </a:p>
          <a:p>
            <a:pPr marL="263525" algn="just">
              <a:spcBef>
                <a:spcPts val="200"/>
              </a:spcBef>
              <a:spcAft>
                <a:spcPts val="200"/>
              </a:spcAft>
            </a:pPr>
            <a:r>
              <a:rPr lang="en-IN" sz="2800" b="1" dirty="0"/>
              <a:t>Impact</a:t>
            </a:r>
            <a:r>
              <a:rPr lang="en-IN" sz="2800" dirty="0"/>
              <a:t>: </a:t>
            </a:r>
          </a:p>
          <a:p>
            <a:pPr marL="263525" algn="just">
              <a:spcBef>
                <a:spcPts val="200"/>
              </a:spcBef>
              <a:spcAft>
                <a:spcPts val="200"/>
              </a:spcAft>
            </a:pPr>
            <a:r>
              <a:rPr lang="en-IN" sz="2800" i="1" dirty="0"/>
              <a:t>Good Constructing Agencies like L&amp;T and Tata participated and now executing the works in Rajasthan.</a:t>
            </a:r>
          </a:p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en-IN" sz="2000" b="1" dirty="0"/>
              <a:t>Cont</a:t>
            </a:r>
            <a:r>
              <a:rPr lang="en-IN" sz="1600" dirty="0"/>
              <a:t>..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Innovative Measures – Bid Document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850961"/>
            <a:ext cx="8977464" cy="542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IN" sz="2800" b="1" dirty="0"/>
              <a:t>O&amp;M for 10 years-</a:t>
            </a:r>
            <a:r>
              <a:rPr lang="en-IN" sz="2800" dirty="0"/>
              <a:t> Operation &amp; Maintenance of 10 years is part of  the scope of works of Contractor. </a:t>
            </a:r>
          </a:p>
          <a:p>
            <a:pPr marL="232828" indent="-232828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IN" sz="2800" b="1" dirty="0"/>
              <a:t>House Sewer Connection- </a:t>
            </a:r>
            <a:r>
              <a:rPr lang="en-IN" sz="2800" dirty="0"/>
              <a:t>Inclusion of House Sewer Connections to provide end to end solutions and to make assets functional.</a:t>
            </a:r>
          </a:p>
          <a:p>
            <a:pPr marL="232828" indent="-232828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IN" sz="2800" b="1" dirty="0"/>
              <a:t>Performance based Contract </a:t>
            </a:r>
            <a:r>
              <a:rPr lang="en-IN" sz="2800" dirty="0"/>
              <a:t>– Linked with timely restoration and House sewer connections (40% on supply; 30% on road restoration and 30% </a:t>
            </a:r>
            <a:r>
              <a:rPr lang="en-IN" sz="2800"/>
              <a:t>after commissioning)</a:t>
            </a:r>
            <a:endParaRPr lang="en-IN" sz="2800" dirty="0"/>
          </a:p>
          <a:p>
            <a:pPr marL="232828" indent="-232828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IN" sz="2800" b="1" dirty="0"/>
              <a:t>Reuse of Treated Waste Water- </a:t>
            </a:r>
            <a:r>
              <a:rPr lang="en-IN" sz="2800" dirty="0"/>
              <a:t>To encourage reuse, Over Head Tank of 22 m staging is constructed included to cover large command area  for Irrigation, Industries, landscape, tail end users.</a:t>
            </a:r>
          </a:p>
        </p:txBody>
      </p:sp>
    </p:spTree>
    <p:extLst>
      <p:ext uri="{BB962C8B-B14F-4D97-AF65-F5344CB8AC3E}">
        <p14:creationId xmlns:p14="http://schemas.microsoft.com/office/powerpoint/2010/main" val="389162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Innovative Measures – Bid Document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850961"/>
            <a:ext cx="897746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IN" sz="2400" b="1" dirty="0"/>
              <a:t>Innovative</a:t>
            </a:r>
            <a:r>
              <a:rPr lang="en-IN" sz="2000" b="1" dirty="0"/>
              <a:t> </a:t>
            </a:r>
            <a:r>
              <a:rPr lang="en-IN" sz="2400" b="1" dirty="0"/>
              <a:t>Evaluation Criteria</a:t>
            </a:r>
          </a:p>
          <a:p>
            <a:pPr marL="360363" indent="-277813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400" dirty="0"/>
              <a:t>Allowance for non-conventional energy source for operation of STP</a:t>
            </a:r>
          </a:p>
          <a:p>
            <a:pPr marL="522288" indent="-2762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IN" sz="2400" dirty="0"/>
              <a:t>A condition was included in the bid document for the bidders that additional allowance shall be given @ double the cost of power consumption, who guarantees use of non-conventional energy measure like solar in place of electricity.</a:t>
            </a:r>
          </a:p>
          <a:p>
            <a:pPr marL="522288" indent="-2762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IN" sz="2400" dirty="0"/>
              <a:t>The selection was based on the least cost after analysing: “ </a:t>
            </a:r>
            <a:r>
              <a:rPr lang="en-IN" sz="2400" dirty="0" err="1"/>
              <a:t>Capit</a:t>
            </a:r>
            <a:r>
              <a:rPr lang="en-US" sz="2400" dirty="0"/>
              <a:t>al Cost + 10 years O &amp; M cost + cost of Power Consumption – 2 x cost of Power Generation by non-conventional energy”.</a:t>
            </a:r>
            <a:endParaRPr lang="en-IN" sz="2800" dirty="0"/>
          </a:p>
          <a:p>
            <a:pPr marL="263525" algn="just">
              <a:spcBef>
                <a:spcPts val="200"/>
              </a:spcBef>
              <a:spcAft>
                <a:spcPts val="200"/>
              </a:spcAft>
            </a:pPr>
            <a:r>
              <a:rPr lang="en-IN" sz="2400" b="1" dirty="0"/>
              <a:t>Impact-  </a:t>
            </a:r>
          </a:p>
          <a:p>
            <a:pPr marL="803275" indent="-2635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IN" sz="2400" dirty="0"/>
              <a:t>Containment of project cost</a:t>
            </a:r>
          </a:p>
          <a:p>
            <a:pPr marL="803275" indent="-2635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IN" sz="2400" dirty="0"/>
              <a:t>Reduction in O&amp;M cost</a:t>
            </a:r>
          </a:p>
          <a:p>
            <a:pPr marL="803275" indent="-26352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IN" sz="2400" dirty="0"/>
              <a:t>Ensures Sustainability</a:t>
            </a:r>
          </a:p>
          <a:p>
            <a:pPr marL="539750" indent="-276225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IN" sz="2400" b="1" dirty="0"/>
          </a:p>
          <a:p>
            <a:pPr marL="263525" algn="r">
              <a:spcBef>
                <a:spcPts val="200"/>
              </a:spcBef>
              <a:spcAft>
                <a:spcPts val="200"/>
              </a:spcAft>
            </a:pPr>
            <a:r>
              <a:rPr lang="en-IN" sz="2400" b="1" dirty="0"/>
              <a:t>Cont..</a:t>
            </a:r>
            <a:r>
              <a:rPr lang="en-IN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031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10877"/>
              </p:ext>
            </p:extLst>
          </p:nvPr>
        </p:nvGraphicFramePr>
        <p:xfrm>
          <a:off x="707904" y="1247730"/>
          <a:ext cx="7929228" cy="5090050"/>
        </p:xfrm>
        <a:graphic>
          <a:graphicData uri="http://schemas.openxmlformats.org/drawingml/2006/table">
            <a:tbl>
              <a:tblPr/>
              <a:tblGrid>
                <a:gridCol w="33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550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S. N. 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Name of ULB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Power requirement at STP (in KW)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Power generated by Solar at STP 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(in KW)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 % coverage by Solar for Power requirement at STP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Excess Power Generated</a:t>
                      </a:r>
                    </a:p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Mangal"/>
                        </a:rPr>
                        <a:t>(in KW)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Beawar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5198.47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1032.55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20%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Kishangarh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960.00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300.00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31%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3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Ajmer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5520.00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1200.00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22%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4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Churu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3687.42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5812.00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158%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2124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5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Nagaur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1770.70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2356.00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133%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585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6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Sujangarh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4761.70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2202.00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46%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7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Baran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2853.00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361.00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13%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8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Bundi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602.00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110.00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18%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9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Chittorgarh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4776.39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418.40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9%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Bharatpur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2021.29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202.82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10%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11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Gangapur City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5447.04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682.13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13%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12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Hindaun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4595.25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493.69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11%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13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Sikar 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3648.39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428.44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12%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2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14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Bhiwadi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5620.50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826.68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15%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+mj-lt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268">
                <a:tc grid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Total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51462.15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16425.71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32%</a:t>
                      </a:r>
                      <a:endParaRPr lang="en-US" sz="150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Mangal"/>
                        </a:rPr>
                        <a:t> </a:t>
                      </a:r>
                      <a:endParaRPr lang="en-US" sz="1500" dirty="0">
                        <a:latin typeface="+mj-lt"/>
                        <a:ea typeface="Calibri"/>
                        <a:cs typeface="Mangal"/>
                      </a:endParaRPr>
                    </a:p>
                  </a:txBody>
                  <a:tcPr marL="8080" marR="8080" marT="8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8021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Comparison of Power requirement and Generation by Solar Energy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DA9EC1-1E22-4BBB-A973-8967B51CE9E7}"/>
              </a:ext>
            </a:extLst>
          </p:cNvPr>
          <p:cNvSpPr/>
          <p:nvPr/>
        </p:nvSpPr>
        <p:spPr>
          <a:xfrm>
            <a:off x="1400968" y="107072"/>
            <a:ext cx="5732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w Cen MT" pitchFamily="34" charset="0"/>
              </a:rPr>
              <a:t>Innovative Measures – Bid Document</a:t>
            </a:r>
          </a:p>
        </p:txBody>
      </p:sp>
    </p:spTree>
    <p:extLst>
      <p:ext uri="{BB962C8B-B14F-4D97-AF65-F5344CB8AC3E}">
        <p14:creationId xmlns:p14="http://schemas.microsoft.com/office/powerpoint/2010/main" val="41631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Innovative Measures – Bid Document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850961"/>
            <a:ext cx="8977464" cy="591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IN" sz="3200" b="1" dirty="0"/>
              <a:t>Hybrid Annuity Model(HAM)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300" dirty="0"/>
              <a:t>Concession period as well as payment period is kept as 15 years.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300" dirty="0"/>
              <a:t>Project cost is shared with Government and Private Company in ratio of 40:60 respectively.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300" dirty="0"/>
              <a:t>40% of State’s share is released after commissioning of the project &amp; remaining 60% in form of fixed annuity.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300" dirty="0"/>
              <a:t>40% of total payment is to be made after completion of the Sewage Treatment Plant. The remaining 60%, which includes operation and maintenance costs and the assured profits, to come in the form of fixed annuities.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300" dirty="0"/>
              <a:t>The concessionaire is selected through competitive process based on Rajasthan Transparency in Public Procurement (RTPP) Act.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300" dirty="0"/>
              <a:t>3 STPs of with total capacity of 40 MLD are being executed under HAM model in Udaipur, Rajasthan.</a:t>
            </a:r>
          </a:p>
          <a:p>
            <a:pPr marL="263525" algn="r">
              <a:spcBef>
                <a:spcPts val="200"/>
              </a:spcBef>
              <a:spcAft>
                <a:spcPts val="200"/>
              </a:spcAft>
            </a:pPr>
            <a:r>
              <a:rPr lang="en-IN" sz="2400" b="1" dirty="0"/>
              <a:t>  Cont..</a:t>
            </a:r>
            <a:r>
              <a:rPr lang="en-IN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578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Government of Rajasthan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736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w Cen MT" pitchFamily="34" charset="0"/>
              </a:rPr>
              <a:t>Innovative Measures – Bid Document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850961"/>
            <a:ext cx="89774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IN" sz="3200" b="1" dirty="0"/>
              <a:t>Impact of Hybrid Annuity Model(HAM)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800" dirty="0"/>
              <a:t>Saving of 60% value in Capital Investment(48 Cr saving in a project of 80 Cr cost).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800" dirty="0"/>
              <a:t>As the concession period is 15 years, therefore, O&amp;M period also is 15 years.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800" dirty="0"/>
              <a:t>Assured O&amp;M because the 60% Govt. share shall be released during O&amp;M period.</a:t>
            </a:r>
          </a:p>
          <a:p>
            <a:pPr marL="606425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IN" sz="2800" dirty="0"/>
              <a:t>PPP operator is motivated to reuse the treated effluent as he is the owner of effluent and in order to recover the cost /earned profit,  is inclined to reuse the effluent. </a:t>
            </a:r>
          </a:p>
          <a:p>
            <a:pPr marL="539750" indent="-276225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IN" sz="2400" b="1" dirty="0"/>
          </a:p>
          <a:p>
            <a:pPr marL="263525" algn="r">
              <a:spcBef>
                <a:spcPts val="200"/>
              </a:spcBef>
              <a:spcAft>
                <a:spcPts val="200"/>
              </a:spcAft>
            </a:pPr>
            <a:r>
              <a:rPr lang="en-IN" sz="2400" b="1" dirty="0"/>
              <a:t>Cont..</a:t>
            </a:r>
            <a:r>
              <a:rPr lang="en-IN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337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10908</TotalTime>
  <Words>1601</Words>
  <Application>Microsoft Office PowerPoint</Application>
  <PresentationFormat>On-screen Show (4:3)</PresentationFormat>
  <Paragraphs>245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Candara</vt:lpstr>
      <vt:lpstr>Franklin Gothic Book</vt:lpstr>
      <vt:lpstr>Mangal</vt:lpstr>
      <vt:lpstr>Times New Roman</vt:lpstr>
      <vt:lpstr>Tw Cen MT</vt:lpstr>
      <vt:lpstr>Univers for KPMG</vt:lpstr>
      <vt:lpstr>Univers for KPMG Light</vt:lpstr>
      <vt:lpstr>Wingdings</vt:lpstr>
      <vt:lpstr>Office Theme</vt:lpstr>
      <vt:lpstr>AMRUT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AMRUT</dc:title>
  <dc:creator>Amit V Singh</dc:creator>
  <cp:lastModifiedBy>Deepak</cp:lastModifiedBy>
  <cp:revision>1645</cp:revision>
  <cp:lastPrinted>2018-07-25T12:02:15Z</cp:lastPrinted>
  <dcterms:created xsi:type="dcterms:W3CDTF">2016-10-19T10:50:14Z</dcterms:created>
  <dcterms:modified xsi:type="dcterms:W3CDTF">2018-07-26T12:48:54Z</dcterms:modified>
</cp:coreProperties>
</file>