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320" r:id="rId2"/>
    <p:sldId id="553" r:id="rId3"/>
    <p:sldId id="554" r:id="rId4"/>
    <p:sldId id="564" r:id="rId5"/>
    <p:sldId id="549" r:id="rId6"/>
    <p:sldId id="536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32" r:id="rId17"/>
    <p:sldId id="311" r:id="rId18"/>
  </p:sldIdLst>
  <p:sldSz cx="14630400" cy="8229600"/>
  <p:notesSz cx="6950075" cy="9236075"/>
  <p:defaultTextStyle>
    <a:defPPr>
      <a:defRPr lang="en-US"/>
    </a:defPPr>
    <a:lvl1pPr marL="0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sh" initials="a" lastIdx="8" clrIdx="0">
    <p:extLst/>
  </p:cmAuthor>
  <p:cmAuthor id="2" name="Akash Srivastava" initials="AS" lastIdx="3" clrIdx="1">
    <p:extLst/>
  </p:cmAuthor>
  <p:cmAuthor id="3" name="Dell" initials="D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76BA"/>
    <a:srgbClr val="0087CB"/>
    <a:srgbClr val="FFDD2F"/>
    <a:srgbClr val="244278"/>
    <a:srgbClr val="D2D3D5"/>
    <a:srgbClr val="FFF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5" autoAdjust="0"/>
    <p:restoredTop sz="91523" autoAdjust="0"/>
  </p:normalViewPr>
  <p:slideViewPr>
    <p:cSldViewPr snapToGrid="0" snapToObjects="1">
      <p:cViewPr varScale="1">
        <p:scale>
          <a:sx n="52" d="100"/>
          <a:sy n="52" d="100"/>
        </p:scale>
        <p:origin x="688" y="72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925A1-184F-4467-A255-695A60A23432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E7B92A10-FAF1-480B-85B3-C2C99D612351}">
      <dgm:prSet phldrT="[Text]"/>
      <dgm:spPr/>
      <dgm:t>
        <a:bodyPr/>
        <a:lstStyle/>
        <a:p>
          <a:r>
            <a:rPr lang="en-GB" dirty="0">
              <a:latin typeface="Cambria" panose="02040503050406030204" pitchFamily="18" charset="0"/>
            </a:rPr>
            <a:t>Official approval from SLTC, Uttar Pradesh on the IGEA report</a:t>
          </a:r>
        </a:p>
      </dgm:t>
    </dgm:pt>
    <dgm:pt modelId="{375FB5C0-0515-4236-8E78-104A94E77EDF}" type="parTrans" cxnId="{E33B2CA9-5EC1-4B67-8829-77D1B7C4DD82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6C4EEE2F-FA77-4D21-B871-6EBFFAAE4304}" type="sibTrans" cxnId="{E33B2CA9-5EC1-4B67-8829-77D1B7C4DD82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EFE11F26-F2E9-4D9B-BD24-E5FB73567D8F}">
      <dgm:prSet phldrT="[Text]"/>
      <dgm:spPr/>
      <dgm:t>
        <a:bodyPr/>
        <a:lstStyle/>
        <a:p>
          <a:r>
            <a:rPr lang="en-GB" dirty="0">
              <a:latin typeface="Cambria" panose="02040503050406030204" pitchFamily="18" charset="0"/>
            </a:rPr>
            <a:t>Signing of Implementation Agreement</a:t>
          </a:r>
        </a:p>
      </dgm:t>
    </dgm:pt>
    <dgm:pt modelId="{D93C6388-9ACB-4526-B7AB-D8F33F47DBCE}" type="parTrans" cxnId="{9A8FE4B0-8EC2-49A1-8FEB-A99E6D028AF6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B218F6AE-07A4-47D9-91DD-57308ABFCE6B}" type="sibTrans" cxnId="{9A8FE4B0-8EC2-49A1-8FEB-A99E6D028AF6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77CDEB52-CC00-406C-8C48-F51205ED3D7C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  <a:latin typeface="Cambria" panose="02040503050406030204" pitchFamily="18" charset="0"/>
            </a:rPr>
            <a:t>Selection of suppliers/ vendors</a:t>
          </a:r>
        </a:p>
      </dgm:t>
    </dgm:pt>
    <dgm:pt modelId="{A0186A20-4142-4E88-AF78-730A4FAAF093}" type="parTrans" cxnId="{90FFAFD9-A371-4734-B02A-6E9E0B0DAE37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6F16DA54-42A1-4989-94DC-19BAB2E9B721}" type="sibTrans" cxnId="{90FFAFD9-A371-4734-B02A-6E9E0B0DAE37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3AD23500-4483-41B8-B601-69E7DED25601}">
      <dgm:prSet phldrT="[Text]"/>
      <dgm:spPr/>
      <dgm:t>
        <a:bodyPr/>
        <a:lstStyle/>
        <a:p>
          <a:r>
            <a:rPr lang="en-GB" dirty="0">
              <a:latin typeface="Cambria" panose="02040503050406030204" pitchFamily="18" charset="0"/>
            </a:rPr>
            <a:t>Project Implementation</a:t>
          </a:r>
        </a:p>
      </dgm:t>
    </dgm:pt>
    <dgm:pt modelId="{3A74D19F-7DAD-42F9-ABB0-17E46A5B1D75}" type="parTrans" cxnId="{19B63C98-B96A-4782-A206-3A72038C46C2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E79718F3-1589-4E04-BF1A-2834467EEB95}" type="sibTrans" cxnId="{19B63C98-B96A-4782-A206-3A72038C46C2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9B9FE287-8A53-4B34-AE27-4BF3357B5180}" type="pres">
      <dgm:prSet presAssocID="{7D0925A1-184F-4467-A255-695A60A23432}" presName="Name0" presStyleCnt="0">
        <dgm:presLayoutVars>
          <dgm:dir/>
          <dgm:resizeHandles val="exact"/>
        </dgm:presLayoutVars>
      </dgm:prSet>
      <dgm:spPr/>
    </dgm:pt>
    <dgm:pt modelId="{8515AAAB-54C3-4958-9AA9-945D8C17B7AB}" type="pres">
      <dgm:prSet presAssocID="{E7B92A10-FAF1-480B-85B3-C2C99D612351}" presName="node" presStyleLbl="node1" presStyleIdx="0" presStyleCnt="4">
        <dgm:presLayoutVars>
          <dgm:bulletEnabled val="1"/>
        </dgm:presLayoutVars>
      </dgm:prSet>
      <dgm:spPr/>
    </dgm:pt>
    <dgm:pt modelId="{5168B4A3-1894-465D-952C-D87429D61DE0}" type="pres">
      <dgm:prSet presAssocID="{6C4EEE2F-FA77-4D21-B871-6EBFFAAE4304}" presName="sibTrans" presStyleLbl="sibTrans2D1" presStyleIdx="0" presStyleCnt="3"/>
      <dgm:spPr/>
    </dgm:pt>
    <dgm:pt modelId="{E8DF5F2A-C9AB-49C7-913C-850387AC6A91}" type="pres">
      <dgm:prSet presAssocID="{6C4EEE2F-FA77-4D21-B871-6EBFFAAE4304}" presName="connectorText" presStyleLbl="sibTrans2D1" presStyleIdx="0" presStyleCnt="3"/>
      <dgm:spPr/>
    </dgm:pt>
    <dgm:pt modelId="{722F8FD3-6D9B-4B0A-B092-9E1D1F78D727}" type="pres">
      <dgm:prSet presAssocID="{EFE11F26-F2E9-4D9B-BD24-E5FB73567D8F}" presName="node" presStyleLbl="node1" presStyleIdx="1" presStyleCnt="4">
        <dgm:presLayoutVars>
          <dgm:bulletEnabled val="1"/>
        </dgm:presLayoutVars>
      </dgm:prSet>
      <dgm:spPr/>
    </dgm:pt>
    <dgm:pt modelId="{0AFAB812-38B2-49B0-8D81-A91C9DAFA664}" type="pres">
      <dgm:prSet presAssocID="{B218F6AE-07A4-47D9-91DD-57308ABFCE6B}" presName="sibTrans" presStyleLbl="sibTrans2D1" presStyleIdx="1" presStyleCnt="3"/>
      <dgm:spPr/>
    </dgm:pt>
    <dgm:pt modelId="{AF758196-229E-4131-A4F7-09171EE3BD78}" type="pres">
      <dgm:prSet presAssocID="{B218F6AE-07A4-47D9-91DD-57308ABFCE6B}" presName="connectorText" presStyleLbl="sibTrans2D1" presStyleIdx="1" presStyleCnt="3"/>
      <dgm:spPr/>
    </dgm:pt>
    <dgm:pt modelId="{96C9BF85-77D5-4C4A-AACC-A108FE7BD2F6}" type="pres">
      <dgm:prSet presAssocID="{77CDEB52-CC00-406C-8C48-F51205ED3D7C}" presName="node" presStyleLbl="node1" presStyleIdx="2" presStyleCnt="4">
        <dgm:presLayoutVars>
          <dgm:bulletEnabled val="1"/>
        </dgm:presLayoutVars>
      </dgm:prSet>
      <dgm:spPr/>
    </dgm:pt>
    <dgm:pt modelId="{9A205C4B-6A17-4724-9B07-F42EB2A2FDA2}" type="pres">
      <dgm:prSet presAssocID="{6F16DA54-42A1-4989-94DC-19BAB2E9B721}" presName="sibTrans" presStyleLbl="sibTrans2D1" presStyleIdx="2" presStyleCnt="3"/>
      <dgm:spPr/>
    </dgm:pt>
    <dgm:pt modelId="{41062E4F-DF65-4050-89F4-EB471D48A275}" type="pres">
      <dgm:prSet presAssocID="{6F16DA54-42A1-4989-94DC-19BAB2E9B721}" presName="connectorText" presStyleLbl="sibTrans2D1" presStyleIdx="2" presStyleCnt="3"/>
      <dgm:spPr/>
    </dgm:pt>
    <dgm:pt modelId="{BDB9D4B2-1599-4B1F-B7AC-179FC0D6AA4C}" type="pres">
      <dgm:prSet presAssocID="{3AD23500-4483-41B8-B601-69E7DED25601}" presName="node" presStyleLbl="node1" presStyleIdx="3" presStyleCnt="4">
        <dgm:presLayoutVars>
          <dgm:bulletEnabled val="1"/>
        </dgm:presLayoutVars>
      </dgm:prSet>
      <dgm:spPr/>
    </dgm:pt>
  </dgm:ptLst>
  <dgm:cxnLst>
    <dgm:cxn modelId="{6F62CE28-2E30-418B-9C90-645292A32D58}" type="presOf" srcId="{77CDEB52-CC00-406C-8C48-F51205ED3D7C}" destId="{96C9BF85-77D5-4C4A-AACC-A108FE7BD2F6}" srcOrd="0" destOrd="0" presId="urn:microsoft.com/office/officeart/2005/8/layout/process1"/>
    <dgm:cxn modelId="{D153EA2C-5BCA-4347-9DDA-48857D557FE1}" type="presOf" srcId="{E7B92A10-FAF1-480B-85B3-C2C99D612351}" destId="{8515AAAB-54C3-4958-9AA9-945D8C17B7AB}" srcOrd="0" destOrd="0" presId="urn:microsoft.com/office/officeart/2005/8/layout/process1"/>
    <dgm:cxn modelId="{A4DDAE31-A7C9-499F-905E-4AF53211B730}" type="presOf" srcId="{B218F6AE-07A4-47D9-91DD-57308ABFCE6B}" destId="{AF758196-229E-4131-A4F7-09171EE3BD78}" srcOrd="1" destOrd="0" presId="urn:microsoft.com/office/officeart/2005/8/layout/process1"/>
    <dgm:cxn modelId="{280A2945-E2ED-4AE2-94CC-7E0E72F34B49}" type="presOf" srcId="{3AD23500-4483-41B8-B601-69E7DED25601}" destId="{BDB9D4B2-1599-4B1F-B7AC-179FC0D6AA4C}" srcOrd="0" destOrd="0" presId="urn:microsoft.com/office/officeart/2005/8/layout/process1"/>
    <dgm:cxn modelId="{19B63C98-B96A-4782-A206-3A72038C46C2}" srcId="{7D0925A1-184F-4467-A255-695A60A23432}" destId="{3AD23500-4483-41B8-B601-69E7DED25601}" srcOrd="3" destOrd="0" parTransId="{3A74D19F-7DAD-42F9-ABB0-17E46A5B1D75}" sibTransId="{E79718F3-1589-4E04-BF1A-2834467EEB95}"/>
    <dgm:cxn modelId="{C11A1A9C-A9B6-4BEC-AF56-2220691DC976}" type="presOf" srcId="{7D0925A1-184F-4467-A255-695A60A23432}" destId="{9B9FE287-8A53-4B34-AE27-4BF3357B5180}" srcOrd="0" destOrd="0" presId="urn:microsoft.com/office/officeart/2005/8/layout/process1"/>
    <dgm:cxn modelId="{E33B2CA9-5EC1-4B67-8829-77D1B7C4DD82}" srcId="{7D0925A1-184F-4467-A255-695A60A23432}" destId="{E7B92A10-FAF1-480B-85B3-C2C99D612351}" srcOrd="0" destOrd="0" parTransId="{375FB5C0-0515-4236-8E78-104A94E77EDF}" sibTransId="{6C4EEE2F-FA77-4D21-B871-6EBFFAAE4304}"/>
    <dgm:cxn modelId="{B75056AF-4C7B-4DD4-A3D2-75D771327996}" type="presOf" srcId="{6F16DA54-42A1-4989-94DC-19BAB2E9B721}" destId="{9A205C4B-6A17-4724-9B07-F42EB2A2FDA2}" srcOrd="0" destOrd="0" presId="urn:microsoft.com/office/officeart/2005/8/layout/process1"/>
    <dgm:cxn modelId="{9A8FE4B0-8EC2-49A1-8FEB-A99E6D028AF6}" srcId="{7D0925A1-184F-4467-A255-695A60A23432}" destId="{EFE11F26-F2E9-4D9B-BD24-E5FB73567D8F}" srcOrd="1" destOrd="0" parTransId="{D93C6388-9ACB-4526-B7AB-D8F33F47DBCE}" sibTransId="{B218F6AE-07A4-47D9-91DD-57308ABFCE6B}"/>
    <dgm:cxn modelId="{78DD93BA-7DC0-45DB-9E73-67787B810331}" type="presOf" srcId="{6F16DA54-42A1-4989-94DC-19BAB2E9B721}" destId="{41062E4F-DF65-4050-89F4-EB471D48A275}" srcOrd="1" destOrd="0" presId="urn:microsoft.com/office/officeart/2005/8/layout/process1"/>
    <dgm:cxn modelId="{D1973ABC-F153-4B31-9965-4E19910B992E}" type="presOf" srcId="{B218F6AE-07A4-47D9-91DD-57308ABFCE6B}" destId="{0AFAB812-38B2-49B0-8D81-A91C9DAFA664}" srcOrd="0" destOrd="0" presId="urn:microsoft.com/office/officeart/2005/8/layout/process1"/>
    <dgm:cxn modelId="{90FFAFD9-A371-4734-B02A-6E9E0B0DAE37}" srcId="{7D0925A1-184F-4467-A255-695A60A23432}" destId="{77CDEB52-CC00-406C-8C48-F51205ED3D7C}" srcOrd="2" destOrd="0" parTransId="{A0186A20-4142-4E88-AF78-730A4FAAF093}" sibTransId="{6F16DA54-42A1-4989-94DC-19BAB2E9B721}"/>
    <dgm:cxn modelId="{968C1DE5-5DA1-4287-B980-C5BA549644D7}" type="presOf" srcId="{EFE11F26-F2E9-4D9B-BD24-E5FB73567D8F}" destId="{722F8FD3-6D9B-4B0A-B092-9E1D1F78D727}" srcOrd="0" destOrd="0" presId="urn:microsoft.com/office/officeart/2005/8/layout/process1"/>
    <dgm:cxn modelId="{C32585ED-7ECB-4D7D-AB96-F1C57537437D}" type="presOf" srcId="{6C4EEE2F-FA77-4D21-B871-6EBFFAAE4304}" destId="{5168B4A3-1894-465D-952C-D87429D61DE0}" srcOrd="0" destOrd="0" presId="urn:microsoft.com/office/officeart/2005/8/layout/process1"/>
    <dgm:cxn modelId="{775807F3-4471-4C16-8F04-23FF66FFBFFB}" type="presOf" srcId="{6C4EEE2F-FA77-4D21-B871-6EBFFAAE4304}" destId="{E8DF5F2A-C9AB-49C7-913C-850387AC6A91}" srcOrd="1" destOrd="0" presId="urn:microsoft.com/office/officeart/2005/8/layout/process1"/>
    <dgm:cxn modelId="{545BE927-B783-4931-86DE-E68E7254EB45}" type="presParOf" srcId="{9B9FE287-8A53-4B34-AE27-4BF3357B5180}" destId="{8515AAAB-54C3-4958-9AA9-945D8C17B7AB}" srcOrd="0" destOrd="0" presId="urn:microsoft.com/office/officeart/2005/8/layout/process1"/>
    <dgm:cxn modelId="{94F8EDDF-B526-47AD-B6F3-FE4220BFECD1}" type="presParOf" srcId="{9B9FE287-8A53-4B34-AE27-4BF3357B5180}" destId="{5168B4A3-1894-465D-952C-D87429D61DE0}" srcOrd="1" destOrd="0" presId="urn:microsoft.com/office/officeart/2005/8/layout/process1"/>
    <dgm:cxn modelId="{96D5ED68-E11C-4CE2-952E-0A71BAC65FEA}" type="presParOf" srcId="{5168B4A3-1894-465D-952C-D87429D61DE0}" destId="{E8DF5F2A-C9AB-49C7-913C-850387AC6A91}" srcOrd="0" destOrd="0" presId="urn:microsoft.com/office/officeart/2005/8/layout/process1"/>
    <dgm:cxn modelId="{A57854A3-2CC5-4191-B0F8-40345714AD96}" type="presParOf" srcId="{9B9FE287-8A53-4B34-AE27-4BF3357B5180}" destId="{722F8FD3-6D9B-4B0A-B092-9E1D1F78D727}" srcOrd="2" destOrd="0" presId="urn:microsoft.com/office/officeart/2005/8/layout/process1"/>
    <dgm:cxn modelId="{A1E2993A-EB10-492B-9A8C-E30F42F57405}" type="presParOf" srcId="{9B9FE287-8A53-4B34-AE27-4BF3357B5180}" destId="{0AFAB812-38B2-49B0-8D81-A91C9DAFA664}" srcOrd="3" destOrd="0" presId="urn:microsoft.com/office/officeart/2005/8/layout/process1"/>
    <dgm:cxn modelId="{56D6B693-5AA8-4EE6-AE10-020386FC1CAF}" type="presParOf" srcId="{0AFAB812-38B2-49B0-8D81-A91C9DAFA664}" destId="{AF758196-229E-4131-A4F7-09171EE3BD78}" srcOrd="0" destOrd="0" presId="urn:microsoft.com/office/officeart/2005/8/layout/process1"/>
    <dgm:cxn modelId="{0170130C-7A29-46AF-8D04-4434B69036C8}" type="presParOf" srcId="{9B9FE287-8A53-4B34-AE27-4BF3357B5180}" destId="{96C9BF85-77D5-4C4A-AACC-A108FE7BD2F6}" srcOrd="4" destOrd="0" presId="urn:microsoft.com/office/officeart/2005/8/layout/process1"/>
    <dgm:cxn modelId="{E898D431-2467-41B7-BA58-F42A7FCB4AF0}" type="presParOf" srcId="{9B9FE287-8A53-4B34-AE27-4BF3357B5180}" destId="{9A205C4B-6A17-4724-9B07-F42EB2A2FDA2}" srcOrd="5" destOrd="0" presId="urn:microsoft.com/office/officeart/2005/8/layout/process1"/>
    <dgm:cxn modelId="{1D01918C-D7D3-4BA4-8EB8-E98E742BDFAE}" type="presParOf" srcId="{9A205C4B-6A17-4724-9B07-F42EB2A2FDA2}" destId="{41062E4F-DF65-4050-89F4-EB471D48A275}" srcOrd="0" destOrd="0" presId="urn:microsoft.com/office/officeart/2005/8/layout/process1"/>
    <dgm:cxn modelId="{A4135006-28CD-4042-A2E2-8022136F6233}" type="presParOf" srcId="{9B9FE287-8A53-4B34-AE27-4BF3357B5180}" destId="{BDB9D4B2-1599-4B1F-B7AC-179FC0D6AA4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D5204-905D-4B0C-B76B-28FF2818720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A585FA6-13D8-421D-8786-E08DD3EE3607}">
      <dgm:prSet phldrT="[Text]"/>
      <dgm:spPr/>
      <dgm:t>
        <a:bodyPr/>
        <a:lstStyle/>
        <a:p>
          <a:r>
            <a:rPr lang="en-GB" b="1">
              <a:latin typeface="Cambria" panose="02040503050406030204" pitchFamily="18" charset="0"/>
            </a:rPr>
            <a:t>Project Implementation Cost</a:t>
          </a:r>
          <a:endParaRPr lang="en-GB"/>
        </a:p>
      </dgm:t>
    </dgm:pt>
    <dgm:pt modelId="{58248184-41DE-4366-9A8B-7826214EEAC6}" type="parTrans" cxnId="{29D1A24D-99C4-4A51-980C-C35FC7E46B57}">
      <dgm:prSet/>
      <dgm:spPr/>
      <dgm:t>
        <a:bodyPr/>
        <a:lstStyle/>
        <a:p>
          <a:endParaRPr lang="en-GB"/>
        </a:p>
      </dgm:t>
    </dgm:pt>
    <dgm:pt modelId="{B4E06A16-D278-471E-B8FD-C3071B1C364B}" type="sibTrans" cxnId="{29D1A24D-99C4-4A51-980C-C35FC7E46B57}">
      <dgm:prSet/>
      <dgm:spPr/>
      <dgm:t>
        <a:bodyPr/>
        <a:lstStyle/>
        <a:p>
          <a:endParaRPr lang="en-GB"/>
        </a:p>
      </dgm:t>
    </dgm:pt>
    <dgm:pt modelId="{A4B27189-F9B6-4498-9C7C-A2C873A19F41}">
      <dgm:prSet phldrT="[Text]"/>
      <dgm:spPr/>
      <dgm:t>
        <a:bodyPr/>
        <a:lstStyle/>
        <a:p>
          <a:r>
            <a:rPr lang="en-GB" dirty="0">
              <a:latin typeface="Cambria" panose="02040503050406030204" pitchFamily="18" charset="0"/>
            </a:rPr>
            <a:t>Tendered </a:t>
          </a:r>
          <a:r>
            <a:rPr lang="en-GB" b="1" dirty="0">
              <a:latin typeface="Cambria" panose="02040503050406030204" pitchFamily="18" charset="0"/>
            </a:rPr>
            <a:t>cost of preparation of DPR </a:t>
          </a:r>
          <a:r>
            <a:rPr lang="en-GB" dirty="0">
              <a:latin typeface="Cambria" panose="02040503050406030204" pitchFamily="18" charset="0"/>
            </a:rPr>
            <a:t>+ 15% EESL service charge</a:t>
          </a:r>
        </a:p>
      </dgm:t>
    </dgm:pt>
    <dgm:pt modelId="{1BACBF35-B1A7-4CBD-8DA0-7AFF4C811F43}" type="parTrans" cxnId="{2BD1461E-7887-46A1-ACB9-4F219FBEF655}">
      <dgm:prSet/>
      <dgm:spPr/>
      <dgm:t>
        <a:bodyPr/>
        <a:lstStyle/>
        <a:p>
          <a:endParaRPr lang="en-GB"/>
        </a:p>
      </dgm:t>
    </dgm:pt>
    <dgm:pt modelId="{99893B16-BB15-4481-8174-0C92F471C5BE}" type="sibTrans" cxnId="{2BD1461E-7887-46A1-ACB9-4F219FBEF655}">
      <dgm:prSet/>
      <dgm:spPr/>
      <dgm:t>
        <a:bodyPr/>
        <a:lstStyle/>
        <a:p>
          <a:endParaRPr lang="en-GB"/>
        </a:p>
      </dgm:t>
    </dgm:pt>
    <dgm:pt modelId="{88EAF2E2-197A-4DBA-B586-52887B1F71EE}">
      <dgm:prSet phldrT="[Text]"/>
      <dgm:spPr/>
      <dgm:t>
        <a:bodyPr/>
        <a:lstStyle/>
        <a:p>
          <a:r>
            <a:rPr lang="en-GB" b="1" dirty="0">
              <a:latin typeface="Cambria" panose="02040503050406030204" pitchFamily="18" charset="0"/>
            </a:rPr>
            <a:t>Tendered Implementation Capital Cost </a:t>
          </a:r>
          <a:r>
            <a:rPr lang="en-GB" dirty="0">
              <a:latin typeface="Cambria" panose="02040503050406030204" pitchFamily="18" charset="0"/>
            </a:rPr>
            <a:t>for key components</a:t>
          </a:r>
        </a:p>
      </dgm:t>
    </dgm:pt>
    <dgm:pt modelId="{C2986375-DB14-4378-9278-49726828CA81}" type="parTrans" cxnId="{18DA9A3C-9358-4855-A132-80883AD80C8D}">
      <dgm:prSet/>
      <dgm:spPr/>
      <dgm:t>
        <a:bodyPr/>
        <a:lstStyle/>
        <a:p>
          <a:endParaRPr lang="en-GB"/>
        </a:p>
      </dgm:t>
    </dgm:pt>
    <dgm:pt modelId="{7FB05E9A-ADCF-4E28-8EAF-A623006BF338}" type="sibTrans" cxnId="{18DA9A3C-9358-4855-A132-80883AD80C8D}">
      <dgm:prSet/>
      <dgm:spPr/>
      <dgm:t>
        <a:bodyPr/>
        <a:lstStyle/>
        <a:p>
          <a:endParaRPr lang="en-GB"/>
        </a:p>
      </dgm:t>
    </dgm:pt>
    <dgm:pt modelId="{B2C085DC-8AAA-4925-BD0A-AE4B1828F7F1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Cost of dismantling &amp; commissioning</a:t>
          </a:r>
          <a:endParaRPr lang="en-GB" dirty="0">
            <a:latin typeface="Cambria" panose="02040503050406030204" pitchFamily="18" charset="0"/>
          </a:endParaRPr>
        </a:p>
      </dgm:t>
    </dgm:pt>
    <dgm:pt modelId="{9BE6AE45-ED02-4CC6-8D33-02765240F497}" type="parTrans" cxnId="{572D27E6-CDBC-4849-9EE7-2C67721CB14A}">
      <dgm:prSet/>
      <dgm:spPr/>
      <dgm:t>
        <a:bodyPr/>
        <a:lstStyle/>
        <a:p>
          <a:endParaRPr lang="en-GB"/>
        </a:p>
      </dgm:t>
    </dgm:pt>
    <dgm:pt modelId="{F7D2ACDA-F3D6-4508-9A51-2DF9FB8B7D5A}" type="sibTrans" cxnId="{572D27E6-CDBC-4849-9EE7-2C67721CB14A}">
      <dgm:prSet/>
      <dgm:spPr/>
      <dgm:t>
        <a:bodyPr/>
        <a:lstStyle/>
        <a:p>
          <a:endParaRPr lang="en-GB"/>
        </a:p>
      </dgm:t>
    </dgm:pt>
    <dgm:pt modelId="{33B9E668-5700-41D9-A838-954E082C716E}">
      <dgm:prSet phldrT="[Text]"/>
      <dgm:spPr/>
      <dgm:t>
        <a:bodyPr/>
        <a:lstStyle/>
        <a:p>
          <a:r>
            <a:rPr lang="en-US" b="1" dirty="0">
              <a:latin typeface="Cambria" panose="02040503050406030204" pitchFamily="18" charset="0"/>
            </a:rPr>
            <a:t>Capitalized interest </a:t>
          </a:r>
          <a:r>
            <a:rPr lang="en-US" dirty="0">
              <a:latin typeface="Cambria" panose="02040503050406030204" pitchFamily="18" charset="0"/>
            </a:rPr>
            <a:t>during Project Implementation Period </a:t>
          </a:r>
          <a:r>
            <a:rPr lang="en-GB" dirty="0">
              <a:latin typeface="Cambria" panose="02040503050406030204" pitchFamily="18" charset="0"/>
            </a:rPr>
            <a:t>Project establishment and supervision charges @ 5% of total implementation project cost </a:t>
          </a:r>
        </a:p>
      </dgm:t>
    </dgm:pt>
    <dgm:pt modelId="{549E62F4-F39E-48F7-A218-90F542E7476A}" type="parTrans" cxnId="{4747F90B-6E84-49B0-AC22-DF9F38EDACD4}">
      <dgm:prSet/>
      <dgm:spPr/>
      <dgm:t>
        <a:bodyPr/>
        <a:lstStyle/>
        <a:p>
          <a:endParaRPr lang="en-GB"/>
        </a:p>
      </dgm:t>
    </dgm:pt>
    <dgm:pt modelId="{D37016DE-4A14-433C-AADD-68B063B8190A}" type="sibTrans" cxnId="{4747F90B-6E84-49B0-AC22-DF9F38EDACD4}">
      <dgm:prSet/>
      <dgm:spPr/>
      <dgm:t>
        <a:bodyPr/>
        <a:lstStyle/>
        <a:p>
          <a:endParaRPr lang="en-GB"/>
        </a:p>
      </dgm:t>
    </dgm:pt>
    <dgm:pt modelId="{B1F8C054-76D2-4A45-BDC0-50843825BAA0}">
      <dgm:prSet phldrT="[Text]"/>
      <dgm:spPr/>
      <dgm:t>
        <a:bodyPr/>
        <a:lstStyle/>
        <a:p>
          <a:r>
            <a:rPr lang="en-GB" b="1" dirty="0">
              <a:latin typeface="Cambria" panose="02040503050406030204" pitchFamily="18" charset="0"/>
            </a:rPr>
            <a:t>Recurring (Operational) Annual Expenses</a:t>
          </a:r>
        </a:p>
      </dgm:t>
    </dgm:pt>
    <dgm:pt modelId="{D6574036-2149-4D27-97F5-A9514BE97A1B}" type="parTrans" cxnId="{8EC08BEB-31FD-45C8-BF68-F2E9A3AC0468}">
      <dgm:prSet/>
      <dgm:spPr/>
      <dgm:t>
        <a:bodyPr/>
        <a:lstStyle/>
        <a:p>
          <a:endParaRPr lang="en-GB"/>
        </a:p>
      </dgm:t>
    </dgm:pt>
    <dgm:pt modelId="{CAFDB9A0-2FA2-490A-B1F8-FA5A96FE8CC8}" type="sibTrans" cxnId="{8EC08BEB-31FD-45C8-BF68-F2E9A3AC0468}">
      <dgm:prSet/>
      <dgm:spPr/>
      <dgm:t>
        <a:bodyPr/>
        <a:lstStyle/>
        <a:p>
          <a:endParaRPr lang="en-GB"/>
        </a:p>
      </dgm:t>
    </dgm:pt>
    <dgm:pt modelId="{8CAAA017-DE8A-41BF-AFAF-AF16ED601C05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Project Establishment and Supervision charges at 4% of the Project Implementation Cost</a:t>
          </a:r>
          <a:endParaRPr lang="en-GB" dirty="0">
            <a:latin typeface="Cambria" panose="02040503050406030204" pitchFamily="18" charset="0"/>
          </a:endParaRPr>
        </a:p>
      </dgm:t>
    </dgm:pt>
    <dgm:pt modelId="{9C620487-93DD-493B-8EA4-35DA3E854018}" type="parTrans" cxnId="{79C177CD-E785-493C-8647-441AA77720BC}">
      <dgm:prSet/>
      <dgm:spPr/>
      <dgm:t>
        <a:bodyPr/>
        <a:lstStyle/>
        <a:p>
          <a:endParaRPr lang="en-GB"/>
        </a:p>
      </dgm:t>
    </dgm:pt>
    <dgm:pt modelId="{AB674D32-A40F-4358-B919-1DE83776300F}" type="sibTrans" cxnId="{79C177CD-E785-493C-8647-441AA77720BC}">
      <dgm:prSet/>
      <dgm:spPr/>
      <dgm:t>
        <a:bodyPr/>
        <a:lstStyle/>
        <a:p>
          <a:endParaRPr lang="en-GB"/>
        </a:p>
      </dgm:t>
    </dgm:pt>
    <dgm:pt modelId="{013D2EB1-B2F7-45F0-A7C0-AB6C6B68B28A}">
      <dgm:prSet phldrT="[Text]"/>
      <dgm:spPr/>
      <dgm:t>
        <a:bodyPr/>
        <a:lstStyle/>
        <a:p>
          <a:r>
            <a:rPr lang="en-US" b="1" dirty="0">
              <a:latin typeface="Cambria" panose="02040503050406030204" pitchFamily="18" charset="0"/>
            </a:rPr>
            <a:t>Financing Terms</a:t>
          </a:r>
          <a:endParaRPr lang="en-GB" dirty="0">
            <a:latin typeface="Cambria" panose="02040503050406030204" pitchFamily="18" charset="0"/>
          </a:endParaRPr>
        </a:p>
      </dgm:t>
    </dgm:pt>
    <dgm:pt modelId="{B0B2D659-3CF0-4A11-974B-E5748C24EC70}" type="parTrans" cxnId="{BAB28F2F-95DA-4B05-BA47-3B0EAB569B82}">
      <dgm:prSet/>
      <dgm:spPr/>
      <dgm:t>
        <a:bodyPr/>
        <a:lstStyle/>
        <a:p>
          <a:endParaRPr lang="en-GB"/>
        </a:p>
      </dgm:t>
    </dgm:pt>
    <dgm:pt modelId="{50680E20-AC04-4E79-B997-BAB356D7B23C}" type="sibTrans" cxnId="{BAB28F2F-95DA-4B05-BA47-3B0EAB569B82}">
      <dgm:prSet/>
      <dgm:spPr/>
      <dgm:t>
        <a:bodyPr/>
        <a:lstStyle/>
        <a:p>
          <a:endParaRPr lang="en-GB"/>
        </a:p>
      </dgm:t>
    </dgm:pt>
    <dgm:pt modelId="{64FBB928-ECE7-462F-842F-080883019558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Debt Equity ratio shall be 70 : 30;</a:t>
          </a:r>
          <a:endParaRPr lang="en-GB" dirty="0">
            <a:latin typeface="Cambria" panose="02040503050406030204" pitchFamily="18" charset="0"/>
          </a:endParaRPr>
        </a:p>
      </dgm:t>
    </dgm:pt>
    <dgm:pt modelId="{3BCBEF3E-A132-486D-A18A-0390B83C1144}" type="parTrans" cxnId="{67EEC067-3D62-47EA-BA47-B57BBAED75E6}">
      <dgm:prSet/>
      <dgm:spPr/>
      <dgm:t>
        <a:bodyPr/>
        <a:lstStyle/>
        <a:p>
          <a:endParaRPr lang="en-GB"/>
        </a:p>
      </dgm:t>
    </dgm:pt>
    <dgm:pt modelId="{E3416E38-ABC8-4997-97F5-840268D168B0}" type="sibTrans" cxnId="{67EEC067-3D62-47EA-BA47-B57BBAED75E6}">
      <dgm:prSet/>
      <dgm:spPr/>
      <dgm:t>
        <a:bodyPr/>
        <a:lstStyle/>
        <a:p>
          <a:endParaRPr lang="en-GB"/>
        </a:p>
      </dgm:t>
    </dgm:pt>
    <dgm:pt modelId="{29E5DA66-5063-4C38-834F-A0A315053FB8}">
      <dgm:prSet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Post tax return on Equity (ROE) at 16%, on the equity component of the Capital Cost</a:t>
          </a:r>
        </a:p>
      </dgm:t>
    </dgm:pt>
    <dgm:pt modelId="{204C403F-25EB-4579-AF18-0E29D2287D39}" type="parTrans" cxnId="{77C31E4B-DCD8-4F05-9C65-B1D75BA0FCD0}">
      <dgm:prSet/>
      <dgm:spPr/>
      <dgm:t>
        <a:bodyPr/>
        <a:lstStyle/>
        <a:p>
          <a:endParaRPr lang="en-GB"/>
        </a:p>
      </dgm:t>
    </dgm:pt>
    <dgm:pt modelId="{6FE0931A-7A40-4417-BA22-2A8019A915FD}" type="sibTrans" cxnId="{77C31E4B-DCD8-4F05-9C65-B1D75BA0FCD0}">
      <dgm:prSet/>
      <dgm:spPr/>
      <dgm:t>
        <a:bodyPr/>
        <a:lstStyle/>
        <a:p>
          <a:endParaRPr lang="en-GB"/>
        </a:p>
      </dgm:t>
    </dgm:pt>
    <dgm:pt modelId="{7F96CC3F-8886-4706-8241-30F48F8F03AE}">
      <dgm:prSet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Interest Rate on the Debt component of the Capital Cost, at actuals;</a:t>
          </a:r>
        </a:p>
      </dgm:t>
    </dgm:pt>
    <dgm:pt modelId="{142DFE8C-98D4-4439-8AB8-7A3EB54DFCF0}" type="parTrans" cxnId="{2BE8C52D-951B-4D0A-A52F-2AF4A11D3D7E}">
      <dgm:prSet/>
      <dgm:spPr/>
      <dgm:t>
        <a:bodyPr/>
        <a:lstStyle/>
        <a:p>
          <a:endParaRPr lang="en-GB"/>
        </a:p>
      </dgm:t>
    </dgm:pt>
    <dgm:pt modelId="{4A9E9AB8-0F79-4E71-932C-F4016C9E3278}" type="sibTrans" cxnId="{2BE8C52D-951B-4D0A-A52F-2AF4A11D3D7E}">
      <dgm:prSet/>
      <dgm:spPr/>
      <dgm:t>
        <a:bodyPr/>
        <a:lstStyle/>
        <a:p>
          <a:endParaRPr lang="en-GB"/>
        </a:p>
      </dgm:t>
    </dgm:pt>
    <dgm:pt modelId="{7ED02F97-4FAC-4D7E-A626-2C89D4E7148D}">
      <dgm:prSet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Annuity repayment period i.e. Project Period shall be 7 years</a:t>
          </a:r>
          <a:endParaRPr lang="en-GB" dirty="0">
            <a:latin typeface="Cambria" panose="02040503050406030204" pitchFamily="18" charset="0"/>
          </a:endParaRPr>
        </a:p>
      </dgm:t>
    </dgm:pt>
    <dgm:pt modelId="{FC1E1F08-EDA5-47D3-8F80-3D22C9977BD3}" type="parTrans" cxnId="{98FAFDE1-38E0-4EA2-B542-A57CB76A0418}">
      <dgm:prSet/>
      <dgm:spPr/>
      <dgm:t>
        <a:bodyPr/>
        <a:lstStyle/>
        <a:p>
          <a:endParaRPr lang="en-GB"/>
        </a:p>
      </dgm:t>
    </dgm:pt>
    <dgm:pt modelId="{BD310FAC-6DD2-409E-B559-0B99322292D6}" type="sibTrans" cxnId="{98FAFDE1-38E0-4EA2-B542-A57CB76A0418}">
      <dgm:prSet/>
      <dgm:spPr/>
      <dgm:t>
        <a:bodyPr/>
        <a:lstStyle/>
        <a:p>
          <a:endParaRPr lang="en-GB"/>
        </a:p>
      </dgm:t>
    </dgm:pt>
    <dgm:pt modelId="{1DB23F42-B0CD-4355-B515-70AF7DBC16A5}">
      <dgm:prSet/>
      <dgm:spPr/>
      <dgm:t>
        <a:bodyPr/>
        <a:lstStyle/>
        <a:p>
          <a:r>
            <a:rPr lang="en-GB" dirty="0">
              <a:latin typeface="Cambria" panose="02040503050406030204" pitchFamily="18" charset="0"/>
            </a:rPr>
            <a:t>Payments shall be made on a quarterly basis</a:t>
          </a:r>
        </a:p>
      </dgm:t>
    </dgm:pt>
    <dgm:pt modelId="{5733E9F0-6B1A-42A4-8976-7D19A3B94988}" type="parTrans" cxnId="{3C6A672F-6C7B-4031-ADD0-9CE8D3EC06FD}">
      <dgm:prSet/>
      <dgm:spPr/>
      <dgm:t>
        <a:bodyPr/>
        <a:lstStyle/>
        <a:p>
          <a:endParaRPr lang="en-GB"/>
        </a:p>
      </dgm:t>
    </dgm:pt>
    <dgm:pt modelId="{D77C4BA4-3AFD-4B77-928B-223F070DE527}" type="sibTrans" cxnId="{3C6A672F-6C7B-4031-ADD0-9CE8D3EC06FD}">
      <dgm:prSet/>
      <dgm:spPr/>
      <dgm:t>
        <a:bodyPr/>
        <a:lstStyle/>
        <a:p>
          <a:endParaRPr lang="en-GB"/>
        </a:p>
      </dgm:t>
    </dgm:pt>
    <dgm:pt modelId="{700C0AE7-A0B8-4E91-9C01-6A2EAEDEE4FE}">
      <dgm:prSet phldrT="[Text]"/>
      <dgm:spPr/>
      <dgm:t>
        <a:bodyPr/>
        <a:lstStyle/>
        <a:p>
          <a:r>
            <a:rPr lang="en-GB" dirty="0">
              <a:latin typeface="Cambria" panose="02040503050406030204" pitchFamily="18" charset="0"/>
            </a:rPr>
            <a:t>Tendered Repair and Maintenance Charges</a:t>
          </a:r>
        </a:p>
      </dgm:t>
    </dgm:pt>
    <dgm:pt modelId="{CC83D31F-B61E-4561-822D-544126083B0F}" type="parTrans" cxnId="{A269EB7E-730E-4CDD-93EA-1E119E95D1E8}">
      <dgm:prSet/>
      <dgm:spPr/>
      <dgm:t>
        <a:bodyPr/>
        <a:lstStyle/>
        <a:p>
          <a:endParaRPr lang="en-US"/>
        </a:p>
      </dgm:t>
    </dgm:pt>
    <dgm:pt modelId="{2E5B87F8-1941-47AD-AA36-438C7979545C}" type="sibTrans" cxnId="{A269EB7E-730E-4CDD-93EA-1E119E95D1E8}">
      <dgm:prSet/>
      <dgm:spPr/>
      <dgm:t>
        <a:bodyPr/>
        <a:lstStyle/>
        <a:p>
          <a:endParaRPr lang="en-US"/>
        </a:p>
      </dgm:t>
    </dgm:pt>
    <dgm:pt modelId="{C1A37F99-3998-433E-B502-1CB121784E84}" type="pres">
      <dgm:prSet presAssocID="{D9ED5204-905D-4B0C-B76B-28FF2818720B}" presName="Name0" presStyleCnt="0">
        <dgm:presLayoutVars>
          <dgm:dir/>
          <dgm:animLvl val="lvl"/>
          <dgm:resizeHandles val="exact"/>
        </dgm:presLayoutVars>
      </dgm:prSet>
      <dgm:spPr/>
    </dgm:pt>
    <dgm:pt modelId="{5257FA2D-C779-48C2-8DD6-87CA73D79C66}" type="pres">
      <dgm:prSet presAssocID="{5A585FA6-13D8-421D-8786-E08DD3EE3607}" presName="composite" presStyleCnt="0"/>
      <dgm:spPr/>
    </dgm:pt>
    <dgm:pt modelId="{7E2C0A9C-7218-4F10-9AA0-079ACB5EC61A}" type="pres">
      <dgm:prSet presAssocID="{5A585FA6-13D8-421D-8786-E08DD3EE3607}" presName="parTx" presStyleLbl="alignNode1" presStyleIdx="0" presStyleCnt="3" custScaleY="100000" custLinFactNeighborX="-577" custLinFactNeighborY="-709">
        <dgm:presLayoutVars>
          <dgm:chMax val="0"/>
          <dgm:chPref val="0"/>
          <dgm:bulletEnabled val="1"/>
        </dgm:presLayoutVars>
      </dgm:prSet>
      <dgm:spPr/>
    </dgm:pt>
    <dgm:pt modelId="{F1ACBC83-8A89-4009-8245-67A76E5C176C}" type="pres">
      <dgm:prSet presAssocID="{5A585FA6-13D8-421D-8786-E08DD3EE3607}" presName="desTx" presStyleLbl="alignAccFollowNode1" presStyleIdx="0" presStyleCnt="3" custLinFactNeighborX="-103" custLinFactNeighborY="-2995">
        <dgm:presLayoutVars>
          <dgm:bulletEnabled val="1"/>
        </dgm:presLayoutVars>
      </dgm:prSet>
      <dgm:spPr/>
    </dgm:pt>
    <dgm:pt modelId="{A38630E9-44D7-40CF-942C-C3EDB845ACB4}" type="pres">
      <dgm:prSet presAssocID="{B4E06A16-D278-471E-B8FD-C3071B1C364B}" presName="space" presStyleCnt="0"/>
      <dgm:spPr/>
    </dgm:pt>
    <dgm:pt modelId="{E59718AB-2EFE-4F6C-80BD-D8B6592DD13A}" type="pres">
      <dgm:prSet presAssocID="{B1F8C054-76D2-4A45-BDC0-50843825BAA0}" presName="composite" presStyleCnt="0"/>
      <dgm:spPr/>
    </dgm:pt>
    <dgm:pt modelId="{527DFB73-1510-4621-AE1B-106DF86D87E3}" type="pres">
      <dgm:prSet presAssocID="{B1F8C054-76D2-4A45-BDC0-50843825BAA0}" presName="parTx" presStyleLbl="alignNode1" presStyleIdx="1" presStyleCnt="3" custLinFactNeighborX="1187" custLinFactNeighborY="-5963">
        <dgm:presLayoutVars>
          <dgm:chMax val="0"/>
          <dgm:chPref val="0"/>
          <dgm:bulletEnabled val="1"/>
        </dgm:presLayoutVars>
      </dgm:prSet>
      <dgm:spPr/>
    </dgm:pt>
    <dgm:pt modelId="{9EF027D5-580B-4B79-914E-52117F7CAF78}" type="pres">
      <dgm:prSet presAssocID="{B1F8C054-76D2-4A45-BDC0-50843825BAA0}" presName="desTx" presStyleLbl="alignAccFollowNode1" presStyleIdx="1" presStyleCnt="3" custLinFactNeighborX="1245" custLinFactNeighborY="-2044">
        <dgm:presLayoutVars>
          <dgm:bulletEnabled val="1"/>
        </dgm:presLayoutVars>
      </dgm:prSet>
      <dgm:spPr/>
    </dgm:pt>
    <dgm:pt modelId="{D9BD66EB-5703-4CA9-B5FC-F50EA56E5FCC}" type="pres">
      <dgm:prSet presAssocID="{CAFDB9A0-2FA2-490A-B1F8-FA5A96FE8CC8}" presName="space" presStyleCnt="0"/>
      <dgm:spPr/>
    </dgm:pt>
    <dgm:pt modelId="{6ED2AADA-C6CA-4B4A-BF92-95A3C612AA49}" type="pres">
      <dgm:prSet presAssocID="{013D2EB1-B2F7-45F0-A7C0-AB6C6B68B28A}" presName="composite" presStyleCnt="0"/>
      <dgm:spPr/>
    </dgm:pt>
    <dgm:pt modelId="{F7A1EED9-7BD7-43D4-A2B4-8B7185DDB1C8}" type="pres">
      <dgm:prSet presAssocID="{013D2EB1-B2F7-45F0-A7C0-AB6C6B68B28A}" presName="parTx" presStyleLbl="alignNode1" presStyleIdx="2" presStyleCnt="3" custLinFactNeighborX="103" custLinFactNeighborY="-9719">
        <dgm:presLayoutVars>
          <dgm:chMax val="0"/>
          <dgm:chPref val="0"/>
          <dgm:bulletEnabled val="1"/>
        </dgm:presLayoutVars>
      </dgm:prSet>
      <dgm:spPr/>
    </dgm:pt>
    <dgm:pt modelId="{2FD1BE51-FF82-4A09-ABEC-45BBB5499BD4}" type="pres">
      <dgm:prSet presAssocID="{013D2EB1-B2F7-45F0-A7C0-AB6C6B68B28A}" presName="desTx" presStyleLbl="alignAccFollowNode1" presStyleIdx="2" presStyleCnt="3" custLinFactNeighborX="103" custLinFactNeighborY="-3103">
        <dgm:presLayoutVars>
          <dgm:bulletEnabled val="1"/>
        </dgm:presLayoutVars>
      </dgm:prSet>
      <dgm:spPr/>
    </dgm:pt>
  </dgm:ptLst>
  <dgm:cxnLst>
    <dgm:cxn modelId="{4747F90B-6E84-49B0-AC22-DF9F38EDACD4}" srcId="{5A585FA6-13D8-421D-8786-E08DD3EE3607}" destId="{33B9E668-5700-41D9-A838-954E082C716E}" srcOrd="3" destOrd="0" parTransId="{549E62F4-F39E-48F7-A218-90F542E7476A}" sibTransId="{D37016DE-4A14-433C-AADD-68B063B8190A}"/>
    <dgm:cxn modelId="{AD73EA17-6F56-4194-AD42-3F530DF75315}" type="presOf" srcId="{29E5DA66-5063-4C38-834F-A0A315053FB8}" destId="{2FD1BE51-FF82-4A09-ABEC-45BBB5499BD4}" srcOrd="0" destOrd="1" presId="urn:microsoft.com/office/officeart/2005/8/layout/hList1"/>
    <dgm:cxn modelId="{2BD1461E-7887-46A1-ACB9-4F219FBEF655}" srcId="{5A585FA6-13D8-421D-8786-E08DD3EE3607}" destId="{A4B27189-F9B6-4498-9C7C-A2C873A19F41}" srcOrd="0" destOrd="0" parTransId="{1BACBF35-B1A7-4CBD-8DA0-7AFF4C811F43}" sibTransId="{99893B16-BB15-4481-8174-0C92F471C5BE}"/>
    <dgm:cxn modelId="{2BE8C52D-951B-4D0A-A52F-2AF4A11D3D7E}" srcId="{013D2EB1-B2F7-45F0-A7C0-AB6C6B68B28A}" destId="{7F96CC3F-8886-4706-8241-30F48F8F03AE}" srcOrd="2" destOrd="0" parTransId="{142DFE8C-98D4-4439-8AB8-7A3EB54DFCF0}" sibTransId="{4A9E9AB8-0F79-4E71-932C-F4016C9E3278}"/>
    <dgm:cxn modelId="{3C6A672F-6C7B-4031-ADD0-9CE8D3EC06FD}" srcId="{013D2EB1-B2F7-45F0-A7C0-AB6C6B68B28A}" destId="{1DB23F42-B0CD-4355-B515-70AF7DBC16A5}" srcOrd="4" destOrd="0" parTransId="{5733E9F0-6B1A-42A4-8976-7D19A3B94988}" sibTransId="{D77C4BA4-3AFD-4B77-928B-223F070DE527}"/>
    <dgm:cxn modelId="{BAB28F2F-95DA-4B05-BA47-3B0EAB569B82}" srcId="{D9ED5204-905D-4B0C-B76B-28FF2818720B}" destId="{013D2EB1-B2F7-45F0-A7C0-AB6C6B68B28A}" srcOrd="2" destOrd="0" parTransId="{B0B2D659-3CF0-4A11-974B-E5748C24EC70}" sibTransId="{50680E20-AC04-4E79-B997-BAB356D7B23C}"/>
    <dgm:cxn modelId="{18DA9A3C-9358-4855-A132-80883AD80C8D}" srcId="{5A585FA6-13D8-421D-8786-E08DD3EE3607}" destId="{88EAF2E2-197A-4DBA-B586-52887B1F71EE}" srcOrd="1" destOrd="0" parTransId="{C2986375-DB14-4378-9278-49726828CA81}" sibTransId="{7FB05E9A-ADCF-4E28-8EAF-A623006BF338}"/>
    <dgm:cxn modelId="{9C1F605F-2557-4855-B09B-DCF0C430A4A0}" type="presOf" srcId="{D9ED5204-905D-4B0C-B76B-28FF2818720B}" destId="{C1A37F99-3998-433E-B502-1CB121784E84}" srcOrd="0" destOrd="0" presId="urn:microsoft.com/office/officeart/2005/8/layout/hList1"/>
    <dgm:cxn modelId="{67EEC067-3D62-47EA-BA47-B57BBAED75E6}" srcId="{013D2EB1-B2F7-45F0-A7C0-AB6C6B68B28A}" destId="{64FBB928-ECE7-462F-842F-080883019558}" srcOrd="0" destOrd="0" parTransId="{3BCBEF3E-A132-486D-A18A-0390B83C1144}" sibTransId="{E3416E38-ABC8-4997-97F5-840268D168B0}"/>
    <dgm:cxn modelId="{77C31E4B-DCD8-4F05-9C65-B1D75BA0FCD0}" srcId="{013D2EB1-B2F7-45F0-A7C0-AB6C6B68B28A}" destId="{29E5DA66-5063-4C38-834F-A0A315053FB8}" srcOrd="1" destOrd="0" parTransId="{204C403F-25EB-4579-AF18-0E29D2287D39}" sibTransId="{6FE0931A-7A40-4417-BA22-2A8019A915FD}"/>
    <dgm:cxn modelId="{29D1A24D-99C4-4A51-980C-C35FC7E46B57}" srcId="{D9ED5204-905D-4B0C-B76B-28FF2818720B}" destId="{5A585FA6-13D8-421D-8786-E08DD3EE3607}" srcOrd="0" destOrd="0" parTransId="{58248184-41DE-4366-9A8B-7826214EEAC6}" sibTransId="{B4E06A16-D278-471E-B8FD-C3071B1C364B}"/>
    <dgm:cxn modelId="{43A7D36F-15E7-4AD8-AE89-8659DFB66FF9}" type="presOf" srcId="{88EAF2E2-197A-4DBA-B586-52887B1F71EE}" destId="{F1ACBC83-8A89-4009-8245-67A76E5C176C}" srcOrd="0" destOrd="1" presId="urn:microsoft.com/office/officeart/2005/8/layout/hList1"/>
    <dgm:cxn modelId="{A1987A53-7CC6-4F8B-8D98-C38FA58A0306}" type="presOf" srcId="{8CAAA017-DE8A-41BF-AFAF-AF16ED601C05}" destId="{9EF027D5-580B-4B79-914E-52117F7CAF78}" srcOrd="0" destOrd="0" presId="urn:microsoft.com/office/officeart/2005/8/layout/hList1"/>
    <dgm:cxn modelId="{A269EB7E-730E-4CDD-93EA-1E119E95D1E8}" srcId="{B1F8C054-76D2-4A45-BDC0-50843825BAA0}" destId="{700C0AE7-A0B8-4E91-9C01-6A2EAEDEE4FE}" srcOrd="1" destOrd="0" parTransId="{CC83D31F-B61E-4561-822D-544126083B0F}" sibTransId="{2E5B87F8-1941-47AD-AA36-438C7979545C}"/>
    <dgm:cxn modelId="{5ABE64AA-8ED4-43FB-AC25-261F5748BF3B}" type="presOf" srcId="{1DB23F42-B0CD-4355-B515-70AF7DBC16A5}" destId="{2FD1BE51-FF82-4A09-ABEC-45BBB5499BD4}" srcOrd="0" destOrd="4" presId="urn:microsoft.com/office/officeart/2005/8/layout/hList1"/>
    <dgm:cxn modelId="{AE7B56AA-BE9F-4013-9CCE-EE2830B23E97}" type="presOf" srcId="{B1F8C054-76D2-4A45-BDC0-50843825BAA0}" destId="{527DFB73-1510-4621-AE1B-106DF86D87E3}" srcOrd="0" destOrd="0" presId="urn:microsoft.com/office/officeart/2005/8/layout/hList1"/>
    <dgm:cxn modelId="{0E1065B0-C6E3-4E0D-9754-1D04EB45B237}" type="presOf" srcId="{A4B27189-F9B6-4498-9C7C-A2C873A19F41}" destId="{F1ACBC83-8A89-4009-8245-67A76E5C176C}" srcOrd="0" destOrd="0" presId="urn:microsoft.com/office/officeart/2005/8/layout/hList1"/>
    <dgm:cxn modelId="{FB34D2B0-8EB0-415D-AE6E-5447CDB326C1}" type="presOf" srcId="{64FBB928-ECE7-462F-842F-080883019558}" destId="{2FD1BE51-FF82-4A09-ABEC-45BBB5499BD4}" srcOrd="0" destOrd="0" presId="urn:microsoft.com/office/officeart/2005/8/layout/hList1"/>
    <dgm:cxn modelId="{9BBBC6B9-C9FC-4FBD-B947-F33F0AF8AC18}" type="presOf" srcId="{5A585FA6-13D8-421D-8786-E08DD3EE3607}" destId="{7E2C0A9C-7218-4F10-9AA0-079ACB5EC61A}" srcOrd="0" destOrd="0" presId="urn:microsoft.com/office/officeart/2005/8/layout/hList1"/>
    <dgm:cxn modelId="{2418FEBD-1A59-47C0-9F56-CA70DEE80DA6}" type="presOf" srcId="{013D2EB1-B2F7-45F0-A7C0-AB6C6B68B28A}" destId="{F7A1EED9-7BD7-43D4-A2B4-8B7185DDB1C8}" srcOrd="0" destOrd="0" presId="urn:microsoft.com/office/officeart/2005/8/layout/hList1"/>
    <dgm:cxn modelId="{79C177CD-E785-493C-8647-441AA77720BC}" srcId="{B1F8C054-76D2-4A45-BDC0-50843825BAA0}" destId="{8CAAA017-DE8A-41BF-AFAF-AF16ED601C05}" srcOrd="0" destOrd="0" parTransId="{9C620487-93DD-493B-8EA4-35DA3E854018}" sibTransId="{AB674D32-A40F-4358-B919-1DE83776300F}"/>
    <dgm:cxn modelId="{98FAFDE1-38E0-4EA2-B542-A57CB76A0418}" srcId="{013D2EB1-B2F7-45F0-A7C0-AB6C6B68B28A}" destId="{7ED02F97-4FAC-4D7E-A626-2C89D4E7148D}" srcOrd="3" destOrd="0" parTransId="{FC1E1F08-EDA5-47D3-8F80-3D22C9977BD3}" sibTransId="{BD310FAC-6DD2-409E-B559-0B99322292D6}"/>
    <dgm:cxn modelId="{572D27E6-CDBC-4849-9EE7-2C67721CB14A}" srcId="{5A585FA6-13D8-421D-8786-E08DD3EE3607}" destId="{B2C085DC-8AAA-4925-BD0A-AE4B1828F7F1}" srcOrd="2" destOrd="0" parTransId="{9BE6AE45-ED02-4CC6-8D33-02765240F497}" sibTransId="{F7D2ACDA-F3D6-4508-9A51-2DF9FB8B7D5A}"/>
    <dgm:cxn modelId="{8ADD76E8-DADA-4035-8552-F82CFA92E7B4}" type="presOf" srcId="{B2C085DC-8AAA-4925-BD0A-AE4B1828F7F1}" destId="{F1ACBC83-8A89-4009-8245-67A76E5C176C}" srcOrd="0" destOrd="2" presId="urn:microsoft.com/office/officeart/2005/8/layout/hList1"/>
    <dgm:cxn modelId="{01372DE9-41F3-4799-BE89-2370A56D02D5}" type="presOf" srcId="{7ED02F97-4FAC-4D7E-A626-2C89D4E7148D}" destId="{2FD1BE51-FF82-4A09-ABEC-45BBB5499BD4}" srcOrd="0" destOrd="3" presId="urn:microsoft.com/office/officeart/2005/8/layout/hList1"/>
    <dgm:cxn modelId="{8EC08BEB-31FD-45C8-BF68-F2E9A3AC0468}" srcId="{D9ED5204-905D-4B0C-B76B-28FF2818720B}" destId="{B1F8C054-76D2-4A45-BDC0-50843825BAA0}" srcOrd="1" destOrd="0" parTransId="{D6574036-2149-4D27-97F5-A9514BE97A1B}" sibTransId="{CAFDB9A0-2FA2-490A-B1F8-FA5A96FE8CC8}"/>
    <dgm:cxn modelId="{694FB6ED-398D-45A4-ABEA-58265C7F96B2}" type="presOf" srcId="{33B9E668-5700-41D9-A838-954E082C716E}" destId="{F1ACBC83-8A89-4009-8245-67A76E5C176C}" srcOrd="0" destOrd="3" presId="urn:microsoft.com/office/officeart/2005/8/layout/hList1"/>
    <dgm:cxn modelId="{A4F911EE-2D98-4594-99CE-899A7CC32E0D}" type="presOf" srcId="{700C0AE7-A0B8-4E91-9C01-6A2EAEDEE4FE}" destId="{9EF027D5-580B-4B79-914E-52117F7CAF78}" srcOrd="0" destOrd="1" presId="urn:microsoft.com/office/officeart/2005/8/layout/hList1"/>
    <dgm:cxn modelId="{C05240F7-6CB3-4075-8A11-0168162001F9}" type="presOf" srcId="{7F96CC3F-8886-4706-8241-30F48F8F03AE}" destId="{2FD1BE51-FF82-4A09-ABEC-45BBB5499BD4}" srcOrd="0" destOrd="2" presId="urn:microsoft.com/office/officeart/2005/8/layout/hList1"/>
    <dgm:cxn modelId="{57B9EC84-B174-4C13-87E5-7E9CF50EABAC}" type="presParOf" srcId="{C1A37F99-3998-433E-B502-1CB121784E84}" destId="{5257FA2D-C779-48C2-8DD6-87CA73D79C66}" srcOrd="0" destOrd="0" presId="urn:microsoft.com/office/officeart/2005/8/layout/hList1"/>
    <dgm:cxn modelId="{D3A2DAB0-49DD-46DA-A5B6-F133359EB7A1}" type="presParOf" srcId="{5257FA2D-C779-48C2-8DD6-87CA73D79C66}" destId="{7E2C0A9C-7218-4F10-9AA0-079ACB5EC61A}" srcOrd="0" destOrd="0" presId="urn:microsoft.com/office/officeart/2005/8/layout/hList1"/>
    <dgm:cxn modelId="{15072A73-93CD-405B-9012-88B15CBA9A3E}" type="presParOf" srcId="{5257FA2D-C779-48C2-8DD6-87CA73D79C66}" destId="{F1ACBC83-8A89-4009-8245-67A76E5C176C}" srcOrd="1" destOrd="0" presId="urn:microsoft.com/office/officeart/2005/8/layout/hList1"/>
    <dgm:cxn modelId="{1785E99E-C3E1-46FD-B11E-93915853AD97}" type="presParOf" srcId="{C1A37F99-3998-433E-B502-1CB121784E84}" destId="{A38630E9-44D7-40CF-942C-C3EDB845ACB4}" srcOrd="1" destOrd="0" presId="urn:microsoft.com/office/officeart/2005/8/layout/hList1"/>
    <dgm:cxn modelId="{9F480F46-71FD-4690-8E94-1D5CFE17CE33}" type="presParOf" srcId="{C1A37F99-3998-433E-B502-1CB121784E84}" destId="{E59718AB-2EFE-4F6C-80BD-D8B6592DD13A}" srcOrd="2" destOrd="0" presId="urn:microsoft.com/office/officeart/2005/8/layout/hList1"/>
    <dgm:cxn modelId="{E028F4A1-465A-4220-B7AB-4C7592B8F5D2}" type="presParOf" srcId="{E59718AB-2EFE-4F6C-80BD-D8B6592DD13A}" destId="{527DFB73-1510-4621-AE1B-106DF86D87E3}" srcOrd="0" destOrd="0" presId="urn:microsoft.com/office/officeart/2005/8/layout/hList1"/>
    <dgm:cxn modelId="{0E107E84-43DE-457F-9285-25EAF3E6A443}" type="presParOf" srcId="{E59718AB-2EFE-4F6C-80BD-D8B6592DD13A}" destId="{9EF027D5-580B-4B79-914E-52117F7CAF78}" srcOrd="1" destOrd="0" presId="urn:microsoft.com/office/officeart/2005/8/layout/hList1"/>
    <dgm:cxn modelId="{79C83879-0DDD-4872-A08C-ABAE3B59F7D6}" type="presParOf" srcId="{C1A37F99-3998-433E-B502-1CB121784E84}" destId="{D9BD66EB-5703-4CA9-B5FC-F50EA56E5FCC}" srcOrd="3" destOrd="0" presId="urn:microsoft.com/office/officeart/2005/8/layout/hList1"/>
    <dgm:cxn modelId="{2701E26F-E5C1-46B3-9677-E605F97F09BD}" type="presParOf" srcId="{C1A37F99-3998-433E-B502-1CB121784E84}" destId="{6ED2AADA-C6CA-4B4A-BF92-95A3C612AA49}" srcOrd="4" destOrd="0" presId="urn:microsoft.com/office/officeart/2005/8/layout/hList1"/>
    <dgm:cxn modelId="{1972AB32-65B0-4019-AFF5-61F325AE1C2E}" type="presParOf" srcId="{6ED2AADA-C6CA-4B4A-BF92-95A3C612AA49}" destId="{F7A1EED9-7BD7-43D4-A2B4-8B7185DDB1C8}" srcOrd="0" destOrd="0" presId="urn:microsoft.com/office/officeart/2005/8/layout/hList1"/>
    <dgm:cxn modelId="{2F28E057-09C7-49BA-88E9-C3F62C7DD206}" type="presParOf" srcId="{6ED2AADA-C6CA-4B4A-BF92-95A3C612AA49}" destId="{2FD1BE51-FF82-4A09-ABEC-45BBB5499B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5AAAB-54C3-4958-9AA9-945D8C17B7AB}">
      <dsp:nvSpPr>
        <dsp:cNvPr id="0" name=""/>
        <dsp:cNvSpPr/>
      </dsp:nvSpPr>
      <dsp:spPr>
        <a:xfrm>
          <a:off x="5656" y="214888"/>
          <a:ext cx="2472934" cy="148376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Cambria" panose="02040503050406030204" pitchFamily="18" charset="0"/>
            </a:rPr>
            <a:t>Official approval from SLTC, Uttar Pradesh on the IGEA report</a:t>
          </a:r>
        </a:p>
      </dsp:txBody>
      <dsp:txXfrm>
        <a:off x="49114" y="258346"/>
        <a:ext cx="2386018" cy="1396844"/>
      </dsp:txXfrm>
    </dsp:sp>
    <dsp:sp modelId="{5168B4A3-1894-465D-952C-D87429D61DE0}">
      <dsp:nvSpPr>
        <dsp:cNvPr id="0" name=""/>
        <dsp:cNvSpPr/>
      </dsp:nvSpPr>
      <dsp:spPr>
        <a:xfrm>
          <a:off x="2725883" y="650124"/>
          <a:ext cx="524262" cy="6132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>
            <a:latin typeface="Cambria" panose="02040503050406030204" pitchFamily="18" charset="0"/>
          </a:endParaRPr>
        </a:p>
      </dsp:txBody>
      <dsp:txXfrm>
        <a:off x="2725883" y="772781"/>
        <a:ext cx="366983" cy="367973"/>
      </dsp:txXfrm>
    </dsp:sp>
    <dsp:sp modelId="{722F8FD3-6D9B-4B0A-B092-9E1D1F78D727}">
      <dsp:nvSpPr>
        <dsp:cNvPr id="0" name=""/>
        <dsp:cNvSpPr/>
      </dsp:nvSpPr>
      <dsp:spPr>
        <a:xfrm>
          <a:off x="3467763" y="214888"/>
          <a:ext cx="2472934" cy="148376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Cambria" panose="02040503050406030204" pitchFamily="18" charset="0"/>
            </a:rPr>
            <a:t>Signing of Implementation Agreement</a:t>
          </a:r>
        </a:p>
      </dsp:txBody>
      <dsp:txXfrm>
        <a:off x="3511221" y="258346"/>
        <a:ext cx="2386018" cy="1396844"/>
      </dsp:txXfrm>
    </dsp:sp>
    <dsp:sp modelId="{0AFAB812-38B2-49B0-8D81-A91C9DAFA664}">
      <dsp:nvSpPr>
        <dsp:cNvPr id="0" name=""/>
        <dsp:cNvSpPr/>
      </dsp:nvSpPr>
      <dsp:spPr>
        <a:xfrm>
          <a:off x="6187991" y="650124"/>
          <a:ext cx="524262" cy="6132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33943"/>
            <a:satOff val="-2143"/>
            <a:lumOff val="185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>
            <a:latin typeface="Cambria" panose="02040503050406030204" pitchFamily="18" charset="0"/>
          </a:endParaRPr>
        </a:p>
      </dsp:txBody>
      <dsp:txXfrm>
        <a:off x="6187991" y="772781"/>
        <a:ext cx="366983" cy="367973"/>
      </dsp:txXfrm>
    </dsp:sp>
    <dsp:sp modelId="{96C9BF85-77D5-4C4A-AACC-A108FE7BD2F6}">
      <dsp:nvSpPr>
        <dsp:cNvPr id="0" name=""/>
        <dsp:cNvSpPr/>
      </dsp:nvSpPr>
      <dsp:spPr>
        <a:xfrm>
          <a:off x="6929871" y="214888"/>
          <a:ext cx="2472934" cy="148376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/>
              </a:solidFill>
              <a:latin typeface="Cambria" panose="02040503050406030204" pitchFamily="18" charset="0"/>
            </a:rPr>
            <a:t>Selection of suppliers/ vendors</a:t>
          </a:r>
        </a:p>
      </dsp:txBody>
      <dsp:txXfrm>
        <a:off x="6973329" y="258346"/>
        <a:ext cx="2386018" cy="1396844"/>
      </dsp:txXfrm>
    </dsp:sp>
    <dsp:sp modelId="{9A205C4B-6A17-4724-9B07-F42EB2A2FDA2}">
      <dsp:nvSpPr>
        <dsp:cNvPr id="0" name=""/>
        <dsp:cNvSpPr/>
      </dsp:nvSpPr>
      <dsp:spPr>
        <a:xfrm>
          <a:off x="9650098" y="650124"/>
          <a:ext cx="524262" cy="6132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33943"/>
            <a:satOff val="-2143"/>
            <a:lumOff val="185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>
            <a:latin typeface="Cambria" panose="02040503050406030204" pitchFamily="18" charset="0"/>
          </a:endParaRPr>
        </a:p>
      </dsp:txBody>
      <dsp:txXfrm>
        <a:off x="9650098" y="772781"/>
        <a:ext cx="366983" cy="367973"/>
      </dsp:txXfrm>
    </dsp:sp>
    <dsp:sp modelId="{BDB9D4B2-1599-4B1F-B7AC-179FC0D6AA4C}">
      <dsp:nvSpPr>
        <dsp:cNvPr id="0" name=""/>
        <dsp:cNvSpPr/>
      </dsp:nvSpPr>
      <dsp:spPr>
        <a:xfrm>
          <a:off x="10391978" y="214888"/>
          <a:ext cx="2472934" cy="148376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Cambria" panose="02040503050406030204" pitchFamily="18" charset="0"/>
            </a:rPr>
            <a:t>Project Implementation</a:t>
          </a:r>
        </a:p>
      </dsp:txBody>
      <dsp:txXfrm>
        <a:off x="10435436" y="258346"/>
        <a:ext cx="2386018" cy="1396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C0A9C-7218-4F10-9AA0-079ACB5EC61A}">
      <dsp:nvSpPr>
        <dsp:cNvPr id="0" name=""/>
        <dsp:cNvSpPr/>
      </dsp:nvSpPr>
      <dsp:spPr>
        <a:xfrm>
          <a:off x="0" y="270812"/>
          <a:ext cx="4304181" cy="744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>
              <a:latin typeface="Cambria" panose="02040503050406030204" pitchFamily="18" charset="0"/>
            </a:rPr>
            <a:t>Project Implementation Cost</a:t>
          </a:r>
          <a:endParaRPr lang="en-GB" sz="2100" kern="1200"/>
        </a:p>
      </dsp:txBody>
      <dsp:txXfrm>
        <a:off x="0" y="270812"/>
        <a:ext cx="4304181" cy="744409"/>
      </dsp:txXfrm>
    </dsp:sp>
    <dsp:sp modelId="{F1ACBC83-8A89-4009-8245-67A76E5C176C}">
      <dsp:nvSpPr>
        <dsp:cNvPr id="0" name=""/>
        <dsp:cNvSpPr/>
      </dsp:nvSpPr>
      <dsp:spPr>
        <a:xfrm>
          <a:off x="0" y="913458"/>
          <a:ext cx="4304181" cy="35739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latin typeface="Cambria" panose="02040503050406030204" pitchFamily="18" charset="0"/>
            </a:rPr>
            <a:t>Tendered </a:t>
          </a:r>
          <a:r>
            <a:rPr lang="en-GB" sz="2100" b="1" kern="1200" dirty="0">
              <a:latin typeface="Cambria" panose="02040503050406030204" pitchFamily="18" charset="0"/>
            </a:rPr>
            <a:t>cost of preparation of DPR </a:t>
          </a:r>
          <a:r>
            <a:rPr lang="en-GB" sz="2100" kern="1200" dirty="0">
              <a:latin typeface="Cambria" panose="02040503050406030204" pitchFamily="18" charset="0"/>
            </a:rPr>
            <a:t>+ 15% EESL service charge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1" kern="1200" dirty="0">
              <a:latin typeface="Cambria" panose="02040503050406030204" pitchFamily="18" charset="0"/>
            </a:rPr>
            <a:t>Tendered Implementation Capital Cost </a:t>
          </a:r>
          <a:r>
            <a:rPr lang="en-GB" sz="2100" kern="1200" dirty="0">
              <a:latin typeface="Cambria" panose="02040503050406030204" pitchFamily="18" charset="0"/>
            </a:rPr>
            <a:t>for key components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Cambria" panose="02040503050406030204" pitchFamily="18" charset="0"/>
            </a:rPr>
            <a:t>Cost of dismantling &amp; commissioning</a:t>
          </a:r>
          <a:endParaRPr lang="en-GB" sz="2100" kern="1200" dirty="0">
            <a:latin typeface="Cambria" panose="020405030504060302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b="1" kern="1200" dirty="0">
              <a:latin typeface="Cambria" panose="02040503050406030204" pitchFamily="18" charset="0"/>
            </a:rPr>
            <a:t>Capitalized interest </a:t>
          </a:r>
          <a:r>
            <a:rPr lang="en-US" sz="2100" kern="1200" dirty="0">
              <a:latin typeface="Cambria" panose="02040503050406030204" pitchFamily="18" charset="0"/>
            </a:rPr>
            <a:t>during Project Implementation Period </a:t>
          </a:r>
          <a:r>
            <a:rPr lang="en-GB" sz="2100" kern="1200" dirty="0">
              <a:latin typeface="Cambria" panose="02040503050406030204" pitchFamily="18" charset="0"/>
            </a:rPr>
            <a:t>Project establishment and supervision charges @ 5% of total implementation project cost </a:t>
          </a:r>
        </a:p>
      </dsp:txBody>
      <dsp:txXfrm>
        <a:off x="0" y="913458"/>
        <a:ext cx="4304181" cy="3573990"/>
      </dsp:txXfrm>
    </dsp:sp>
    <dsp:sp modelId="{527DFB73-1510-4621-AE1B-106DF86D87E3}">
      <dsp:nvSpPr>
        <dsp:cNvPr id="0" name=""/>
        <dsp:cNvSpPr/>
      </dsp:nvSpPr>
      <dsp:spPr>
        <a:xfrm>
          <a:off x="4962272" y="231701"/>
          <a:ext cx="4304181" cy="744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latin typeface="Cambria" panose="02040503050406030204" pitchFamily="18" charset="0"/>
            </a:rPr>
            <a:t>Recurring (Operational) Annual Expenses</a:t>
          </a:r>
        </a:p>
      </dsp:txBody>
      <dsp:txXfrm>
        <a:off x="4962272" y="231701"/>
        <a:ext cx="4304181" cy="744409"/>
      </dsp:txXfrm>
    </dsp:sp>
    <dsp:sp modelId="{9EF027D5-580B-4B79-914E-52117F7CAF78}">
      <dsp:nvSpPr>
        <dsp:cNvPr id="0" name=""/>
        <dsp:cNvSpPr/>
      </dsp:nvSpPr>
      <dsp:spPr>
        <a:xfrm>
          <a:off x="4964769" y="947447"/>
          <a:ext cx="4304181" cy="35739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Cambria" panose="02040503050406030204" pitchFamily="18" charset="0"/>
            </a:rPr>
            <a:t>Project Establishment and Supervision charges at 4% of the Project Implementation Cost</a:t>
          </a:r>
          <a:endParaRPr lang="en-GB" sz="2100" kern="1200" dirty="0">
            <a:latin typeface="Cambria" panose="020405030504060302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latin typeface="Cambria" panose="02040503050406030204" pitchFamily="18" charset="0"/>
            </a:rPr>
            <a:t>Tendered Repair and Maintenance Charges</a:t>
          </a:r>
        </a:p>
      </dsp:txBody>
      <dsp:txXfrm>
        <a:off x="4964769" y="947447"/>
        <a:ext cx="4304181" cy="3573990"/>
      </dsp:txXfrm>
    </dsp:sp>
    <dsp:sp modelId="{F7A1EED9-7BD7-43D4-A2B4-8B7185DDB1C8}">
      <dsp:nvSpPr>
        <dsp:cNvPr id="0" name=""/>
        <dsp:cNvSpPr/>
      </dsp:nvSpPr>
      <dsp:spPr>
        <a:xfrm>
          <a:off x="9822364" y="203741"/>
          <a:ext cx="4304181" cy="744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Cambria" panose="02040503050406030204" pitchFamily="18" charset="0"/>
            </a:rPr>
            <a:t>Financing Terms</a:t>
          </a:r>
          <a:endParaRPr lang="en-GB" sz="2100" kern="1200" dirty="0">
            <a:latin typeface="Cambria" panose="02040503050406030204" pitchFamily="18" charset="0"/>
          </a:endParaRPr>
        </a:p>
      </dsp:txBody>
      <dsp:txXfrm>
        <a:off x="9822364" y="203741"/>
        <a:ext cx="4304181" cy="744409"/>
      </dsp:txXfrm>
    </dsp:sp>
    <dsp:sp modelId="{2FD1BE51-FF82-4A09-ABEC-45BBB5499BD4}">
      <dsp:nvSpPr>
        <dsp:cNvPr id="0" name=""/>
        <dsp:cNvSpPr/>
      </dsp:nvSpPr>
      <dsp:spPr>
        <a:xfrm>
          <a:off x="9822364" y="909598"/>
          <a:ext cx="4304181" cy="35739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Cambria" panose="02040503050406030204" pitchFamily="18" charset="0"/>
            </a:rPr>
            <a:t>Debt Equity ratio shall be 70 : 30;</a:t>
          </a:r>
          <a:endParaRPr lang="en-GB" sz="2100" kern="1200" dirty="0">
            <a:latin typeface="Cambria" panose="020405030504060302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Cambria" panose="02040503050406030204" pitchFamily="18" charset="0"/>
            </a:rPr>
            <a:t>Post tax return on Equity (ROE) at 16%, on the equity component of the Capital Cost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Cambria" panose="02040503050406030204" pitchFamily="18" charset="0"/>
            </a:rPr>
            <a:t>Interest Rate on the Debt component of the Capital Cost, at actuals;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Cambria" panose="02040503050406030204" pitchFamily="18" charset="0"/>
            </a:rPr>
            <a:t>Annuity repayment period i.e. Project Period shall be 7 years</a:t>
          </a:r>
          <a:endParaRPr lang="en-GB" sz="2100" kern="1200" dirty="0">
            <a:latin typeface="Cambria" panose="020405030504060302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>
              <a:latin typeface="Cambria" panose="02040503050406030204" pitchFamily="18" charset="0"/>
            </a:rPr>
            <a:t>Payments shall be made on a quarterly basis</a:t>
          </a:r>
        </a:p>
      </dsp:txBody>
      <dsp:txXfrm>
        <a:off x="9822364" y="909598"/>
        <a:ext cx="4304181" cy="3573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85D0F4D0-DF46-44FF-8D84-DB7776883D3E}" type="datetimeFigureOut">
              <a:rPr lang="en-IN" smtClean="0"/>
              <a:t>26-07-2018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170D593E-87AC-43A0-AD94-F81F2CA3E0E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4468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598844FC-B18A-45A6-BA4F-1283F5960FC0}" type="datetimeFigureOut">
              <a:rPr lang="en-IN" smtClean="0"/>
              <a:t>26-07-2018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DE1BE51A-8044-4500-AFD0-0C69D32D821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903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0"/>
            <a:ext cx="14630400" cy="8229600"/>
            <a:chOff x="1013791" y="622852"/>
            <a:chExt cx="14630400" cy="8229600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91" y="622852"/>
              <a:ext cx="14630400" cy="8229600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 userDrawn="1"/>
          </p:nvSpPr>
          <p:spPr>
            <a:xfrm>
              <a:off x="1013791" y="622852"/>
              <a:ext cx="14630400" cy="82296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rgbClr val="D2D3D5">
                    <a:shade val="100000"/>
                    <a:satMod val="115000"/>
                    <a:alpha val="7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 userDrawn="1"/>
        </p:nvSpPr>
        <p:spPr>
          <a:xfrm>
            <a:off x="0" y="5295382"/>
            <a:ext cx="14630400" cy="2934218"/>
          </a:xfrm>
          <a:prstGeom prst="rect">
            <a:avLst/>
          </a:prstGeom>
          <a:solidFill>
            <a:srgbClr val="2776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0" y="5852335"/>
            <a:ext cx="14630400" cy="720000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518" y="504140"/>
            <a:ext cx="4989085" cy="5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00283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880" y="847809"/>
            <a:ext cx="12794641" cy="48931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1521" y="1892808"/>
            <a:ext cx="13167359" cy="5431536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7" y="7653528"/>
            <a:ext cx="4681727" cy="41148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41148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A750A-BCFE-2E47-AF6D-F168199B8C3E}" type="datetime1">
              <a:rPr lang="en-IN" smtClean="0"/>
              <a:t>26-07-2018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41148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107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468000"/>
            <a:ext cx="13063927" cy="46800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3600" baseline="0">
                <a:solidFill>
                  <a:srgbClr val="2776B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0"/>
          </p:nvPr>
        </p:nvSpPr>
        <p:spPr>
          <a:xfrm>
            <a:off x="781200" y="1272209"/>
            <a:ext cx="6508883" cy="65219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68000"/>
            <a:ext cx="735428" cy="3960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7580245" y="1272716"/>
            <a:ext cx="6264882" cy="6520942"/>
          </a:xfrm>
          <a:prstGeom prst="rect">
            <a:avLst/>
          </a:prstGeom>
        </p:spPr>
        <p:txBody>
          <a:bodyPr/>
          <a:lstStyle>
            <a:lvl1pPr>
              <a:buClr>
                <a:srgbClr val="0087CB"/>
              </a:buCl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Clr>
                <a:srgbClr val="0087CB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C:\Users\admin\Desktop\EESL logo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440020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468000"/>
            <a:ext cx="13068000" cy="46800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3600" baseline="0">
                <a:solidFill>
                  <a:srgbClr val="2776B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781200" y="1272202"/>
            <a:ext cx="13068000" cy="6521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68000"/>
            <a:ext cx="735428" cy="396000"/>
          </a:xfrm>
          <a:prstGeom prst="rect">
            <a:avLst/>
          </a:prstGeom>
        </p:spPr>
      </p:pic>
      <p:pic>
        <p:nvPicPr>
          <p:cNvPr id="7" name="Picture 6" descr="C:\Users\admin\Desktop\EESL logo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7446754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451375"/>
            <a:ext cx="13063927" cy="468000"/>
          </a:xfrm>
          <a:prstGeom prst="rect">
            <a:avLst/>
          </a:prstGeom>
        </p:spPr>
        <p:txBody>
          <a:bodyPr anchor="t"/>
          <a:lstStyle>
            <a:lvl1pPr>
              <a:lnSpc>
                <a:spcPct val="80000"/>
              </a:lnSpc>
              <a:defRPr sz="3600" baseline="0">
                <a:solidFill>
                  <a:srgbClr val="2776B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5355" y="1272202"/>
            <a:ext cx="7099772" cy="652144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buClr>
                <a:srgbClr val="0087CB"/>
              </a:buCl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buClr>
                <a:srgbClr val="0087CB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400"/>
              </a:spcBef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400"/>
              </a:spcBef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400"/>
              </a:spcBef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68000"/>
            <a:ext cx="735428" cy="396000"/>
          </a:xfrm>
          <a:prstGeom prst="rect">
            <a:avLst/>
          </a:prstGeom>
        </p:spPr>
      </p:pic>
      <p:pic>
        <p:nvPicPr>
          <p:cNvPr id="6" name="Picture 5" descr="C:\Users\admin\Desktop\EESL logo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4294298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200" y="2403158"/>
            <a:ext cx="12708000" cy="342328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algn="ctr">
              <a:defRPr sz="5400">
                <a:solidFill>
                  <a:srgbClr val="2776B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961200" y="2403158"/>
            <a:ext cx="12708000" cy="3423284"/>
            <a:chOff x="760850" y="2141308"/>
            <a:chExt cx="12708000" cy="3423284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92550" y="5107392"/>
              <a:ext cx="876300" cy="4572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850" y="2141308"/>
              <a:ext cx="876300" cy="457200"/>
            </a:xfrm>
            <a:prstGeom prst="rect">
              <a:avLst/>
            </a:prstGeom>
          </p:spPr>
        </p:pic>
      </p:grpSp>
      <p:pic>
        <p:nvPicPr>
          <p:cNvPr id="10" name="Picture 9" descr="C:\Users\admin\Desktop\EESL logo.gi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3721185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418125"/>
            <a:ext cx="13068000" cy="468000"/>
          </a:xfrm>
          <a:prstGeom prst="rect">
            <a:avLst/>
          </a:prstGeom>
        </p:spPr>
        <p:txBody>
          <a:bodyPr anchor="t"/>
          <a:lstStyle>
            <a:lvl1pPr>
              <a:defRPr sz="3600">
                <a:solidFill>
                  <a:srgbClr val="2776B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200" y="1272203"/>
            <a:ext cx="6442560" cy="6521449"/>
          </a:xfrm>
          <a:prstGeom prst="rect">
            <a:avLst/>
          </a:prstGeom>
        </p:spPr>
        <p:txBody>
          <a:bodyPr/>
          <a:lstStyle>
            <a:lvl1pPr>
              <a:buClr>
                <a:srgbClr val="0087CB"/>
              </a:buCl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Clr>
                <a:srgbClr val="0087CB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39" y="1272203"/>
            <a:ext cx="6438487" cy="6521449"/>
          </a:xfrm>
          <a:prstGeom prst="rect">
            <a:avLst/>
          </a:prstGeom>
        </p:spPr>
        <p:txBody>
          <a:bodyPr/>
          <a:lstStyle>
            <a:lvl1pPr>
              <a:buClr>
                <a:srgbClr val="0087CB"/>
              </a:buCl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Clr>
                <a:srgbClr val="0087CB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rgbClr val="0087CB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68000"/>
            <a:ext cx="735428" cy="396000"/>
          </a:xfrm>
          <a:prstGeom prst="rect">
            <a:avLst/>
          </a:prstGeom>
        </p:spPr>
      </p:pic>
      <p:pic>
        <p:nvPicPr>
          <p:cNvPr id="7" name="Picture 6" descr="C:\Users\admin\Desktop\EESL logo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0978332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418125"/>
            <a:ext cx="13068000" cy="468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2776B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68000"/>
            <a:ext cx="735428" cy="396000"/>
          </a:xfrm>
          <a:prstGeom prst="rect">
            <a:avLst/>
          </a:prstGeom>
        </p:spPr>
      </p:pic>
      <p:pic>
        <p:nvPicPr>
          <p:cNvPr id="6" name="Picture 5" descr="C:\Users\admin\Desktop\EESL logo.gif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6155700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EESL logo.gif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3040932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4630400" cy="82296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baseline="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dirty="0"/>
              <a:t>Insert Image</a:t>
            </a:r>
          </a:p>
        </p:txBody>
      </p:sp>
      <p:pic>
        <p:nvPicPr>
          <p:cNvPr id="5" name="Picture 4" descr="C:\Users\admin\Desktop\EESL logo.gif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128" y="7539189"/>
            <a:ext cx="93345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62350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B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901978" y="7980953"/>
            <a:ext cx="263565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Private &amp; Confidential © Edelman India Pvt. Ltd.</a:t>
            </a:r>
            <a:endParaRPr lang="en-US" sz="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450676" y="-399011"/>
            <a:ext cx="184731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4630400" cy="8229600"/>
            <a:chOff x="1013791" y="622852"/>
            <a:chExt cx="14630400" cy="8229600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91" y="622852"/>
              <a:ext cx="14630400" cy="82296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 userDrawn="1"/>
          </p:nvSpPr>
          <p:spPr>
            <a:xfrm>
              <a:off x="1013791" y="622852"/>
              <a:ext cx="14630400" cy="82296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rgbClr val="D2D3D5">
                    <a:shade val="100000"/>
                    <a:satMod val="115000"/>
                    <a:alpha val="7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394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3" r:id="rId3"/>
    <p:sldLayoutId id="2147483682" r:id="rId4"/>
    <p:sldLayoutId id="2147483675" r:id="rId5"/>
    <p:sldLayoutId id="2147483676" r:id="rId6"/>
    <p:sldLayoutId id="2147483678" r:id="rId7"/>
    <p:sldLayoutId id="2147483679" r:id="rId8"/>
    <p:sldLayoutId id="2147483681" r:id="rId9"/>
    <p:sldLayoutId id="2147483684" r:id="rId10"/>
  </p:sldLayoutIdLst>
  <p:transition spd="slow">
    <p:wipe dir="r"/>
  </p:transition>
  <p:hf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lnp.eeslindia.org/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169157"/>
            <a:ext cx="14630400" cy="2213979"/>
          </a:xfrm>
        </p:spPr>
        <p:txBody>
          <a:bodyPr/>
          <a:lstStyle/>
          <a:p>
            <a:br>
              <a:rPr lang="en-US" sz="3600" dirty="0">
                <a:solidFill>
                  <a:srgbClr val="244278"/>
                </a:solidFill>
              </a:rPr>
            </a:br>
            <a:br>
              <a:rPr lang="en-US" sz="3600" dirty="0">
                <a:solidFill>
                  <a:srgbClr val="244278"/>
                </a:solidFill>
              </a:rPr>
            </a:br>
            <a:br>
              <a:rPr lang="en-US" sz="3600" dirty="0">
                <a:solidFill>
                  <a:srgbClr val="244278"/>
                </a:solidFill>
              </a:rPr>
            </a:br>
            <a:br>
              <a:rPr lang="en-US" sz="3600" dirty="0">
                <a:solidFill>
                  <a:srgbClr val="244278"/>
                </a:solidFill>
              </a:rPr>
            </a:br>
            <a:br>
              <a:rPr lang="en-US" sz="3600" dirty="0">
                <a:solidFill>
                  <a:srgbClr val="244278"/>
                </a:solidFill>
              </a:rPr>
            </a:br>
            <a:r>
              <a:rPr lang="en-GB" sz="3600" dirty="0">
                <a:solidFill>
                  <a:srgbClr val="244278"/>
                </a:solidFill>
              </a:rPr>
              <a:t>STREET LIGHT NATIONAL PROGRAM (SLNP)</a:t>
            </a:r>
            <a:br>
              <a:rPr lang="en-GB" sz="3600" dirty="0">
                <a:solidFill>
                  <a:srgbClr val="244278"/>
                </a:solidFill>
              </a:rPr>
            </a:br>
            <a:br>
              <a:rPr lang="en-US" sz="3600" dirty="0">
                <a:solidFill>
                  <a:srgbClr val="244278"/>
                </a:solidFill>
              </a:rPr>
            </a:br>
            <a:r>
              <a:rPr lang="en-GB" sz="3600" dirty="0">
                <a:solidFill>
                  <a:srgbClr val="244278"/>
                </a:solidFill>
              </a:rPr>
              <a:t>&amp;</a:t>
            </a:r>
            <a:br>
              <a:rPr lang="en-US" sz="3600" dirty="0">
                <a:solidFill>
                  <a:srgbClr val="244278"/>
                </a:solidFill>
              </a:rPr>
            </a:br>
            <a:br>
              <a:rPr lang="en-US" sz="3600" dirty="0">
                <a:solidFill>
                  <a:srgbClr val="244278"/>
                </a:solidFill>
              </a:rPr>
            </a:br>
            <a:r>
              <a:rPr lang="en-US" sz="3600" dirty="0">
                <a:solidFill>
                  <a:srgbClr val="244278"/>
                </a:solidFill>
              </a:rPr>
              <a:t>MUNICIPAL ENERGY EFFICIENCY PROGRAM (MEEP)</a:t>
            </a:r>
            <a:br>
              <a:rPr lang="en-GB" sz="3200" dirty="0">
                <a:solidFill>
                  <a:srgbClr val="244278"/>
                </a:solidFill>
              </a:rPr>
            </a:br>
            <a:br>
              <a:rPr lang="en-GB" sz="3200" dirty="0">
                <a:solidFill>
                  <a:srgbClr val="244278"/>
                </a:solidFill>
              </a:rPr>
            </a:br>
            <a:br>
              <a:rPr lang="en-GB" sz="3200" dirty="0">
                <a:solidFill>
                  <a:srgbClr val="244278"/>
                </a:solidFill>
              </a:rPr>
            </a:br>
            <a:br>
              <a:rPr lang="en-GB" sz="3600" dirty="0">
                <a:solidFill>
                  <a:srgbClr val="244278"/>
                </a:solidFill>
              </a:rPr>
            </a:br>
            <a:br>
              <a:rPr lang="en-US" dirty="0">
                <a:solidFill>
                  <a:srgbClr val="244278"/>
                </a:solidFill>
              </a:rPr>
            </a:br>
            <a:endParaRPr lang="en-US" dirty="0">
              <a:solidFill>
                <a:srgbClr val="244278"/>
              </a:solidFill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0697977" y="1034221"/>
            <a:ext cx="3785467" cy="386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Creating an Energy Efficient</a:t>
            </a:r>
            <a:r>
              <a:rPr kumimoji="0" lang="en-US" sz="1600" b="1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India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60370" y="5684545"/>
            <a:ext cx="9281592" cy="1557109"/>
          </a:xfrm>
          <a:prstGeom prst="rect">
            <a:avLst/>
          </a:prstGeom>
        </p:spPr>
        <p:txBody>
          <a:bodyPr anchor="ctr"/>
          <a:lstStyle>
            <a:lvl1pPr algn="ctr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27</a:t>
            </a:r>
            <a:r>
              <a:rPr lang="en-US" sz="2400" baseline="30000" dirty="0"/>
              <a:t>th</a:t>
            </a:r>
            <a:r>
              <a:rPr lang="en-US" sz="2400" dirty="0"/>
              <a:t> July 2018</a:t>
            </a:r>
          </a:p>
          <a:p>
            <a:endParaRPr lang="en-US" sz="2400" dirty="0"/>
          </a:p>
          <a:p>
            <a:r>
              <a:rPr lang="en-US" sz="3600" dirty="0"/>
              <a:t>Ministry of Housing &amp; Urban Affairs</a:t>
            </a:r>
            <a:endParaRPr lang="en-US" sz="2400" dirty="0"/>
          </a:p>
        </p:txBody>
      </p:sp>
      <p:pic>
        <p:nvPicPr>
          <p:cNvPr id="7" name="Picture 2" descr="Image result for logo of ministry of housing and urban affairs">
            <a:extLst>
              <a:ext uri="{FF2B5EF4-FFF2-40B4-BE49-F238E27FC236}">
                <a16:creationId xmlns:a16="http://schemas.microsoft.com/office/drawing/2014/main" id="{CB1669D7-B4D1-C14B-99C3-33B800119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86" y="123238"/>
            <a:ext cx="3342560" cy="1512253"/>
          </a:xfrm>
          <a:prstGeom prst="rect">
            <a:avLst/>
          </a:prstGeom>
          <a:noFill/>
          <a:effectLst>
            <a:glow rad="127000">
              <a:schemeClr val="accent1">
                <a:alpha val="0"/>
              </a:schemeClr>
            </a:glow>
            <a:outerShdw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625967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4893F-99AD-4885-890E-CD1520FB3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ambria" panose="02040503050406030204" pitchFamily="18" charset="0"/>
              </a:rPr>
              <a:t>Summary of Uttar Pradesh (for 60 ULBs)</a:t>
            </a:r>
            <a:endParaRPr lang="en-IN" dirty="0"/>
          </a:p>
        </p:txBody>
      </p:sp>
      <p:graphicFrame>
        <p:nvGraphicFramePr>
          <p:cNvPr id="5" name="Picture Placeholder 4">
            <a:extLst>
              <a:ext uri="{FF2B5EF4-FFF2-40B4-BE49-F238E27FC236}">
                <a16:creationId xmlns:a16="http://schemas.microsoft.com/office/drawing/2014/main" id="{54C2D5E8-2DE0-4344-BC55-A43DCE69D7BF}"/>
              </a:ext>
            </a:extLst>
          </p:cNvPr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20856949"/>
              </p:ext>
            </p:extLst>
          </p:nvPr>
        </p:nvGraphicFramePr>
        <p:xfrm>
          <a:off x="781050" y="1271588"/>
          <a:ext cx="13222607" cy="619519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9716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6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Details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Cambria" panose="02040503050406030204" pitchFamily="18" charset="0"/>
                        </a:rPr>
                        <a:t>Unit</a:t>
                      </a:r>
                      <a:endParaRPr lang="en-US" sz="2400" b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Value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Pump set as per inventory (LOA)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Nos.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5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Pump sets under maintenance/ defunct/ condemned/ un-auditable/list issue/abandoned 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Nos.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7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Pump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</a:rPr>
                        <a:t> set covered in energy audit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Nos.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Pump set recommended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</a:rPr>
                        <a:t> for replacement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Nos.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Present annual energy consumption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MUs*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marL="0" marR="0" indent="0" algn="l" defTabSz="10972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</a:rPr>
                        <a:t>Annual </a:t>
                      </a: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energy consumption with proposed EEPS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indent="0" algn="ctr" defTabSz="10972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MUs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Annual energy saving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</a:rPr>
                        <a:t> potential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MUs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Percentage energy savings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Total project cost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Rs. Lakhs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M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</a:rPr>
                        <a:t>onetary savings per annum 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Rs. Lakhs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2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Simple payback period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Months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8281">
                <a:tc>
                  <a:txBody>
                    <a:bodyPr/>
                    <a:lstStyle/>
                    <a:p>
                      <a:pPr marL="0" marR="0" indent="0" algn="l" defTabSz="10972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effectLst/>
                          <a:latin typeface="Cambria" panose="02040503050406030204" pitchFamily="18" charset="0"/>
                        </a:rPr>
                        <a:t>Percentage of savings with ULB after annuity payment to EESL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521183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6FE1E-A5F3-4E26-BCAA-35D4E3B1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mbria" panose="02040503050406030204" pitchFamily="18" charset="0"/>
              </a:rPr>
              <a:t>Strategy for Implementation of MEEP in Uttar Pradesh</a:t>
            </a:r>
            <a:br>
              <a:rPr lang="en-GB" dirty="0">
                <a:latin typeface="Cambria" panose="02040503050406030204" pitchFamily="18" charset="0"/>
              </a:rPr>
            </a:br>
            <a:endParaRPr lang="en-IN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B04E1E8-3E9F-4764-82EB-03D5DD6077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759094"/>
              </p:ext>
            </p:extLst>
          </p:nvPr>
        </p:nvGraphicFramePr>
        <p:xfrm>
          <a:off x="974558" y="1128345"/>
          <a:ext cx="12870569" cy="1913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1327CA-A8FD-4943-863F-717D771FF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415063"/>
              </p:ext>
            </p:extLst>
          </p:nvPr>
        </p:nvGraphicFramePr>
        <p:xfrm>
          <a:off x="1028708" y="3486153"/>
          <a:ext cx="12816428" cy="3504425"/>
        </p:xfrm>
        <a:graphic>
          <a:graphicData uri="http://schemas.openxmlformats.org/drawingml/2006/table">
            <a:tbl>
              <a:tblPr/>
              <a:tblGrid>
                <a:gridCol w="524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866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532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Activity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Months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2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2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Signing of Implementation Agreement</a:t>
                      </a:r>
                    </a:p>
                  </a:txBody>
                  <a:tcPr marL="18288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7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Inviting tenders for selection of pump supplier</a:t>
                      </a:r>
                    </a:p>
                  </a:txBody>
                  <a:tcPr marL="18288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2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Selection of pump supplier</a:t>
                      </a:r>
                    </a:p>
                  </a:txBody>
                  <a:tcPr marL="18288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7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Installation of energy efficient pump sets </a:t>
                      </a:r>
                    </a:p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at ULB</a:t>
                      </a:r>
                    </a:p>
                  </a:txBody>
                  <a:tcPr marL="18288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2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Submission of M &amp; V report to ULB by EESL</a:t>
                      </a:r>
                    </a:p>
                  </a:txBody>
                  <a:tcPr marL="18288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574986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15B3-0465-4EAF-8534-8ADB3938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Cambria" panose="02040503050406030204" pitchFamily="18" charset="0"/>
                <a:ea typeface="Cambria" panose="02040503050406030204" pitchFamily="18" charset="0"/>
              </a:rPr>
              <a:t>Energy Savings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7DC0E37-DAC4-4154-BDC9-8BC26B5DB32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63387" y="1302341"/>
            <a:ext cx="12373052" cy="6520942"/>
          </a:xfrm>
        </p:spPr>
        <p:txBody>
          <a:bodyPr/>
          <a:lstStyle/>
          <a:p>
            <a:r>
              <a:rPr lang="en-US" sz="2400" dirty="0"/>
              <a:t>EESL will provide a guaranteed 20% energy savings at ULB level</a:t>
            </a:r>
          </a:p>
          <a:p>
            <a:pPr marL="0" indent="0">
              <a:buNone/>
            </a:pPr>
            <a:r>
              <a:rPr lang="en-IN" sz="2400" dirty="0">
                <a:solidFill>
                  <a:schemeClr val="accent1">
                    <a:lumMod val="75000"/>
                  </a:schemeClr>
                </a:solidFill>
              </a:rPr>
              <a:t>M&amp;V Protocol</a:t>
            </a:r>
          </a:p>
          <a:p>
            <a:pPr lvl="0"/>
            <a:r>
              <a:rPr lang="en-US" sz="2400" dirty="0"/>
              <a:t>Measurement of parameters pre - implementation (before installation of EEPS) using energy auditing instruments</a:t>
            </a:r>
          </a:p>
          <a:p>
            <a:pPr lvl="0"/>
            <a:r>
              <a:rPr lang="en-US" sz="2400" dirty="0"/>
              <a:t>Measurement of parameters post - implementation using energy auditing instruments.</a:t>
            </a:r>
          </a:p>
          <a:p>
            <a:r>
              <a:rPr lang="en-US" sz="2400" dirty="0"/>
              <a:t>Energy savings are calculated as the difference in power drawn (in pre and post implementation scenario) multiplied by the operating hours mentioned in IGEA report</a:t>
            </a:r>
            <a:r>
              <a:rPr lang="en-US" sz="3500" dirty="0">
                <a:latin typeface="Cambria" panose="02040503050406030204" pitchFamily="18" charset="0"/>
              </a:rPr>
              <a:t>.</a:t>
            </a:r>
          </a:p>
          <a:p>
            <a:pPr marL="0" lvl="0" indent="0">
              <a:lnSpc>
                <a:spcPct val="16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8898529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7086-C5F0-40CF-B1F5-B3F78042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Salient Features of Implementation Agreement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A72067-3812-4C42-AC77-F6EA4834FE91}"/>
              </a:ext>
            </a:extLst>
          </p:cNvPr>
          <p:cNvSpPr/>
          <p:nvPr/>
        </p:nvSpPr>
        <p:spPr>
          <a:xfrm>
            <a:off x="781200" y="1212835"/>
            <a:ext cx="13434863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Parties to the agreement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: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State Government Department – Payment Security 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Urban Local Body -  Beneficiary and Annuity payment to EESL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EESL – Procurement, Replacement and Maintenance i.e. Implementing Agency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Scope includes: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Procurement of Energy Efficient Pump Sets (EEPS)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Dismantle of existing old pump sets and handover to ULB on as-is where-is basis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Installation of EEPS and other related components with allied civil work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Measurement and Verification</a:t>
            </a:r>
          </a:p>
          <a:p>
            <a:pPr marL="51435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Repair &amp; Maintenance (R&amp;M) of the EEPS for a period of 7 years </a:t>
            </a:r>
          </a:p>
        </p:txBody>
      </p:sp>
    </p:spTree>
    <p:extLst>
      <p:ext uri="{BB962C8B-B14F-4D97-AF65-F5344CB8AC3E}">
        <p14:creationId xmlns:p14="http://schemas.microsoft.com/office/powerpoint/2010/main" val="1299776515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4799-6CE0-4352-A8D0-704499EC1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Duties, Responsibilities and Obligations of the Parties</a:t>
            </a:r>
            <a:endParaRPr lang="en-IN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1357EF-0847-4AFE-B499-1AB02B638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495499"/>
              </p:ext>
            </p:extLst>
          </p:nvPr>
        </p:nvGraphicFramePr>
        <p:xfrm>
          <a:off x="655378" y="976297"/>
          <a:ext cx="13315570" cy="564157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66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7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7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State Government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EESL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ULB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8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</a:rPr>
                        <a:t>Support to get approval from concerned departments/ agencies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IGEA report preparation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Active and full support to EESL while implementation for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necessary approval, direction to concerned staffs, etc.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1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</a:rPr>
                        <a:t>Provide payment security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Procurement, installation and commissioning of the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EEPS, dismantling of old pump sets and handover to the ULB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Provide </a:t>
                      </a: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access to EESL and/or Identified Supplier(s) to work in ULB premises/ offices/ pump houses/ plants/ overhead tanks/ sumps/ reservoir, etc.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143">
                <a:tc>
                  <a:txBody>
                    <a:bodyPr/>
                    <a:lstStyle/>
                    <a:p>
                      <a:pPr marL="0" marR="0" indent="0" algn="just" defTabSz="109728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</a:rPr>
                        <a:t>Assist in settling disputes raised by local consumers, political parties, agencies, etc.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just" defTabSz="109728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Measurement and Verification (pre-post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measurement)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Operate the installed EEPS in accordance with good engineering practices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8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Repair &amp; Maintenance (R&amp;M) of the EEPS for a period of 7 years 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Provide covered and enclosed space to set up godown (s) for storage of EEPS and its spare parts at free of cost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Training manuals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Annuity payments to EESL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4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+mn-lt"/>
                        </a:rPr>
                        <a:t>Provide necessary safety and security of the EEPS and related components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613097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88E4-42B5-4790-B355-934A3C8E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Financial Assumptions in the Agreement and IGEA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5D778-92B6-48FF-A7A8-AF9AB4A57D26}"/>
              </a:ext>
            </a:extLst>
          </p:cNvPr>
          <p:cNvSpPr/>
          <p:nvPr/>
        </p:nvSpPr>
        <p:spPr>
          <a:xfrm>
            <a:off x="719431" y="1082339"/>
            <a:ext cx="135620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Replacement of inefficient pumps in Public Water Works &amp; Sewerage Systems would be at </a:t>
            </a:r>
            <a:r>
              <a:rPr lang="en-US" sz="2000" b="1" dirty="0"/>
              <a:t>no upfront cost to the ULB’s</a:t>
            </a:r>
            <a:r>
              <a:rPr lang="en-US" sz="20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investment will be recovered from savings in energy costs (annuity </a:t>
            </a:r>
            <a:r>
              <a:rPr lang="en-IN" sz="2000" dirty="0"/>
              <a:t>on cost plus ROE basis</a:t>
            </a:r>
            <a:r>
              <a:rPr lang="en-US" sz="2000" dirty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IN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KEY COST COMPONENTS AND ASSUMPTIONS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C70FD72-4E6F-40E4-BACA-549EF76AB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8739124"/>
              </p:ext>
            </p:extLst>
          </p:nvPr>
        </p:nvGraphicFramePr>
        <p:xfrm>
          <a:off x="298581" y="2631233"/>
          <a:ext cx="14126546" cy="4870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3561021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62" y="4837601"/>
            <a:ext cx="13063927" cy="468000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</a:rPr>
              <a:t>Support required: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14862" y="5579977"/>
            <a:ext cx="13063927" cy="156928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</a:rPr>
              <a:t>Approval by State Level Technical Committee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</a:rPr>
              <a:t>Signing of Model Tri-partite Agreement with State/Urban Local Bodies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514862" y="657374"/>
            <a:ext cx="1234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76BA"/>
                </a:solidFill>
                <a:latin typeface="Cambria" panose="02040503050406030204" pitchFamily="18" charset="0"/>
              </a:rPr>
              <a:t>Overall Benefits of MEEP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96142" y="1430860"/>
            <a:ext cx="13063927" cy="2907145"/>
          </a:xfrm>
          <a:prstGeom prst="rect">
            <a:avLst/>
          </a:prstGeom>
        </p:spPr>
        <p:txBody>
          <a:bodyPr/>
          <a:lstStyle>
            <a:lvl1pPr marL="274320" indent="-274320" algn="l" defTabSz="109728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87C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87C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87CB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87CB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87CB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</a:rPr>
              <a:t>Annual Savings of approx. INR 3200 </a:t>
            </a:r>
            <a:r>
              <a:rPr lang="en-US" sz="2800" b="1" dirty="0" err="1">
                <a:solidFill>
                  <a:schemeClr val="tx1"/>
                </a:solidFill>
              </a:rPr>
              <a:t>Crs</a:t>
            </a:r>
            <a:r>
              <a:rPr lang="en-US" sz="2800" b="1" dirty="0">
                <a:solidFill>
                  <a:schemeClr val="tx1"/>
                </a:solidFill>
              </a:rPr>
              <a:t> for Pan India 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Reduction of 3.9 Million tonnes in Carbon Emissions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Real time dashboard tracking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</a:rPr>
              <a:t>Easy monitoring of pumps &amp; pump houses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69458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br>
              <a:rPr lang="en-US" dirty="0">
                <a:latin typeface="Cambria" panose="02040503050406030204" pitchFamily="18" charset="0"/>
              </a:rPr>
            </a:br>
            <a:r>
              <a:rPr lang="en-US" sz="5300" dirty="0">
                <a:latin typeface="Cambria" panose="02040503050406030204" pitchFamily="18" charset="0"/>
              </a:rPr>
              <a:t>Thank You</a:t>
            </a:r>
            <a:br>
              <a:rPr lang="en-US" sz="5300" dirty="0">
                <a:latin typeface="Cambria" panose="02040503050406030204" pitchFamily="18" charset="0"/>
              </a:rPr>
            </a:br>
            <a:br>
              <a:rPr lang="en-US" sz="5300" dirty="0">
                <a:latin typeface="Cambria" panose="02040503050406030204" pitchFamily="18" charset="0"/>
              </a:rPr>
            </a:br>
            <a:br>
              <a:rPr lang="en-US" dirty="0">
                <a:latin typeface="Cambria" panose="02040503050406030204" pitchFamily="18" charset="0"/>
              </a:rPr>
            </a:b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1485077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70228A0-37BD-EF41-BA24-DB07A4210831}"/>
              </a:ext>
            </a:extLst>
          </p:cNvPr>
          <p:cNvSpPr txBox="1">
            <a:spLocks/>
          </p:cNvSpPr>
          <p:nvPr/>
        </p:nvSpPr>
        <p:spPr>
          <a:xfrm>
            <a:off x="1104239" y="110458"/>
            <a:ext cx="12794641" cy="489315"/>
          </a:xfrm>
          <a:prstGeom prst="rect">
            <a:avLst/>
          </a:prstGeom>
        </p:spPr>
        <p:txBody>
          <a:bodyPr lIns="0" tIns="0" rIns="0" bIns="0"/>
          <a:lstStyle>
            <a:lvl1pPr algn="l" defTabSz="10972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2776BA"/>
                </a:solidFill>
                <a:latin typeface="Cambria" panose="02040503050406030204" pitchFamily="18" charset="0"/>
              </a:rPr>
              <a:t>SLNP (Street Light National Program) </a:t>
            </a:r>
            <a:r>
              <a:rPr lang="en-US" sz="2400" dirty="0">
                <a:solidFill>
                  <a:srgbClr val="C0504D"/>
                </a:solidFill>
              </a:rPr>
              <a:t>(</a:t>
            </a:r>
            <a:r>
              <a:rPr lang="en-US" sz="2400" dirty="0">
                <a:solidFill>
                  <a:srgbClr val="C0504D"/>
                </a:solidFill>
                <a:hlinkClick r:id="rId2"/>
              </a:rPr>
              <a:t>slnp.eeslindia.org</a:t>
            </a:r>
            <a:r>
              <a:rPr lang="en-US" sz="2400" dirty="0">
                <a:solidFill>
                  <a:srgbClr val="C0504D"/>
                </a:solidFill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668051" y="739983"/>
            <a:ext cx="136670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Launched by Hon’ble Prime Minister on 5</a:t>
            </a:r>
            <a:r>
              <a:rPr lang="en-US" sz="1600" baseline="30000" dirty="0"/>
              <a:t>th</a:t>
            </a:r>
            <a:r>
              <a:rPr lang="en-US" sz="1600" dirty="0"/>
              <a:t> January, 2015 to replace the approx. 1.34 crore numbers of conventional street lights with smart and energy efficient LED street lights ( as on 26</a:t>
            </a:r>
            <a:r>
              <a:rPr lang="en-US" sz="1600" baseline="30000" dirty="0"/>
              <a:t>th </a:t>
            </a:r>
            <a:r>
              <a:rPr lang="en-US" sz="1600" dirty="0"/>
              <a:t>July 2018)</a:t>
            </a:r>
          </a:p>
        </p:txBody>
      </p:sp>
      <p:sp>
        <p:nvSpPr>
          <p:cNvPr id="12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39EEB0-66D8-4A03-B95B-3B5B7CA6E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1023" y="1324758"/>
            <a:ext cx="9181070" cy="65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7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7879" y="1715104"/>
            <a:ext cx="12144978" cy="47743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7770" indent="-224364">
              <a:buClr>
                <a:srgbClr val="27AAE1"/>
              </a:buClr>
              <a:buFont typeface="Century Gothic"/>
              <a:buChar char="•"/>
              <a:tabLst>
                <a:tab pos="237770" algn="l"/>
              </a:tabLst>
            </a:pP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572903" y="4757528"/>
            <a:ext cx="902295" cy="788333"/>
          </a:xfrm>
          <a:custGeom>
            <a:avLst/>
            <a:gdLst/>
            <a:ahLst/>
            <a:cxnLst/>
            <a:rect l="l" t="t" r="r" b="b"/>
            <a:pathLst>
              <a:path w="789508" h="744537">
                <a:moveTo>
                  <a:pt x="391020" y="0"/>
                </a:moveTo>
                <a:lnTo>
                  <a:pt x="300037" y="284607"/>
                </a:lnTo>
                <a:lnTo>
                  <a:pt x="0" y="288290"/>
                </a:lnTo>
                <a:lnTo>
                  <a:pt x="244627" y="459930"/>
                </a:lnTo>
                <a:lnTo>
                  <a:pt x="157746" y="744537"/>
                </a:lnTo>
                <a:lnTo>
                  <a:pt x="398500" y="565327"/>
                </a:lnTo>
                <a:lnTo>
                  <a:pt x="582896" y="565327"/>
                </a:lnTo>
                <a:lnTo>
                  <a:pt x="544652" y="456247"/>
                </a:lnTo>
                <a:lnTo>
                  <a:pt x="784472" y="280860"/>
                </a:lnTo>
                <a:lnTo>
                  <a:pt x="485559" y="280860"/>
                </a:lnTo>
                <a:lnTo>
                  <a:pt x="391020" y="0"/>
                </a:lnTo>
                <a:close/>
              </a:path>
              <a:path w="789508" h="744537">
                <a:moveTo>
                  <a:pt x="582896" y="565327"/>
                </a:moveTo>
                <a:lnTo>
                  <a:pt x="398500" y="565327"/>
                </a:lnTo>
                <a:lnTo>
                  <a:pt x="643128" y="737120"/>
                </a:lnTo>
                <a:lnTo>
                  <a:pt x="582896" y="565327"/>
                </a:lnTo>
                <a:close/>
              </a:path>
              <a:path w="789508" h="744537">
                <a:moveTo>
                  <a:pt x="789508" y="277177"/>
                </a:moveTo>
                <a:lnTo>
                  <a:pt x="485559" y="280860"/>
                </a:lnTo>
                <a:lnTo>
                  <a:pt x="784472" y="280860"/>
                </a:lnTo>
                <a:lnTo>
                  <a:pt x="789508" y="277177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1930743" y="4195482"/>
            <a:ext cx="902295" cy="788347"/>
          </a:xfrm>
          <a:custGeom>
            <a:avLst/>
            <a:gdLst/>
            <a:ahLst/>
            <a:cxnLst/>
            <a:rect l="l" t="t" r="r" b="b"/>
            <a:pathLst>
              <a:path w="789508" h="744550">
                <a:moveTo>
                  <a:pt x="391020" y="0"/>
                </a:moveTo>
                <a:lnTo>
                  <a:pt x="378305" y="42143"/>
                </a:lnTo>
                <a:lnTo>
                  <a:pt x="365224" y="84339"/>
                </a:lnTo>
                <a:lnTo>
                  <a:pt x="343029" y="155045"/>
                </a:lnTo>
                <a:lnTo>
                  <a:pt x="334152" y="183531"/>
                </a:lnTo>
                <a:lnTo>
                  <a:pt x="320984" y="226559"/>
                </a:lnTo>
                <a:lnTo>
                  <a:pt x="308134" y="270021"/>
                </a:lnTo>
                <a:lnTo>
                  <a:pt x="303949" y="284619"/>
                </a:lnTo>
                <a:lnTo>
                  <a:pt x="288567" y="284636"/>
                </a:lnTo>
                <a:lnTo>
                  <a:pt x="0" y="288277"/>
                </a:lnTo>
                <a:lnTo>
                  <a:pt x="37292" y="314374"/>
                </a:lnTo>
                <a:lnTo>
                  <a:pt x="173959" y="408105"/>
                </a:lnTo>
                <a:lnTo>
                  <a:pt x="248539" y="459930"/>
                </a:lnTo>
                <a:lnTo>
                  <a:pt x="234540" y="502292"/>
                </a:lnTo>
                <a:lnTo>
                  <a:pt x="220912" y="545004"/>
                </a:lnTo>
                <a:lnTo>
                  <a:pt x="194134" y="630880"/>
                </a:lnTo>
                <a:lnTo>
                  <a:pt x="185136" y="659612"/>
                </a:lnTo>
                <a:lnTo>
                  <a:pt x="171536" y="702251"/>
                </a:lnTo>
                <a:lnTo>
                  <a:pt x="157568" y="744550"/>
                </a:lnTo>
                <a:lnTo>
                  <a:pt x="182348" y="726877"/>
                </a:lnTo>
                <a:lnTo>
                  <a:pt x="216216" y="702188"/>
                </a:lnTo>
                <a:lnTo>
                  <a:pt x="386716" y="574059"/>
                </a:lnTo>
                <a:lnTo>
                  <a:pt x="398500" y="565315"/>
                </a:lnTo>
                <a:lnTo>
                  <a:pt x="586678" y="565315"/>
                </a:lnTo>
                <a:lnTo>
                  <a:pt x="582808" y="554492"/>
                </a:lnTo>
                <a:lnTo>
                  <a:pt x="572846" y="526418"/>
                </a:lnTo>
                <a:lnTo>
                  <a:pt x="558143" y="484317"/>
                </a:lnTo>
                <a:lnTo>
                  <a:pt x="548576" y="456260"/>
                </a:lnTo>
                <a:lnTo>
                  <a:pt x="784322" y="280860"/>
                </a:lnTo>
                <a:lnTo>
                  <a:pt x="489470" y="280860"/>
                </a:lnTo>
                <a:lnTo>
                  <a:pt x="475052" y="238712"/>
                </a:lnTo>
                <a:lnTo>
                  <a:pt x="455277" y="182542"/>
                </a:lnTo>
                <a:lnTo>
                  <a:pt x="425204" y="98309"/>
                </a:lnTo>
                <a:lnTo>
                  <a:pt x="415259" y="70228"/>
                </a:lnTo>
                <a:lnTo>
                  <a:pt x="410328" y="56186"/>
                </a:lnTo>
                <a:lnTo>
                  <a:pt x="405432" y="42139"/>
                </a:lnTo>
                <a:lnTo>
                  <a:pt x="400577" y="28090"/>
                </a:lnTo>
                <a:lnTo>
                  <a:pt x="395771" y="14044"/>
                </a:lnTo>
                <a:lnTo>
                  <a:pt x="391020" y="0"/>
                </a:lnTo>
                <a:close/>
              </a:path>
              <a:path w="789508" h="744550">
                <a:moveTo>
                  <a:pt x="586678" y="565315"/>
                </a:moveTo>
                <a:lnTo>
                  <a:pt x="398500" y="565315"/>
                </a:lnTo>
                <a:lnTo>
                  <a:pt x="410991" y="574100"/>
                </a:lnTo>
                <a:lnTo>
                  <a:pt x="423365" y="582752"/>
                </a:lnTo>
                <a:lnTo>
                  <a:pt x="597357" y="702251"/>
                </a:lnTo>
                <a:lnTo>
                  <a:pt x="647014" y="736955"/>
                </a:lnTo>
                <a:lnTo>
                  <a:pt x="632659" y="694866"/>
                </a:lnTo>
                <a:lnTo>
                  <a:pt x="617895" y="652760"/>
                </a:lnTo>
                <a:lnTo>
                  <a:pt x="607909" y="624685"/>
                </a:lnTo>
                <a:lnTo>
                  <a:pt x="586678" y="565315"/>
                </a:lnTo>
                <a:close/>
              </a:path>
              <a:path w="789508" h="744550">
                <a:moveTo>
                  <a:pt x="789508" y="277012"/>
                </a:moveTo>
                <a:lnTo>
                  <a:pt x="774680" y="277032"/>
                </a:lnTo>
                <a:lnTo>
                  <a:pt x="489470" y="280860"/>
                </a:lnTo>
                <a:lnTo>
                  <a:pt x="784322" y="280860"/>
                </a:lnTo>
                <a:lnTo>
                  <a:pt x="789508" y="277012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0153435" y="4169328"/>
            <a:ext cx="902295" cy="788333"/>
          </a:xfrm>
          <a:custGeom>
            <a:avLst/>
            <a:gdLst/>
            <a:ahLst/>
            <a:cxnLst/>
            <a:rect l="l" t="t" r="r" b="b"/>
            <a:pathLst>
              <a:path w="789508" h="744537">
                <a:moveTo>
                  <a:pt x="391020" y="0"/>
                </a:moveTo>
                <a:lnTo>
                  <a:pt x="377017" y="42139"/>
                </a:lnTo>
                <a:lnTo>
                  <a:pt x="363387" y="84341"/>
                </a:lnTo>
                <a:lnTo>
                  <a:pt x="349971" y="126691"/>
                </a:lnTo>
                <a:lnTo>
                  <a:pt x="318604" y="226557"/>
                </a:lnTo>
                <a:lnTo>
                  <a:pt x="309414" y="255474"/>
                </a:lnTo>
                <a:lnTo>
                  <a:pt x="300037" y="284606"/>
                </a:lnTo>
                <a:lnTo>
                  <a:pt x="285208" y="284625"/>
                </a:lnTo>
                <a:lnTo>
                  <a:pt x="0" y="288289"/>
                </a:lnTo>
                <a:lnTo>
                  <a:pt x="37293" y="314382"/>
                </a:lnTo>
                <a:lnTo>
                  <a:pt x="173965" y="408111"/>
                </a:lnTo>
                <a:lnTo>
                  <a:pt x="248539" y="459930"/>
                </a:lnTo>
                <a:lnTo>
                  <a:pt x="234317" y="502292"/>
                </a:lnTo>
                <a:lnTo>
                  <a:pt x="215499" y="559293"/>
                </a:lnTo>
                <a:lnTo>
                  <a:pt x="201601" y="602238"/>
                </a:lnTo>
                <a:lnTo>
                  <a:pt x="187978" y="645182"/>
                </a:lnTo>
                <a:lnTo>
                  <a:pt x="174711" y="687975"/>
                </a:lnTo>
                <a:lnTo>
                  <a:pt x="161885" y="730466"/>
                </a:lnTo>
                <a:lnTo>
                  <a:pt x="157721" y="744537"/>
                </a:lnTo>
                <a:lnTo>
                  <a:pt x="398500" y="565302"/>
                </a:lnTo>
                <a:lnTo>
                  <a:pt x="585522" y="565302"/>
                </a:lnTo>
                <a:lnTo>
                  <a:pt x="577045" y="540519"/>
                </a:lnTo>
                <a:lnTo>
                  <a:pt x="567514" y="512435"/>
                </a:lnTo>
                <a:lnTo>
                  <a:pt x="548576" y="456247"/>
                </a:lnTo>
                <a:lnTo>
                  <a:pt x="572406" y="437679"/>
                </a:lnTo>
                <a:lnTo>
                  <a:pt x="608485" y="410211"/>
                </a:lnTo>
                <a:lnTo>
                  <a:pt x="681253" y="356373"/>
                </a:lnTo>
                <a:lnTo>
                  <a:pt x="779448" y="284606"/>
                </a:lnTo>
                <a:lnTo>
                  <a:pt x="784521" y="280860"/>
                </a:lnTo>
                <a:lnTo>
                  <a:pt x="489470" y="280860"/>
                </a:lnTo>
                <a:lnTo>
                  <a:pt x="484184" y="266810"/>
                </a:lnTo>
                <a:lnTo>
                  <a:pt x="468651" y="224672"/>
                </a:lnTo>
                <a:lnTo>
                  <a:pt x="453543" y="182548"/>
                </a:lnTo>
                <a:lnTo>
                  <a:pt x="438778" y="140430"/>
                </a:lnTo>
                <a:lnTo>
                  <a:pt x="419489" y="84272"/>
                </a:lnTo>
                <a:lnTo>
                  <a:pt x="409961" y="56187"/>
                </a:lnTo>
                <a:lnTo>
                  <a:pt x="391020" y="0"/>
                </a:lnTo>
                <a:close/>
              </a:path>
              <a:path w="789508" h="744537">
                <a:moveTo>
                  <a:pt x="585522" y="565302"/>
                </a:moveTo>
                <a:lnTo>
                  <a:pt x="398500" y="565302"/>
                </a:lnTo>
                <a:lnTo>
                  <a:pt x="435798" y="591460"/>
                </a:lnTo>
                <a:lnTo>
                  <a:pt x="572586" y="685296"/>
                </a:lnTo>
                <a:lnTo>
                  <a:pt x="647217" y="737107"/>
                </a:lnTo>
                <a:lnTo>
                  <a:pt x="631450" y="694964"/>
                </a:lnTo>
                <a:lnTo>
                  <a:pt x="616156" y="652835"/>
                </a:lnTo>
                <a:lnTo>
                  <a:pt x="601250" y="610716"/>
                </a:lnTo>
                <a:lnTo>
                  <a:pt x="591488" y="582638"/>
                </a:lnTo>
                <a:lnTo>
                  <a:pt x="585522" y="565302"/>
                </a:lnTo>
                <a:close/>
              </a:path>
              <a:path w="789508" h="744537">
                <a:moveTo>
                  <a:pt x="789508" y="277177"/>
                </a:moveTo>
                <a:lnTo>
                  <a:pt x="774680" y="277196"/>
                </a:lnTo>
                <a:lnTo>
                  <a:pt x="489470" y="280860"/>
                </a:lnTo>
                <a:lnTo>
                  <a:pt x="784521" y="280860"/>
                </a:lnTo>
                <a:lnTo>
                  <a:pt x="789508" y="277177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8717991" y="5175804"/>
            <a:ext cx="902295" cy="792287"/>
          </a:xfrm>
          <a:custGeom>
            <a:avLst/>
            <a:gdLst/>
            <a:ahLst/>
            <a:cxnLst/>
            <a:rect l="l" t="t" r="r" b="b"/>
            <a:pathLst>
              <a:path w="789508" h="748271">
                <a:moveTo>
                  <a:pt x="391007" y="0"/>
                </a:moveTo>
                <a:lnTo>
                  <a:pt x="377014" y="43580"/>
                </a:lnTo>
                <a:lnTo>
                  <a:pt x="358904" y="101146"/>
                </a:lnTo>
                <a:lnTo>
                  <a:pt x="336618" y="172768"/>
                </a:lnTo>
                <a:lnTo>
                  <a:pt x="323150" y="215848"/>
                </a:lnTo>
                <a:lnTo>
                  <a:pt x="314035" y="244711"/>
                </a:lnTo>
                <a:lnTo>
                  <a:pt x="309418" y="259204"/>
                </a:lnTo>
                <a:lnTo>
                  <a:pt x="300037" y="288340"/>
                </a:lnTo>
                <a:lnTo>
                  <a:pt x="89635" y="289536"/>
                </a:lnTo>
                <a:lnTo>
                  <a:pt x="0" y="292023"/>
                </a:lnTo>
                <a:lnTo>
                  <a:pt x="49724" y="325227"/>
                </a:lnTo>
                <a:lnTo>
                  <a:pt x="111846" y="367764"/>
                </a:lnTo>
                <a:lnTo>
                  <a:pt x="248539" y="463651"/>
                </a:lnTo>
                <a:lnTo>
                  <a:pt x="239055" y="491745"/>
                </a:lnTo>
                <a:lnTo>
                  <a:pt x="224880" y="533919"/>
                </a:lnTo>
                <a:lnTo>
                  <a:pt x="210835" y="576211"/>
                </a:lnTo>
                <a:lnTo>
                  <a:pt x="197000" y="618706"/>
                </a:lnTo>
                <a:lnTo>
                  <a:pt x="183453" y="661491"/>
                </a:lnTo>
                <a:lnTo>
                  <a:pt x="170275" y="704650"/>
                </a:lnTo>
                <a:lnTo>
                  <a:pt x="157543" y="748271"/>
                </a:lnTo>
                <a:lnTo>
                  <a:pt x="181377" y="729659"/>
                </a:lnTo>
                <a:lnTo>
                  <a:pt x="217461" y="702156"/>
                </a:lnTo>
                <a:lnTo>
                  <a:pt x="265944" y="666115"/>
                </a:lnTo>
                <a:lnTo>
                  <a:pt x="398487" y="569023"/>
                </a:lnTo>
                <a:lnTo>
                  <a:pt x="586404" y="569023"/>
                </a:lnTo>
                <a:lnTo>
                  <a:pt x="581829" y="555434"/>
                </a:lnTo>
                <a:lnTo>
                  <a:pt x="548576" y="456095"/>
                </a:lnTo>
                <a:lnTo>
                  <a:pt x="693392" y="350107"/>
                </a:lnTo>
                <a:lnTo>
                  <a:pt x="729702" y="322994"/>
                </a:lnTo>
                <a:lnTo>
                  <a:pt x="753761" y="304697"/>
                </a:lnTo>
                <a:lnTo>
                  <a:pt x="774890" y="288340"/>
                </a:lnTo>
                <a:lnTo>
                  <a:pt x="779680" y="284594"/>
                </a:lnTo>
                <a:lnTo>
                  <a:pt x="489470" y="284594"/>
                </a:lnTo>
                <a:lnTo>
                  <a:pt x="484186" y="270516"/>
                </a:lnTo>
                <a:lnTo>
                  <a:pt x="468655" y="228004"/>
                </a:lnTo>
                <a:lnTo>
                  <a:pt x="453545" y="185196"/>
                </a:lnTo>
                <a:lnTo>
                  <a:pt x="438777" y="142244"/>
                </a:lnTo>
                <a:lnTo>
                  <a:pt x="424272" y="99302"/>
                </a:lnTo>
                <a:lnTo>
                  <a:pt x="391007" y="0"/>
                </a:lnTo>
                <a:close/>
              </a:path>
              <a:path w="789508" h="748271">
                <a:moveTo>
                  <a:pt x="586404" y="569023"/>
                </a:moveTo>
                <a:lnTo>
                  <a:pt x="398487" y="569023"/>
                </a:lnTo>
                <a:lnTo>
                  <a:pt x="448236" y="602260"/>
                </a:lnTo>
                <a:lnTo>
                  <a:pt x="510404" y="644856"/>
                </a:lnTo>
                <a:lnTo>
                  <a:pt x="647039" y="740841"/>
                </a:lnTo>
                <a:lnTo>
                  <a:pt x="641751" y="726762"/>
                </a:lnTo>
                <a:lnTo>
                  <a:pt x="636520" y="712630"/>
                </a:lnTo>
                <a:lnTo>
                  <a:pt x="621131" y="669982"/>
                </a:lnTo>
                <a:lnTo>
                  <a:pt x="606142" y="627077"/>
                </a:lnTo>
                <a:lnTo>
                  <a:pt x="591472" y="584076"/>
                </a:lnTo>
                <a:lnTo>
                  <a:pt x="586404" y="569023"/>
                </a:lnTo>
                <a:close/>
              </a:path>
              <a:path w="789508" h="748271">
                <a:moveTo>
                  <a:pt x="789508" y="276860"/>
                </a:moveTo>
                <a:lnTo>
                  <a:pt x="774685" y="277428"/>
                </a:lnTo>
                <a:lnTo>
                  <a:pt x="489470" y="284594"/>
                </a:lnTo>
                <a:lnTo>
                  <a:pt x="779680" y="284594"/>
                </a:lnTo>
                <a:lnTo>
                  <a:pt x="789508" y="27686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089700" y="6727307"/>
            <a:ext cx="902309" cy="792434"/>
          </a:xfrm>
          <a:custGeom>
            <a:avLst/>
            <a:gdLst/>
            <a:ahLst/>
            <a:cxnLst/>
            <a:rect l="l" t="t" r="r" b="b"/>
            <a:pathLst>
              <a:path w="789520" h="748410">
                <a:moveTo>
                  <a:pt x="391033" y="0"/>
                </a:moveTo>
                <a:lnTo>
                  <a:pt x="300037" y="288480"/>
                </a:lnTo>
                <a:lnTo>
                  <a:pt x="0" y="292163"/>
                </a:lnTo>
                <a:lnTo>
                  <a:pt x="244627" y="463803"/>
                </a:lnTo>
                <a:lnTo>
                  <a:pt x="157568" y="748410"/>
                </a:lnTo>
                <a:lnTo>
                  <a:pt x="398500" y="569175"/>
                </a:lnTo>
                <a:lnTo>
                  <a:pt x="586906" y="569175"/>
                </a:lnTo>
                <a:lnTo>
                  <a:pt x="548589" y="460120"/>
                </a:lnTo>
                <a:lnTo>
                  <a:pt x="784570" y="284556"/>
                </a:lnTo>
                <a:lnTo>
                  <a:pt x="485559" y="284556"/>
                </a:lnTo>
                <a:lnTo>
                  <a:pt x="391033" y="0"/>
                </a:lnTo>
                <a:close/>
              </a:path>
              <a:path w="789520" h="748410">
                <a:moveTo>
                  <a:pt x="586906" y="569175"/>
                </a:moveTo>
                <a:lnTo>
                  <a:pt x="398500" y="569175"/>
                </a:lnTo>
                <a:lnTo>
                  <a:pt x="647217" y="740829"/>
                </a:lnTo>
                <a:lnTo>
                  <a:pt x="586906" y="569175"/>
                </a:lnTo>
                <a:close/>
              </a:path>
              <a:path w="789520" h="748410">
                <a:moveTo>
                  <a:pt x="789520" y="280873"/>
                </a:moveTo>
                <a:lnTo>
                  <a:pt x="485559" y="284556"/>
                </a:lnTo>
                <a:lnTo>
                  <a:pt x="784570" y="284556"/>
                </a:lnTo>
                <a:lnTo>
                  <a:pt x="789520" y="280873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83772" y="183284"/>
            <a:ext cx="12794641" cy="51094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2776BA"/>
                </a:solidFill>
                <a:latin typeface="Cambria" panose="02040503050406030204" pitchFamily="18" charset="0"/>
              </a:rPr>
              <a:t>SLNP Status</a:t>
            </a:r>
            <a:endParaRPr lang="en-US" sz="1400" b="1" dirty="0">
              <a:solidFill>
                <a:srgbClr val="2776BA"/>
              </a:solidFill>
              <a:latin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3</a:t>
            </a:fld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664029" y="1122838"/>
            <a:ext cx="12279084" cy="6212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PAN INDIA Status</a:t>
            </a: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No. of ULBs enrolled= 941,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No. of ULBs where work completed= 506,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No. of ULBs where work is under progress= 109.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No of Streetlight replaced – 63.54 Lakh .</a:t>
            </a:r>
          </a:p>
          <a:p>
            <a:endParaRPr lang="en-US" sz="2800" b="1" dirty="0"/>
          </a:p>
          <a:p>
            <a:endParaRPr lang="en-US" b="1" dirty="0"/>
          </a:p>
          <a:p>
            <a:r>
              <a:rPr lang="en-US" sz="3200" b="1" dirty="0">
                <a:solidFill>
                  <a:srgbClr val="0070C0"/>
                </a:solidFill>
              </a:rPr>
              <a:t>AMRUT Cities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Agreement signed with 175 AMRUT cities (24 States/UTs) out of 500 AMRUT cities for LED street light project implementation.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number of LED Lights installed in AMRUT cities = 34,00,842 (53.51 % of the Installations done in AMRUT cities  out of 63.54 Lakhs no’s completed across PAN-India) </a:t>
            </a:r>
          </a:p>
        </p:txBody>
      </p:sp>
    </p:spTree>
    <p:extLst>
      <p:ext uri="{BB962C8B-B14F-4D97-AF65-F5344CB8AC3E}">
        <p14:creationId xmlns:p14="http://schemas.microsoft.com/office/powerpoint/2010/main" val="375668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7879" y="1715104"/>
            <a:ext cx="12144978" cy="47743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7770" indent="-224364">
              <a:buClr>
                <a:srgbClr val="27AAE1"/>
              </a:buClr>
              <a:buFont typeface="Century Gothic"/>
              <a:buChar char="•"/>
              <a:tabLst>
                <a:tab pos="237770" algn="l"/>
              </a:tabLst>
            </a:pP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572903" y="4757528"/>
            <a:ext cx="902295" cy="788333"/>
          </a:xfrm>
          <a:custGeom>
            <a:avLst/>
            <a:gdLst/>
            <a:ahLst/>
            <a:cxnLst/>
            <a:rect l="l" t="t" r="r" b="b"/>
            <a:pathLst>
              <a:path w="789508" h="744537">
                <a:moveTo>
                  <a:pt x="391020" y="0"/>
                </a:moveTo>
                <a:lnTo>
                  <a:pt x="300037" y="284607"/>
                </a:lnTo>
                <a:lnTo>
                  <a:pt x="0" y="288290"/>
                </a:lnTo>
                <a:lnTo>
                  <a:pt x="244627" y="459930"/>
                </a:lnTo>
                <a:lnTo>
                  <a:pt x="157746" y="744537"/>
                </a:lnTo>
                <a:lnTo>
                  <a:pt x="398500" y="565327"/>
                </a:lnTo>
                <a:lnTo>
                  <a:pt x="582896" y="565327"/>
                </a:lnTo>
                <a:lnTo>
                  <a:pt x="544652" y="456247"/>
                </a:lnTo>
                <a:lnTo>
                  <a:pt x="784472" y="280860"/>
                </a:lnTo>
                <a:lnTo>
                  <a:pt x="485559" y="280860"/>
                </a:lnTo>
                <a:lnTo>
                  <a:pt x="391020" y="0"/>
                </a:lnTo>
                <a:close/>
              </a:path>
              <a:path w="789508" h="744537">
                <a:moveTo>
                  <a:pt x="582896" y="565327"/>
                </a:moveTo>
                <a:lnTo>
                  <a:pt x="398500" y="565327"/>
                </a:lnTo>
                <a:lnTo>
                  <a:pt x="643128" y="737120"/>
                </a:lnTo>
                <a:lnTo>
                  <a:pt x="582896" y="565327"/>
                </a:lnTo>
                <a:close/>
              </a:path>
              <a:path w="789508" h="744537">
                <a:moveTo>
                  <a:pt x="789508" y="277177"/>
                </a:moveTo>
                <a:lnTo>
                  <a:pt x="485559" y="280860"/>
                </a:lnTo>
                <a:lnTo>
                  <a:pt x="784472" y="280860"/>
                </a:lnTo>
                <a:lnTo>
                  <a:pt x="789508" y="277177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1930743" y="4195482"/>
            <a:ext cx="902295" cy="788347"/>
          </a:xfrm>
          <a:custGeom>
            <a:avLst/>
            <a:gdLst/>
            <a:ahLst/>
            <a:cxnLst/>
            <a:rect l="l" t="t" r="r" b="b"/>
            <a:pathLst>
              <a:path w="789508" h="744550">
                <a:moveTo>
                  <a:pt x="391020" y="0"/>
                </a:moveTo>
                <a:lnTo>
                  <a:pt x="378305" y="42143"/>
                </a:lnTo>
                <a:lnTo>
                  <a:pt x="365224" y="84339"/>
                </a:lnTo>
                <a:lnTo>
                  <a:pt x="343029" y="155045"/>
                </a:lnTo>
                <a:lnTo>
                  <a:pt x="334152" y="183531"/>
                </a:lnTo>
                <a:lnTo>
                  <a:pt x="320984" y="226559"/>
                </a:lnTo>
                <a:lnTo>
                  <a:pt x="308134" y="270021"/>
                </a:lnTo>
                <a:lnTo>
                  <a:pt x="303949" y="284619"/>
                </a:lnTo>
                <a:lnTo>
                  <a:pt x="288567" y="284636"/>
                </a:lnTo>
                <a:lnTo>
                  <a:pt x="0" y="288277"/>
                </a:lnTo>
                <a:lnTo>
                  <a:pt x="37292" y="314374"/>
                </a:lnTo>
                <a:lnTo>
                  <a:pt x="173959" y="408105"/>
                </a:lnTo>
                <a:lnTo>
                  <a:pt x="248539" y="459930"/>
                </a:lnTo>
                <a:lnTo>
                  <a:pt x="234540" y="502292"/>
                </a:lnTo>
                <a:lnTo>
                  <a:pt x="220912" y="545004"/>
                </a:lnTo>
                <a:lnTo>
                  <a:pt x="194134" y="630880"/>
                </a:lnTo>
                <a:lnTo>
                  <a:pt x="185136" y="659612"/>
                </a:lnTo>
                <a:lnTo>
                  <a:pt x="171536" y="702251"/>
                </a:lnTo>
                <a:lnTo>
                  <a:pt x="157568" y="744550"/>
                </a:lnTo>
                <a:lnTo>
                  <a:pt x="182348" y="726877"/>
                </a:lnTo>
                <a:lnTo>
                  <a:pt x="216216" y="702188"/>
                </a:lnTo>
                <a:lnTo>
                  <a:pt x="386716" y="574059"/>
                </a:lnTo>
                <a:lnTo>
                  <a:pt x="398500" y="565315"/>
                </a:lnTo>
                <a:lnTo>
                  <a:pt x="586678" y="565315"/>
                </a:lnTo>
                <a:lnTo>
                  <a:pt x="582808" y="554492"/>
                </a:lnTo>
                <a:lnTo>
                  <a:pt x="572846" y="526418"/>
                </a:lnTo>
                <a:lnTo>
                  <a:pt x="558143" y="484317"/>
                </a:lnTo>
                <a:lnTo>
                  <a:pt x="548576" y="456260"/>
                </a:lnTo>
                <a:lnTo>
                  <a:pt x="784322" y="280860"/>
                </a:lnTo>
                <a:lnTo>
                  <a:pt x="489470" y="280860"/>
                </a:lnTo>
                <a:lnTo>
                  <a:pt x="475052" y="238712"/>
                </a:lnTo>
                <a:lnTo>
                  <a:pt x="455277" y="182542"/>
                </a:lnTo>
                <a:lnTo>
                  <a:pt x="425204" y="98309"/>
                </a:lnTo>
                <a:lnTo>
                  <a:pt x="415259" y="70228"/>
                </a:lnTo>
                <a:lnTo>
                  <a:pt x="410328" y="56186"/>
                </a:lnTo>
                <a:lnTo>
                  <a:pt x="405432" y="42139"/>
                </a:lnTo>
                <a:lnTo>
                  <a:pt x="400577" y="28090"/>
                </a:lnTo>
                <a:lnTo>
                  <a:pt x="395771" y="14044"/>
                </a:lnTo>
                <a:lnTo>
                  <a:pt x="391020" y="0"/>
                </a:lnTo>
                <a:close/>
              </a:path>
              <a:path w="789508" h="744550">
                <a:moveTo>
                  <a:pt x="586678" y="565315"/>
                </a:moveTo>
                <a:lnTo>
                  <a:pt x="398500" y="565315"/>
                </a:lnTo>
                <a:lnTo>
                  <a:pt x="410991" y="574100"/>
                </a:lnTo>
                <a:lnTo>
                  <a:pt x="423365" y="582752"/>
                </a:lnTo>
                <a:lnTo>
                  <a:pt x="597357" y="702251"/>
                </a:lnTo>
                <a:lnTo>
                  <a:pt x="647014" y="736955"/>
                </a:lnTo>
                <a:lnTo>
                  <a:pt x="632659" y="694866"/>
                </a:lnTo>
                <a:lnTo>
                  <a:pt x="617895" y="652760"/>
                </a:lnTo>
                <a:lnTo>
                  <a:pt x="607909" y="624685"/>
                </a:lnTo>
                <a:lnTo>
                  <a:pt x="586678" y="565315"/>
                </a:lnTo>
                <a:close/>
              </a:path>
              <a:path w="789508" h="744550">
                <a:moveTo>
                  <a:pt x="789508" y="277012"/>
                </a:moveTo>
                <a:lnTo>
                  <a:pt x="774680" y="277032"/>
                </a:lnTo>
                <a:lnTo>
                  <a:pt x="489470" y="280860"/>
                </a:lnTo>
                <a:lnTo>
                  <a:pt x="784322" y="280860"/>
                </a:lnTo>
                <a:lnTo>
                  <a:pt x="789508" y="277012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0153435" y="4169328"/>
            <a:ext cx="902295" cy="788333"/>
          </a:xfrm>
          <a:custGeom>
            <a:avLst/>
            <a:gdLst/>
            <a:ahLst/>
            <a:cxnLst/>
            <a:rect l="l" t="t" r="r" b="b"/>
            <a:pathLst>
              <a:path w="789508" h="744537">
                <a:moveTo>
                  <a:pt x="391020" y="0"/>
                </a:moveTo>
                <a:lnTo>
                  <a:pt x="377017" y="42139"/>
                </a:lnTo>
                <a:lnTo>
                  <a:pt x="363387" y="84341"/>
                </a:lnTo>
                <a:lnTo>
                  <a:pt x="349971" y="126691"/>
                </a:lnTo>
                <a:lnTo>
                  <a:pt x="318604" y="226557"/>
                </a:lnTo>
                <a:lnTo>
                  <a:pt x="309414" y="255474"/>
                </a:lnTo>
                <a:lnTo>
                  <a:pt x="300037" y="284606"/>
                </a:lnTo>
                <a:lnTo>
                  <a:pt x="285208" y="284625"/>
                </a:lnTo>
                <a:lnTo>
                  <a:pt x="0" y="288289"/>
                </a:lnTo>
                <a:lnTo>
                  <a:pt x="37293" y="314382"/>
                </a:lnTo>
                <a:lnTo>
                  <a:pt x="173965" y="408111"/>
                </a:lnTo>
                <a:lnTo>
                  <a:pt x="248539" y="459930"/>
                </a:lnTo>
                <a:lnTo>
                  <a:pt x="234317" y="502292"/>
                </a:lnTo>
                <a:lnTo>
                  <a:pt x="215499" y="559293"/>
                </a:lnTo>
                <a:lnTo>
                  <a:pt x="201601" y="602238"/>
                </a:lnTo>
                <a:lnTo>
                  <a:pt x="187978" y="645182"/>
                </a:lnTo>
                <a:lnTo>
                  <a:pt x="174711" y="687975"/>
                </a:lnTo>
                <a:lnTo>
                  <a:pt x="161885" y="730466"/>
                </a:lnTo>
                <a:lnTo>
                  <a:pt x="157721" y="744537"/>
                </a:lnTo>
                <a:lnTo>
                  <a:pt x="398500" y="565302"/>
                </a:lnTo>
                <a:lnTo>
                  <a:pt x="585522" y="565302"/>
                </a:lnTo>
                <a:lnTo>
                  <a:pt x="577045" y="540519"/>
                </a:lnTo>
                <a:lnTo>
                  <a:pt x="567514" y="512435"/>
                </a:lnTo>
                <a:lnTo>
                  <a:pt x="548576" y="456247"/>
                </a:lnTo>
                <a:lnTo>
                  <a:pt x="572406" y="437679"/>
                </a:lnTo>
                <a:lnTo>
                  <a:pt x="608485" y="410211"/>
                </a:lnTo>
                <a:lnTo>
                  <a:pt x="681253" y="356373"/>
                </a:lnTo>
                <a:lnTo>
                  <a:pt x="779448" y="284606"/>
                </a:lnTo>
                <a:lnTo>
                  <a:pt x="784521" y="280860"/>
                </a:lnTo>
                <a:lnTo>
                  <a:pt x="489470" y="280860"/>
                </a:lnTo>
                <a:lnTo>
                  <a:pt x="484184" y="266810"/>
                </a:lnTo>
                <a:lnTo>
                  <a:pt x="468651" y="224672"/>
                </a:lnTo>
                <a:lnTo>
                  <a:pt x="453543" y="182548"/>
                </a:lnTo>
                <a:lnTo>
                  <a:pt x="438778" y="140430"/>
                </a:lnTo>
                <a:lnTo>
                  <a:pt x="419489" y="84272"/>
                </a:lnTo>
                <a:lnTo>
                  <a:pt x="409961" y="56187"/>
                </a:lnTo>
                <a:lnTo>
                  <a:pt x="391020" y="0"/>
                </a:lnTo>
                <a:close/>
              </a:path>
              <a:path w="789508" h="744537">
                <a:moveTo>
                  <a:pt x="585522" y="565302"/>
                </a:moveTo>
                <a:lnTo>
                  <a:pt x="398500" y="565302"/>
                </a:lnTo>
                <a:lnTo>
                  <a:pt x="435798" y="591460"/>
                </a:lnTo>
                <a:lnTo>
                  <a:pt x="572586" y="685296"/>
                </a:lnTo>
                <a:lnTo>
                  <a:pt x="647217" y="737107"/>
                </a:lnTo>
                <a:lnTo>
                  <a:pt x="631450" y="694964"/>
                </a:lnTo>
                <a:lnTo>
                  <a:pt x="616156" y="652835"/>
                </a:lnTo>
                <a:lnTo>
                  <a:pt x="601250" y="610716"/>
                </a:lnTo>
                <a:lnTo>
                  <a:pt x="591488" y="582638"/>
                </a:lnTo>
                <a:lnTo>
                  <a:pt x="585522" y="565302"/>
                </a:lnTo>
                <a:close/>
              </a:path>
              <a:path w="789508" h="744537">
                <a:moveTo>
                  <a:pt x="789508" y="277177"/>
                </a:moveTo>
                <a:lnTo>
                  <a:pt x="774680" y="277196"/>
                </a:lnTo>
                <a:lnTo>
                  <a:pt x="489470" y="280860"/>
                </a:lnTo>
                <a:lnTo>
                  <a:pt x="784521" y="280860"/>
                </a:lnTo>
                <a:lnTo>
                  <a:pt x="789508" y="277177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8717991" y="5175804"/>
            <a:ext cx="902295" cy="792287"/>
          </a:xfrm>
          <a:custGeom>
            <a:avLst/>
            <a:gdLst/>
            <a:ahLst/>
            <a:cxnLst/>
            <a:rect l="l" t="t" r="r" b="b"/>
            <a:pathLst>
              <a:path w="789508" h="748271">
                <a:moveTo>
                  <a:pt x="391007" y="0"/>
                </a:moveTo>
                <a:lnTo>
                  <a:pt x="377014" y="43580"/>
                </a:lnTo>
                <a:lnTo>
                  <a:pt x="358904" y="101146"/>
                </a:lnTo>
                <a:lnTo>
                  <a:pt x="336618" y="172768"/>
                </a:lnTo>
                <a:lnTo>
                  <a:pt x="323150" y="215848"/>
                </a:lnTo>
                <a:lnTo>
                  <a:pt x="314035" y="244711"/>
                </a:lnTo>
                <a:lnTo>
                  <a:pt x="309418" y="259204"/>
                </a:lnTo>
                <a:lnTo>
                  <a:pt x="300037" y="288340"/>
                </a:lnTo>
                <a:lnTo>
                  <a:pt x="89635" y="289536"/>
                </a:lnTo>
                <a:lnTo>
                  <a:pt x="0" y="292023"/>
                </a:lnTo>
                <a:lnTo>
                  <a:pt x="49724" y="325227"/>
                </a:lnTo>
                <a:lnTo>
                  <a:pt x="111846" y="367764"/>
                </a:lnTo>
                <a:lnTo>
                  <a:pt x="248539" y="463651"/>
                </a:lnTo>
                <a:lnTo>
                  <a:pt x="239055" y="491745"/>
                </a:lnTo>
                <a:lnTo>
                  <a:pt x="224880" y="533919"/>
                </a:lnTo>
                <a:lnTo>
                  <a:pt x="210835" y="576211"/>
                </a:lnTo>
                <a:lnTo>
                  <a:pt x="197000" y="618706"/>
                </a:lnTo>
                <a:lnTo>
                  <a:pt x="183453" y="661491"/>
                </a:lnTo>
                <a:lnTo>
                  <a:pt x="170275" y="704650"/>
                </a:lnTo>
                <a:lnTo>
                  <a:pt x="157543" y="748271"/>
                </a:lnTo>
                <a:lnTo>
                  <a:pt x="181377" y="729659"/>
                </a:lnTo>
                <a:lnTo>
                  <a:pt x="217461" y="702156"/>
                </a:lnTo>
                <a:lnTo>
                  <a:pt x="265944" y="666115"/>
                </a:lnTo>
                <a:lnTo>
                  <a:pt x="398487" y="569023"/>
                </a:lnTo>
                <a:lnTo>
                  <a:pt x="586404" y="569023"/>
                </a:lnTo>
                <a:lnTo>
                  <a:pt x="581829" y="555434"/>
                </a:lnTo>
                <a:lnTo>
                  <a:pt x="548576" y="456095"/>
                </a:lnTo>
                <a:lnTo>
                  <a:pt x="693392" y="350107"/>
                </a:lnTo>
                <a:lnTo>
                  <a:pt x="729702" y="322994"/>
                </a:lnTo>
                <a:lnTo>
                  <a:pt x="753761" y="304697"/>
                </a:lnTo>
                <a:lnTo>
                  <a:pt x="774890" y="288340"/>
                </a:lnTo>
                <a:lnTo>
                  <a:pt x="779680" y="284594"/>
                </a:lnTo>
                <a:lnTo>
                  <a:pt x="489470" y="284594"/>
                </a:lnTo>
                <a:lnTo>
                  <a:pt x="484186" y="270516"/>
                </a:lnTo>
                <a:lnTo>
                  <a:pt x="468655" y="228004"/>
                </a:lnTo>
                <a:lnTo>
                  <a:pt x="453545" y="185196"/>
                </a:lnTo>
                <a:lnTo>
                  <a:pt x="438777" y="142244"/>
                </a:lnTo>
                <a:lnTo>
                  <a:pt x="424272" y="99302"/>
                </a:lnTo>
                <a:lnTo>
                  <a:pt x="391007" y="0"/>
                </a:lnTo>
                <a:close/>
              </a:path>
              <a:path w="789508" h="748271">
                <a:moveTo>
                  <a:pt x="586404" y="569023"/>
                </a:moveTo>
                <a:lnTo>
                  <a:pt x="398487" y="569023"/>
                </a:lnTo>
                <a:lnTo>
                  <a:pt x="448236" y="602260"/>
                </a:lnTo>
                <a:lnTo>
                  <a:pt x="510404" y="644856"/>
                </a:lnTo>
                <a:lnTo>
                  <a:pt x="647039" y="740841"/>
                </a:lnTo>
                <a:lnTo>
                  <a:pt x="641751" y="726762"/>
                </a:lnTo>
                <a:lnTo>
                  <a:pt x="636520" y="712630"/>
                </a:lnTo>
                <a:lnTo>
                  <a:pt x="621131" y="669982"/>
                </a:lnTo>
                <a:lnTo>
                  <a:pt x="606142" y="627077"/>
                </a:lnTo>
                <a:lnTo>
                  <a:pt x="591472" y="584076"/>
                </a:lnTo>
                <a:lnTo>
                  <a:pt x="586404" y="569023"/>
                </a:lnTo>
                <a:close/>
              </a:path>
              <a:path w="789508" h="748271">
                <a:moveTo>
                  <a:pt x="789508" y="276860"/>
                </a:moveTo>
                <a:lnTo>
                  <a:pt x="774685" y="277428"/>
                </a:lnTo>
                <a:lnTo>
                  <a:pt x="489470" y="284594"/>
                </a:lnTo>
                <a:lnTo>
                  <a:pt x="779680" y="284594"/>
                </a:lnTo>
                <a:lnTo>
                  <a:pt x="789508" y="27686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089700" y="6727307"/>
            <a:ext cx="902309" cy="792434"/>
          </a:xfrm>
          <a:custGeom>
            <a:avLst/>
            <a:gdLst/>
            <a:ahLst/>
            <a:cxnLst/>
            <a:rect l="l" t="t" r="r" b="b"/>
            <a:pathLst>
              <a:path w="789520" h="748410">
                <a:moveTo>
                  <a:pt x="391033" y="0"/>
                </a:moveTo>
                <a:lnTo>
                  <a:pt x="300037" y="288480"/>
                </a:lnTo>
                <a:lnTo>
                  <a:pt x="0" y="292163"/>
                </a:lnTo>
                <a:lnTo>
                  <a:pt x="244627" y="463803"/>
                </a:lnTo>
                <a:lnTo>
                  <a:pt x="157568" y="748410"/>
                </a:lnTo>
                <a:lnTo>
                  <a:pt x="398500" y="569175"/>
                </a:lnTo>
                <a:lnTo>
                  <a:pt x="586906" y="569175"/>
                </a:lnTo>
                <a:lnTo>
                  <a:pt x="548589" y="460120"/>
                </a:lnTo>
                <a:lnTo>
                  <a:pt x="784570" y="284556"/>
                </a:lnTo>
                <a:lnTo>
                  <a:pt x="485559" y="284556"/>
                </a:lnTo>
                <a:lnTo>
                  <a:pt x="391033" y="0"/>
                </a:lnTo>
                <a:close/>
              </a:path>
              <a:path w="789520" h="748410">
                <a:moveTo>
                  <a:pt x="586906" y="569175"/>
                </a:moveTo>
                <a:lnTo>
                  <a:pt x="398500" y="569175"/>
                </a:lnTo>
                <a:lnTo>
                  <a:pt x="647217" y="740829"/>
                </a:lnTo>
                <a:lnTo>
                  <a:pt x="586906" y="569175"/>
                </a:lnTo>
                <a:close/>
              </a:path>
              <a:path w="789520" h="748410">
                <a:moveTo>
                  <a:pt x="789520" y="280873"/>
                </a:moveTo>
                <a:lnTo>
                  <a:pt x="485559" y="284556"/>
                </a:lnTo>
                <a:lnTo>
                  <a:pt x="784570" y="284556"/>
                </a:lnTo>
                <a:lnTo>
                  <a:pt x="789520" y="280873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83772" y="183284"/>
            <a:ext cx="12794641" cy="51094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2776BA"/>
                </a:solidFill>
                <a:latin typeface="Cambria" panose="02040503050406030204" pitchFamily="18" charset="0"/>
              </a:rPr>
              <a:t>SLNP Status in Uttar Pradesh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4</a:t>
            </a:fld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664029" y="1122838"/>
            <a:ext cx="12279084" cy="6212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SLNP-UP</a:t>
            </a: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Agreement signed = 29</a:t>
            </a:r>
          </a:p>
          <a:p>
            <a:r>
              <a:rPr lang="en-US" sz="2800" dirty="0"/>
              <a:t>    No. of ULBs where work completed= 17,</a:t>
            </a:r>
          </a:p>
          <a:p>
            <a:r>
              <a:rPr lang="en-US" sz="2800" dirty="0"/>
              <a:t>    No. of ULBs where work is under progress= 12.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No of Streetlight replaced – 5.84 Lakh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endParaRPr lang="en-US" b="1" dirty="0"/>
          </a:p>
          <a:p>
            <a:r>
              <a:rPr lang="en-US" sz="3200" b="1" dirty="0">
                <a:solidFill>
                  <a:srgbClr val="0070C0"/>
                </a:solidFill>
              </a:rPr>
              <a:t>AMRUT Cities (UP)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Agreement signed with 25 AMRUT cities out of 61 AMRUT cities for LED street light project implementation.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Total number of LED Lights installed in AMRUT cities = 5,39,565 (92.3 % of the Installations done in AMRUT cities  out of 5.84 Lakhs no’s completed across UP) </a:t>
            </a:r>
          </a:p>
        </p:txBody>
      </p:sp>
    </p:spTree>
    <p:extLst>
      <p:ext uri="{BB962C8B-B14F-4D97-AF65-F5344CB8AC3E}">
        <p14:creationId xmlns:p14="http://schemas.microsoft.com/office/powerpoint/2010/main" val="124499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7879" y="996287"/>
            <a:ext cx="12144978" cy="5493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7770" indent="-224364">
              <a:buClr>
                <a:srgbClr val="27AAE1"/>
              </a:buClr>
              <a:buFont typeface="Century Gothic"/>
              <a:buChar char="•"/>
              <a:tabLst>
                <a:tab pos="237770" algn="l"/>
              </a:tabLst>
            </a:pP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572903" y="4757528"/>
            <a:ext cx="902295" cy="788333"/>
          </a:xfrm>
          <a:custGeom>
            <a:avLst/>
            <a:gdLst/>
            <a:ahLst/>
            <a:cxnLst/>
            <a:rect l="l" t="t" r="r" b="b"/>
            <a:pathLst>
              <a:path w="789508" h="744537">
                <a:moveTo>
                  <a:pt x="391020" y="0"/>
                </a:moveTo>
                <a:lnTo>
                  <a:pt x="300037" y="284607"/>
                </a:lnTo>
                <a:lnTo>
                  <a:pt x="0" y="288290"/>
                </a:lnTo>
                <a:lnTo>
                  <a:pt x="244627" y="459930"/>
                </a:lnTo>
                <a:lnTo>
                  <a:pt x="157746" y="744537"/>
                </a:lnTo>
                <a:lnTo>
                  <a:pt x="398500" y="565327"/>
                </a:lnTo>
                <a:lnTo>
                  <a:pt x="582896" y="565327"/>
                </a:lnTo>
                <a:lnTo>
                  <a:pt x="544652" y="456247"/>
                </a:lnTo>
                <a:lnTo>
                  <a:pt x="784472" y="280860"/>
                </a:lnTo>
                <a:lnTo>
                  <a:pt x="485559" y="280860"/>
                </a:lnTo>
                <a:lnTo>
                  <a:pt x="391020" y="0"/>
                </a:lnTo>
                <a:close/>
              </a:path>
              <a:path w="789508" h="744537">
                <a:moveTo>
                  <a:pt x="582896" y="565327"/>
                </a:moveTo>
                <a:lnTo>
                  <a:pt x="398500" y="565327"/>
                </a:lnTo>
                <a:lnTo>
                  <a:pt x="643128" y="737120"/>
                </a:lnTo>
                <a:lnTo>
                  <a:pt x="582896" y="565327"/>
                </a:lnTo>
                <a:close/>
              </a:path>
              <a:path w="789508" h="744537">
                <a:moveTo>
                  <a:pt x="789508" y="277177"/>
                </a:moveTo>
                <a:lnTo>
                  <a:pt x="485559" y="280860"/>
                </a:lnTo>
                <a:lnTo>
                  <a:pt x="784472" y="280860"/>
                </a:lnTo>
                <a:lnTo>
                  <a:pt x="789508" y="277177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1930743" y="4195482"/>
            <a:ext cx="902295" cy="788347"/>
          </a:xfrm>
          <a:custGeom>
            <a:avLst/>
            <a:gdLst/>
            <a:ahLst/>
            <a:cxnLst/>
            <a:rect l="l" t="t" r="r" b="b"/>
            <a:pathLst>
              <a:path w="789508" h="744550">
                <a:moveTo>
                  <a:pt x="391020" y="0"/>
                </a:moveTo>
                <a:lnTo>
                  <a:pt x="378305" y="42143"/>
                </a:lnTo>
                <a:lnTo>
                  <a:pt x="365224" y="84339"/>
                </a:lnTo>
                <a:lnTo>
                  <a:pt x="343029" y="155045"/>
                </a:lnTo>
                <a:lnTo>
                  <a:pt x="334152" y="183531"/>
                </a:lnTo>
                <a:lnTo>
                  <a:pt x="320984" y="226559"/>
                </a:lnTo>
                <a:lnTo>
                  <a:pt x="308134" y="270021"/>
                </a:lnTo>
                <a:lnTo>
                  <a:pt x="303949" y="284619"/>
                </a:lnTo>
                <a:lnTo>
                  <a:pt x="288567" y="284636"/>
                </a:lnTo>
                <a:lnTo>
                  <a:pt x="0" y="288277"/>
                </a:lnTo>
                <a:lnTo>
                  <a:pt x="37292" y="314374"/>
                </a:lnTo>
                <a:lnTo>
                  <a:pt x="173959" y="408105"/>
                </a:lnTo>
                <a:lnTo>
                  <a:pt x="248539" y="459930"/>
                </a:lnTo>
                <a:lnTo>
                  <a:pt x="234540" y="502292"/>
                </a:lnTo>
                <a:lnTo>
                  <a:pt x="220912" y="545004"/>
                </a:lnTo>
                <a:lnTo>
                  <a:pt x="194134" y="630880"/>
                </a:lnTo>
                <a:lnTo>
                  <a:pt x="185136" y="659612"/>
                </a:lnTo>
                <a:lnTo>
                  <a:pt x="171536" y="702251"/>
                </a:lnTo>
                <a:lnTo>
                  <a:pt x="157568" y="744550"/>
                </a:lnTo>
                <a:lnTo>
                  <a:pt x="182348" y="726877"/>
                </a:lnTo>
                <a:lnTo>
                  <a:pt x="216216" y="702188"/>
                </a:lnTo>
                <a:lnTo>
                  <a:pt x="386716" y="574059"/>
                </a:lnTo>
                <a:lnTo>
                  <a:pt x="398500" y="565315"/>
                </a:lnTo>
                <a:lnTo>
                  <a:pt x="586678" y="565315"/>
                </a:lnTo>
                <a:lnTo>
                  <a:pt x="582808" y="554492"/>
                </a:lnTo>
                <a:lnTo>
                  <a:pt x="572846" y="526418"/>
                </a:lnTo>
                <a:lnTo>
                  <a:pt x="558143" y="484317"/>
                </a:lnTo>
                <a:lnTo>
                  <a:pt x="548576" y="456260"/>
                </a:lnTo>
                <a:lnTo>
                  <a:pt x="784322" y="280860"/>
                </a:lnTo>
                <a:lnTo>
                  <a:pt x="489470" y="280860"/>
                </a:lnTo>
                <a:lnTo>
                  <a:pt x="475052" y="238712"/>
                </a:lnTo>
                <a:lnTo>
                  <a:pt x="455277" y="182542"/>
                </a:lnTo>
                <a:lnTo>
                  <a:pt x="425204" y="98309"/>
                </a:lnTo>
                <a:lnTo>
                  <a:pt x="415259" y="70228"/>
                </a:lnTo>
                <a:lnTo>
                  <a:pt x="410328" y="56186"/>
                </a:lnTo>
                <a:lnTo>
                  <a:pt x="405432" y="42139"/>
                </a:lnTo>
                <a:lnTo>
                  <a:pt x="400577" y="28090"/>
                </a:lnTo>
                <a:lnTo>
                  <a:pt x="395771" y="14044"/>
                </a:lnTo>
                <a:lnTo>
                  <a:pt x="391020" y="0"/>
                </a:lnTo>
                <a:close/>
              </a:path>
              <a:path w="789508" h="744550">
                <a:moveTo>
                  <a:pt x="586678" y="565315"/>
                </a:moveTo>
                <a:lnTo>
                  <a:pt x="398500" y="565315"/>
                </a:lnTo>
                <a:lnTo>
                  <a:pt x="410991" y="574100"/>
                </a:lnTo>
                <a:lnTo>
                  <a:pt x="423365" y="582752"/>
                </a:lnTo>
                <a:lnTo>
                  <a:pt x="597357" y="702251"/>
                </a:lnTo>
                <a:lnTo>
                  <a:pt x="647014" y="736955"/>
                </a:lnTo>
                <a:lnTo>
                  <a:pt x="632659" y="694866"/>
                </a:lnTo>
                <a:lnTo>
                  <a:pt x="617895" y="652760"/>
                </a:lnTo>
                <a:lnTo>
                  <a:pt x="607909" y="624685"/>
                </a:lnTo>
                <a:lnTo>
                  <a:pt x="586678" y="565315"/>
                </a:lnTo>
                <a:close/>
              </a:path>
              <a:path w="789508" h="744550">
                <a:moveTo>
                  <a:pt x="789508" y="277012"/>
                </a:moveTo>
                <a:lnTo>
                  <a:pt x="774680" y="277032"/>
                </a:lnTo>
                <a:lnTo>
                  <a:pt x="489470" y="280860"/>
                </a:lnTo>
                <a:lnTo>
                  <a:pt x="784322" y="280860"/>
                </a:lnTo>
                <a:lnTo>
                  <a:pt x="789508" y="277012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0153435" y="4169328"/>
            <a:ext cx="902295" cy="788333"/>
          </a:xfrm>
          <a:custGeom>
            <a:avLst/>
            <a:gdLst/>
            <a:ahLst/>
            <a:cxnLst/>
            <a:rect l="l" t="t" r="r" b="b"/>
            <a:pathLst>
              <a:path w="789508" h="744537">
                <a:moveTo>
                  <a:pt x="391020" y="0"/>
                </a:moveTo>
                <a:lnTo>
                  <a:pt x="377017" y="42139"/>
                </a:lnTo>
                <a:lnTo>
                  <a:pt x="363387" y="84341"/>
                </a:lnTo>
                <a:lnTo>
                  <a:pt x="349971" y="126691"/>
                </a:lnTo>
                <a:lnTo>
                  <a:pt x="318604" y="226557"/>
                </a:lnTo>
                <a:lnTo>
                  <a:pt x="309414" y="255474"/>
                </a:lnTo>
                <a:lnTo>
                  <a:pt x="300037" y="284606"/>
                </a:lnTo>
                <a:lnTo>
                  <a:pt x="285208" y="284625"/>
                </a:lnTo>
                <a:lnTo>
                  <a:pt x="0" y="288289"/>
                </a:lnTo>
                <a:lnTo>
                  <a:pt x="37293" y="314382"/>
                </a:lnTo>
                <a:lnTo>
                  <a:pt x="173965" y="408111"/>
                </a:lnTo>
                <a:lnTo>
                  <a:pt x="248539" y="459930"/>
                </a:lnTo>
                <a:lnTo>
                  <a:pt x="234317" y="502292"/>
                </a:lnTo>
                <a:lnTo>
                  <a:pt x="215499" y="559293"/>
                </a:lnTo>
                <a:lnTo>
                  <a:pt x="201601" y="602238"/>
                </a:lnTo>
                <a:lnTo>
                  <a:pt x="187978" y="645182"/>
                </a:lnTo>
                <a:lnTo>
                  <a:pt x="174711" y="687975"/>
                </a:lnTo>
                <a:lnTo>
                  <a:pt x="161885" y="730466"/>
                </a:lnTo>
                <a:lnTo>
                  <a:pt x="157721" y="744537"/>
                </a:lnTo>
                <a:lnTo>
                  <a:pt x="398500" y="565302"/>
                </a:lnTo>
                <a:lnTo>
                  <a:pt x="585522" y="565302"/>
                </a:lnTo>
                <a:lnTo>
                  <a:pt x="577045" y="540519"/>
                </a:lnTo>
                <a:lnTo>
                  <a:pt x="567514" y="512435"/>
                </a:lnTo>
                <a:lnTo>
                  <a:pt x="548576" y="456247"/>
                </a:lnTo>
                <a:lnTo>
                  <a:pt x="572406" y="437679"/>
                </a:lnTo>
                <a:lnTo>
                  <a:pt x="608485" y="410211"/>
                </a:lnTo>
                <a:lnTo>
                  <a:pt x="681253" y="356373"/>
                </a:lnTo>
                <a:lnTo>
                  <a:pt x="779448" y="284606"/>
                </a:lnTo>
                <a:lnTo>
                  <a:pt x="784521" y="280860"/>
                </a:lnTo>
                <a:lnTo>
                  <a:pt x="489470" y="280860"/>
                </a:lnTo>
                <a:lnTo>
                  <a:pt x="484184" y="266810"/>
                </a:lnTo>
                <a:lnTo>
                  <a:pt x="468651" y="224672"/>
                </a:lnTo>
                <a:lnTo>
                  <a:pt x="453543" y="182548"/>
                </a:lnTo>
                <a:lnTo>
                  <a:pt x="438778" y="140430"/>
                </a:lnTo>
                <a:lnTo>
                  <a:pt x="419489" y="84272"/>
                </a:lnTo>
                <a:lnTo>
                  <a:pt x="409961" y="56187"/>
                </a:lnTo>
                <a:lnTo>
                  <a:pt x="391020" y="0"/>
                </a:lnTo>
                <a:close/>
              </a:path>
              <a:path w="789508" h="744537">
                <a:moveTo>
                  <a:pt x="585522" y="565302"/>
                </a:moveTo>
                <a:lnTo>
                  <a:pt x="398500" y="565302"/>
                </a:lnTo>
                <a:lnTo>
                  <a:pt x="435798" y="591460"/>
                </a:lnTo>
                <a:lnTo>
                  <a:pt x="572586" y="685296"/>
                </a:lnTo>
                <a:lnTo>
                  <a:pt x="647217" y="737107"/>
                </a:lnTo>
                <a:lnTo>
                  <a:pt x="631450" y="694964"/>
                </a:lnTo>
                <a:lnTo>
                  <a:pt x="616156" y="652835"/>
                </a:lnTo>
                <a:lnTo>
                  <a:pt x="601250" y="610716"/>
                </a:lnTo>
                <a:lnTo>
                  <a:pt x="591488" y="582638"/>
                </a:lnTo>
                <a:lnTo>
                  <a:pt x="585522" y="565302"/>
                </a:lnTo>
                <a:close/>
              </a:path>
              <a:path w="789508" h="744537">
                <a:moveTo>
                  <a:pt x="789508" y="277177"/>
                </a:moveTo>
                <a:lnTo>
                  <a:pt x="774680" y="277196"/>
                </a:lnTo>
                <a:lnTo>
                  <a:pt x="489470" y="280860"/>
                </a:lnTo>
                <a:lnTo>
                  <a:pt x="784521" y="280860"/>
                </a:lnTo>
                <a:lnTo>
                  <a:pt x="789508" y="277177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8717991" y="5175804"/>
            <a:ext cx="902295" cy="792287"/>
          </a:xfrm>
          <a:custGeom>
            <a:avLst/>
            <a:gdLst/>
            <a:ahLst/>
            <a:cxnLst/>
            <a:rect l="l" t="t" r="r" b="b"/>
            <a:pathLst>
              <a:path w="789508" h="748271">
                <a:moveTo>
                  <a:pt x="391007" y="0"/>
                </a:moveTo>
                <a:lnTo>
                  <a:pt x="377014" y="43580"/>
                </a:lnTo>
                <a:lnTo>
                  <a:pt x="358904" y="101146"/>
                </a:lnTo>
                <a:lnTo>
                  <a:pt x="336618" y="172768"/>
                </a:lnTo>
                <a:lnTo>
                  <a:pt x="323150" y="215848"/>
                </a:lnTo>
                <a:lnTo>
                  <a:pt x="314035" y="244711"/>
                </a:lnTo>
                <a:lnTo>
                  <a:pt x="309418" y="259204"/>
                </a:lnTo>
                <a:lnTo>
                  <a:pt x="300037" y="288340"/>
                </a:lnTo>
                <a:lnTo>
                  <a:pt x="89635" y="289536"/>
                </a:lnTo>
                <a:lnTo>
                  <a:pt x="0" y="292023"/>
                </a:lnTo>
                <a:lnTo>
                  <a:pt x="49724" y="325227"/>
                </a:lnTo>
                <a:lnTo>
                  <a:pt x="111846" y="367764"/>
                </a:lnTo>
                <a:lnTo>
                  <a:pt x="248539" y="463651"/>
                </a:lnTo>
                <a:lnTo>
                  <a:pt x="239055" y="491745"/>
                </a:lnTo>
                <a:lnTo>
                  <a:pt x="224880" y="533919"/>
                </a:lnTo>
                <a:lnTo>
                  <a:pt x="210835" y="576211"/>
                </a:lnTo>
                <a:lnTo>
                  <a:pt x="197000" y="618706"/>
                </a:lnTo>
                <a:lnTo>
                  <a:pt x="183453" y="661491"/>
                </a:lnTo>
                <a:lnTo>
                  <a:pt x="170275" y="704650"/>
                </a:lnTo>
                <a:lnTo>
                  <a:pt x="157543" y="748271"/>
                </a:lnTo>
                <a:lnTo>
                  <a:pt x="181377" y="729659"/>
                </a:lnTo>
                <a:lnTo>
                  <a:pt x="217461" y="702156"/>
                </a:lnTo>
                <a:lnTo>
                  <a:pt x="265944" y="666115"/>
                </a:lnTo>
                <a:lnTo>
                  <a:pt x="398487" y="569023"/>
                </a:lnTo>
                <a:lnTo>
                  <a:pt x="586404" y="569023"/>
                </a:lnTo>
                <a:lnTo>
                  <a:pt x="581829" y="555434"/>
                </a:lnTo>
                <a:lnTo>
                  <a:pt x="548576" y="456095"/>
                </a:lnTo>
                <a:lnTo>
                  <a:pt x="693392" y="350107"/>
                </a:lnTo>
                <a:lnTo>
                  <a:pt x="729702" y="322994"/>
                </a:lnTo>
                <a:lnTo>
                  <a:pt x="753761" y="304697"/>
                </a:lnTo>
                <a:lnTo>
                  <a:pt x="774890" y="288340"/>
                </a:lnTo>
                <a:lnTo>
                  <a:pt x="779680" y="284594"/>
                </a:lnTo>
                <a:lnTo>
                  <a:pt x="489470" y="284594"/>
                </a:lnTo>
                <a:lnTo>
                  <a:pt x="484186" y="270516"/>
                </a:lnTo>
                <a:lnTo>
                  <a:pt x="468655" y="228004"/>
                </a:lnTo>
                <a:lnTo>
                  <a:pt x="453545" y="185196"/>
                </a:lnTo>
                <a:lnTo>
                  <a:pt x="438777" y="142244"/>
                </a:lnTo>
                <a:lnTo>
                  <a:pt x="424272" y="99302"/>
                </a:lnTo>
                <a:lnTo>
                  <a:pt x="391007" y="0"/>
                </a:lnTo>
                <a:close/>
              </a:path>
              <a:path w="789508" h="748271">
                <a:moveTo>
                  <a:pt x="586404" y="569023"/>
                </a:moveTo>
                <a:lnTo>
                  <a:pt x="398487" y="569023"/>
                </a:lnTo>
                <a:lnTo>
                  <a:pt x="448236" y="602260"/>
                </a:lnTo>
                <a:lnTo>
                  <a:pt x="510404" y="644856"/>
                </a:lnTo>
                <a:lnTo>
                  <a:pt x="647039" y="740841"/>
                </a:lnTo>
                <a:lnTo>
                  <a:pt x="641751" y="726762"/>
                </a:lnTo>
                <a:lnTo>
                  <a:pt x="636520" y="712630"/>
                </a:lnTo>
                <a:lnTo>
                  <a:pt x="621131" y="669982"/>
                </a:lnTo>
                <a:lnTo>
                  <a:pt x="606142" y="627077"/>
                </a:lnTo>
                <a:lnTo>
                  <a:pt x="591472" y="584076"/>
                </a:lnTo>
                <a:lnTo>
                  <a:pt x="586404" y="569023"/>
                </a:lnTo>
                <a:close/>
              </a:path>
              <a:path w="789508" h="748271">
                <a:moveTo>
                  <a:pt x="789508" y="276860"/>
                </a:moveTo>
                <a:lnTo>
                  <a:pt x="774685" y="277428"/>
                </a:lnTo>
                <a:lnTo>
                  <a:pt x="489470" y="284594"/>
                </a:lnTo>
                <a:lnTo>
                  <a:pt x="779680" y="284594"/>
                </a:lnTo>
                <a:lnTo>
                  <a:pt x="789508" y="27686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089700" y="6727307"/>
            <a:ext cx="902309" cy="792434"/>
          </a:xfrm>
          <a:custGeom>
            <a:avLst/>
            <a:gdLst/>
            <a:ahLst/>
            <a:cxnLst/>
            <a:rect l="l" t="t" r="r" b="b"/>
            <a:pathLst>
              <a:path w="789520" h="748410">
                <a:moveTo>
                  <a:pt x="391033" y="0"/>
                </a:moveTo>
                <a:lnTo>
                  <a:pt x="300037" y="288480"/>
                </a:lnTo>
                <a:lnTo>
                  <a:pt x="0" y="292163"/>
                </a:lnTo>
                <a:lnTo>
                  <a:pt x="244627" y="463803"/>
                </a:lnTo>
                <a:lnTo>
                  <a:pt x="157568" y="748410"/>
                </a:lnTo>
                <a:lnTo>
                  <a:pt x="398500" y="569175"/>
                </a:lnTo>
                <a:lnTo>
                  <a:pt x="586906" y="569175"/>
                </a:lnTo>
                <a:lnTo>
                  <a:pt x="548589" y="460120"/>
                </a:lnTo>
                <a:lnTo>
                  <a:pt x="784570" y="284556"/>
                </a:lnTo>
                <a:lnTo>
                  <a:pt x="485559" y="284556"/>
                </a:lnTo>
                <a:lnTo>
                  <a:pt x="391033" y="0"/>
                </a:lnTo>
                <a:close/>
              </a:path>
              <a:path w="789520" h="748410">
                <a:moveTo>
                  <a:pt x="586906" y="569175"/>
                </a:moveTo>
                <a:lnTo>
                  <a:pt x="398500" y="569175"/>
                </a:lnTo>
                <a:lnTo>
                  <a:pt x="647217" y="740829"/>
                </a:lnTo>
                <a:lnTo>
                  <a:pt x="586906" y="569175"/>
                </a:lnTo>
                <a:close/>
              </a:path>
              <a:path w="789520" h="748410">
                <a:moveTo>
                  <a:pt x="789520" y="280873"/>
                </a:moveTo>
                <a:lnTo>
                  <a:pt x="485559" y="284556"/>
                </a:lnTo>
                <a:lnTo>
                  <a:pt x="784570" y="284556"/>
                </a:lnTo>
                <a:lnTo>
                  <a:pt x="789520" y="280873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4800" y="3940952"/>
            <a:ext cx="14020800" cy="48931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2776BA"/>
                </a:solidFill>
                <a:latin typeface="Cambria" panose="02040503050406030204" pitchFamily="18" charset="0"/>
              </a:rPr>
              <a:t>Support required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5</a:t>
            </a:fld>
            <a:endParaRPr lang="uk-UA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55909" y="1126175"/>
            <a:ext cx="14020800" cy="657270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rgbClr val="C0504D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1257" y="1045079"/>
            <a:ext cx="14213941" cy="67349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35E73E-A25F-F541-B2B4-2EDD7A8FD650}"/>
              </a:ext>
            </a:extLst>
          </p:cNvPr>
          <p:cNvSpPr/>
          <p:nvPr/>
        </p:nvSpPr>
        <p:spPr>
          <a:xfrm>
            <a:off x="304800" y="4460844"/>
            <a:ext cx="13434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Payment Mechanism</a:t>
            </a:r>
            <a:r>
              <a:rPr lang="en-US" sz="2800" dirty="0"/>
              <a:t> to be developed with the support of MoH&amp;UA leading to timely release of payments to EESL.</a:t>
            </a:r>
            <a:r>
              <a:rPr lang="en-US" sz="2800" b="1" dirty="0"/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Support required from MoH&amp;UA to start projects in new states </a:t>
            </a:r>
            <a:r>
              <a:rPr lang="en-US" sz="2800" dirty="0"/>
              <a:t>(Karnataka, Tamil Nadu, Madhya Pradesh &amp; West Bengal etc.)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139214"/>
            <a:ext cx="1248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2776BA"/>
                </a:solidFill>
                <a:latin typeface="Cambria" panose="02040503050406030204" pitchFamily="18" charset="0"/>
              </a:rPr>
              <a:t>Benefits of SLNP </a:t>
            </a:r>
            <a:r>
              <a:rPr lang="en-US" sz="1400" b="1" dirty="0">
                <a:solidFill>
                  <a:srgbClr val="2776BA"/>
                </a:solidFill>
                <a:latin typeface="Cambria" panose="02040503050406030204" pitchFamily="18" charset="0"/>
              </a:rPr>
              <a:t>(as on 23.07.2018)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B35E73E-A25F-F541-B2B4-2EDD7A8FD650}"/>
              </a:ext>
            </a:extLst>
          </p:cNvPr>
          <p:cNvSpPr/>
          <p:nvPr/>
        </p:nvSpPr>
        <p:spPr>
          <a:xfrm>
            <a:off x="304800" y="716464"/>
            <a:ext cx="13434864" cy="19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Average Energy Saving per Year – 4277.58 MUs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GHG Emission Reduction per year – 2.95 Million tCO</a:t>
            </a:r>
            <a:r>
              <a:rPr lang="en-US" sz="2800" baseline="-25000" dirty="0"/>
              <a:t>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Avoided Peak Demand – 712.93 MW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69457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626888"/>
            <a:ext cx="13063927" cy="468000"/>
          </a:xfrm>
        </p:spPr>
        <p:txBody>
          <a:bodyPr/>
          <a:lstStyle/>
          <a:p>
            <a:r>
              <a:rPr lang="en-US" sz="3500" b="1" dirty="0">
                <a:latin typeface="Cambria" panose="02040503050406030204" pitchFamily="18" charset="0"/>
              </a:rPr>
              <a:t>Municipal Energy Efficiency Program</a:t>
            </a:r>
            <a:endParaRPr lang="en-US" sz="35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7609840" y="1143751"/>
            <a:ext cx="65836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40% to 60% of Energy Cost arise from Supplying water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4800 Million units of electricity is wasted every year due to inefficient water pumps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Under AMRUT, EESL with MoH&amp;UA to implement retrofits of energy efficient pumps across 500 SMART cities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" y="2523100"/>
            <a:ext cx="6195060" cy="4920887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0" y="1222043"/>
            <a:ext cx="6195060" cy="1301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160772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00" y="626888"/>
            <a:ext cx="13063927" cy="468000"/>
          </a:xfrm>
        </p:spPr>
        <p:txBody>
          <a:bodyPr/>
          <a:lstStyle/>
          <a:p>
            <a:r>
              <a:rPr lang="en-US" sz="3500" b="1" dirty="0">
                <a:latin typeface="Cambria" panose="02040503050406030204" pitchFamily="18" charset="0"/>
              </a:rPr>
              <a:t>Municipal Energy Efficiency Program Current Status</a:t>
            </a:r>
            <a:endParaRPr lang="en-US" sz="35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1202" y="3114128"/>
            <a:ext cx="135854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overall status of IGEA report preparation for 390 cities is as follows:</a:t>
            </a:r>
          </a:p>
          <a:p>
            <a:pPr marL="995977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/>
              <a:t>Number of Cities for which LoAs issued  : </a:t>
            </a:r>
            <a:r>
              <a:rPr lang="en-US" sz="2000" b="1" dirty="0"/>
              <a:t>310</a:t>
            </a:r>
          </a:p>
          <a:p>
            <a:pPr marL="995977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000" dirty="0"/>
              <a:t>Number of IGEA reports submitted to the ULBs/State Government : </a:t>
            </a:r>
            <a:r>
              <a:rPr lang="en-GB" sz="2000" b="1" dirty="0"/>
              <a:t>202</a:t>
            </a:r>
            <a:endParaRPr lang="en-US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310 ULBs </a:t>
            </a:r>
            <a:r>
              <a:rPr lang="en-US" sz="2000" dirty="0"/>
              <a:t>have been covered under the Investment Grade Energy Audits </a:t>
            </a:r>
            <a:r>
              <a:rPr lang="en-US" sz="2000" b="1" dirty="0"/>
              <a:t>across 14 States.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4 States/UT (Assam, Chandigarh, Chhattisgarh, Jharkhand &amp; Odisha) having 30 AMRUT Cities have given approval for submitted IGEA Report.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total number of </a:t>
            </a:r>
            <a:r>
              <a:rPr lang="en-US" sz="2000" b="1" dirty="0"/>
              <a:t>pump-sets identified based on the Energy Audit to be replaced across 202 ULBs is 7076.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Total investment identified towards replacement of pump sets, repair and maintenance for 7 years across 202 ULBs is </a:t>
            </a:r>
            <a:r>
              <a:rPr lang="en-US" sz="2000" b="1" dirty="0"/>
              <a:t>INR  280 Cr.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30350"/>
              </p:ext>
            </p:extLst>
          </p:nvPr>
        </p:nvGraphicFramePr>
        <p:xfrm>
          <a:off x="781201" y="1143751"/>
          <a:ext cx="8179919" cy="167734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6207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204">
                <a:tc>
                  <a:txBody>
                    <a:bodyPr/>
                    <a:lstStyle/>
                    <a:p>
                      <a:pPr algn="ctr"/>
                      <a:r>
                        <a:rPr lang="en-GB" sz="2600" dirty="0">
                          <a:latin typeface="Cambria" panose="02040503050406030204" pitchFamily="18" charset="0"/>
                        </a:rPr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dirty="0">
                          <a:latin typeface="Cambria" panose="02040503050406030204" pitchFamily="18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831"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mbria" panose="02040503050406030204" pitchFamily="18" charset="0"/>
                        </a:rPr>
                        <a:t>Number of states/UTs which have signed the agreement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831">
                <a:tc>
                  <a:txBody>
                    <a:bodyPr/>
                    <a:lstStyle/>
                    <a:p>
                      <a:pPr algn="l"/>
                      <a:r>
                        <a:rPr lang="en-GB" sz="1800" dirty="0">
                          <a:latin typeface="Cambria" panose="02040503050406030204" pitchFamily="18" charset="0"/>
                        </a:rPr>
                        <a:t>Number of cities for which the agreement is 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mbria" panose="02040503050406030204" pitchFamily="18" charset="0"/>
                        </a:rPr>
                        <a:t>390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391" y="7834942"/>
            <a:ext cx="14630008" cy="127155"/>
          </a:xfrm>
          <a:custGeom>
            <a:avLst/>
            <a:gdLst/>
            <a:ahLst/>
            <a:cxnLst/>
            <a:rect l="l" t="t" r="r" b="b"/>
            <a:pathLst>
              <a:path w="12801257" h="120091">
                <a:moveTo>
                  <a:pt x="0" y="120091"/>
                </a:moveTo>
                <a:lnTo>
                  <a:pt x="12801257" y="120091"/>
                </a:lnTo>
                <a:lnTo>
                  <a:pt x="12801257" y="0"/>
                </a:lnTo>
                <a:lnTo>
                  <a:pt x="0" y="0"/>
                </a:lnTo>
                <a:lnTo>
                  <a:pt x="0" y="120091"/>
                </a:lnTo>
                <a:close/>
              </a:path>
            </a:pathLst>
          </a:custGeom>
          <a:solidFill>
            <a:srgbClr val="06A1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0"/>
          <p:cNvSpPr/>
          <p:nvPr/>
        </p:nvSpPr>
        <p:spPr>
          <a:xfrm>
            <a:off x="0" y="7962097"/>
            <a:ext cx="14630400" cy="246027"/>
          </a:xfrm>
          <a:custGeom>
            <a:avLst/>
            <a:gdLst/>
            <a:ahLst/>
            <a:cxnLst/>
            <a:rect l="l" t="t" r="r" b="b"/>
            <a:pathLst>
              <a:path w="12801600" h="232359">
                <a:moveTo>
                  <a:pt x="0" y="232359"/>
                </a:moveTo>
                <a:lnTo>
                  <a:pt x="12801600" y="232359"/>
                </a:lnTo>
                <a:lnTo>
                  <a:pt x="12801600" y="0"/>
                </a:lnTo>
                <a:lnTo>
                  <a:pt x="0" y="0"/>
                </a:lnTo>
                <a:lnTo>
                  <a:pt x="0" y="232359"/>
                </a:lnTo>
                <a:close/>
              </a:path>
            </a:pathLst>
          </a:custGeom>
          <a:solidFill>
            <a:srgbClr val="147D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" name="Picture 2" descr="C:\Users\TOSHIBA\Desktop\MuDSM\EOI\MoU Signing between MoUD and EESL.JPG">
            <a:extLst>
              <a:ext uri="{FF2B5EF4-FFF2-40B4-BE49-F238E27FC236}">
                <a16:creationId xmlns:a16="http://schemas.microsoft.com/office/drawing/2014/main" id="{9C2CCBB3-A095-48E0-9FEB-A2990614B997}"/>
              </a:ext>
            </a:extLst>
          </p:cNvPr>
          <p:cNvPicPr>
            <a:picLocks noGrp="1" noChangeAspect="1" noChangeArrowheads="1"/>
          </p:cNvPicPr>
          <p:nvPr>
            <p:ph sz="quarter" idx="1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70999" y="1070812"/>
            <a:ext cx="5095672" cy="3043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8979677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3A1B-3330-4233-9946-67ABE9C82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236" y="314112"/>
            <a:ext cx="13063927" cy="468000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</a:rPr>
              <a:t>MEEP Agreement with Uttar Pradesh 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BBD1BF-56B1-455C-BCDD-C4733B20E224}"/>
              </a:ext>
            </a:extLst>
          </p:cNvPr>
          <p:cNvSpPr/>
          <p:nvPr/>
        </p:nvSpPr>
        <p:spPr>
          <a:xfrm>
            <a:off x="783237" y="876566"/>
            <a:ext cx="132916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latin typeface="+mj-lt"/>
                <a:ea typeface="Times New Roman" panose="02020603050405020304" pitchFamily="18" charset="0"/>
              </a:rPr>
              <a:t>EESL </a:t>
            </a:r>
            <a:r>
              <a:rPr lang="en-IN" sz="2000" dirty="0">
                <a:latin typeface="+mj-lt"/>
                <a:ea typeface="Times New Roman" panose="02020603050405020304" pitchFamily="18" charset="0"/>
              </a:rPr>
              <a:t>and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latin typeface="+mj-lt"/>
                <a:ea typeface="Times New Roman" panose="02020603050405020304" pitchFamily="18" charset="0"/>
              </a:rPr>
              <a:t>Directorate of Urban Local bodies – State Mission Director (AMRUT),”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Govt. of Uttar Pradesh</a:t>
            </a:r>
            <a:r>
              <a:rPr lang="en-IN" sz="2000" dirty="0">
                <a:latin typeface="+mj-lt"/>
                <a:ea typeface="Times New Roman" panose="02020603050405020304" pitchFamily="18" charset="0"/>
              </a:rPr>
              <a:t> have jointly </a:t>
            </a:r>
            <a:r>
              <a:rPr lang="en-IN" sz="2000" dirty="0">
                <a:ea typeface="Times New Roman" panose="02020603050405020304" pitchFamily="18" charset="0"/>
              </a:rPr>
              <a:t>entered into an agreement on 9</a:t>
            </a:r>
            <a:r>
              <a:rPr lang="en-IN" sz="2000" baseline="30000" dirty="0">
                <a:ea typeface="Times New Roman" panose="02020603050405020304" pitchFamily="18" charset="0"/>
              </a:rPr>
              <a:t>th</a:t>
            </a:r>
            <a:r>
              <a:rPr lang="en-IN" sz="2000" dirty="0">
                <a:ea typeface="Times New Roman" panose="02020603050405020304" pitchFamily="18" charset="0"/>
              </a:rPr>
              <a:t> February, 2017.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ea typeface="Times New Roman" panose="02020603050405020304" pitchFamily="18" charset="0"/>
              </a:rPr>
              <a:t>Status </a:t>
            </a:r>
            <a:r>
              <a:rPr lang="en-GB" sz="2000" dirty="0"/>
              <a:t>of IGEA Report under AMRUT </a:t>
            </a:r>
            <a:r>
              <a:rPr lang="mr-IN" sz="2000" dirty="0"/>
              <a:t>–</a:t>
            </a:r>
            <a:r>
              <a:rPr lang="en-GB" sz="2000" dirty="0"/>
              <a:t> Uttar Pradesh: </a:t>
            </a:r>
            <a:endParaRPr lang="en-IN" sz="2000" dirty="0"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C3E00B5-5AF6-42A4-996E-3F040AE6F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238005"/>
              </p:ext>
            </p:extLst>
          </p:nvPr>
        </p:nvGraphicFramePr>
        <p:xfrm>
          <a:off x="551415" y="4973384"/>
          <a:ext cx="13523497" cy="2539873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812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2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No. of AMRUT MISSION Cities in UP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No’s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Inventory Received for IGEA Reports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No’s</a:t>
                      </a: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Issued for Energy Audit and Preparation of IGEA Reports 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No’s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Kick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-off Meeting Held with ULBs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No’s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6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Energy Audit Completed 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No’s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66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IGEA</a:t>
                      </a:r>
                      <a:r>
                        <a:rPr lang="en-US" sz="2400" b="0" baseline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Reports Finalized and Submitted* 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indent="0" algn="r" defTabSz="109728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</a:rPr>
                        <a:t>No’s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66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IGEA Report under Preparation* </a:t>
                      </a: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No’s</a:t>
                      </a: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2296" marR="8229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3B53E9F6-7EC1-43B8-9E80-60452967B6F9}"/>
              </a:ext>
            </a:extLst>
          </p:cNvPr>
          <p:cNvSpPr/>
          <p:nvPr/>
        </p:nvSpPr>
        <p:spPr>
          <a:xfrm>
            <a:off x="551415" y="7607711"/>
            <a:ext cx="13523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IGEA for Lucknow is under preparation. </a:t>
            </a:r>
            <a:endParaRPr lang="en-IN" sz="1400" dirty="0"/>
          </a:p>
        </p:txBody>
      </p:sp>
      <p:pic>
        <p:nvPicPr>
          <p:cNvPr id="12" name="Picture 11" descr="C:\Users\Somesh  Mittal\AppData\Local\Microsoft\Windows\Temporary Internet Files\Content.Word\signing agreement of UP AMRUT.JPG">
            <a:extLst>
              <a:ext uri="{FF2B5EF4-FFF2-40B4-BE49-F238E27FC236}">
                <a16:creationId xmlns:a16="http://schemas.microsoft.com/office/drawing/2014/main" id="{1E3ED533-540F-439C-97F2-BABF94F2AF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527706"/>
            <a:ext cx="6273800" cy="2904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1658843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3DA1-33BC-434D-806F-10A804A3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ambria" panose="02040503050406030204" pitchFamily="18" charset="0"/>
              </a:rPr>
              <a:t>Overall Status of 60 Nos. of IGEA Reports- Uttar Pradesh </a:t>
            </a:r>
            <a:endParaRPr lang="en-IN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F86CB2-F814-4A01-9DCC-9D6E8F30E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863632"/>
              </p:ext>
            </p:extLst>
          </p:nvPr>
        </p:nvGraphicFramePr>
        <p:xfrm>
          <a:off x="705970" y="1526867"/>
          <a:ext cx="12962733" cy="216913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8600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1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Pump sets as</a:t>
                      </a:r>
                      <a:r>
                        <a:rPr lang="en-US" sz="2400" b="0" baseline="0" dirty="0">
                          <a:effectLst/>
                          <a:latin typeface="+mn-lt"/>
                        </a:rPr>
                        <a:t> per inventory (LOA)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No’s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 defTabSz="109728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4,004</a:t>
                      </a:r>
                      <a:endParaRPr lang="cs-CZ" sz="2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Pump sets under maintenance/defunct/ condemned/un-available/un-auditable/list</a:t>
                      </a:r>
                      <a:r>
                        <a:rPr lang="en-US" sz="2400" b="0" baseline="0" dirty="0">
                          <a:effectLst/>
                          <a:latin typeface="+mn-lt"/>
                        </a:rPr>
                        <a:t> issue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No’s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 defTabSz="109728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1,043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Pump sets audited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</a:rPr>
                        <a:t>No’s</a:t>
                      </a:r>
                      <a:endParaRPr lang="en-US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 defTabSz="109728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Pumps sets considered for replacement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</a:rPr>
                        <a:t>No’s</a:t>
                      </a:r>
                      <a:endParaRPr lang="en-US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/>
                </a:tc>
                <a:tc>
                  <a:txBody>
                    <a:bodyPr/>
                    <a:lstStyle/>
                    <a:p>
                      <a:pPr marL="0" marR="0" algn="ctr" defTabSz="109728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2,124</a:t>
                      </a:r>
                      <a:endParaRPr lang="cs-CZ" sz="2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284DE76-F941-48F8-BD6D-749339A286CE}"/>
              </a:ext>
            </a:extLst>
          </p:cNvPr>
          <p:cNvSpPr txBox="1"/>
          <p:nvPr/>
        </p:nvSpPr>
        <p:spPr>
          <a:xfrm>
            <a:off x="588189" y="4563061"/>
            <a:ext cx="132569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Cambria" panose="02040503050406030204" pitchFamily="18" charset="0"/>
              </a:rPr>
              <a:t>Reasons for pumps not recommended for replacement –837 nos.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latin typeface="Cambria" panose="02040503050406030204" pitchFamily="18" charset="0"/>
              </a:rPr>
              <a:t>Pumps are operating at better efficiency and/or payback period was more than 84, few are already considered under replacement and few cases are cases of bore failure </a:t>
            </a:r>
          </a:p>
        </p:txBody>
      </p:sp>
    </p:spTree>
    <p:extLst>
      <p:ext uri="{BB962C8B-B14F-4D97-AF65-F5344CB8AC3E}">
        <p14:creationId xmlns:p14="http://schemas.microsoft.com/office/powerpoint/2010/main" val="24368328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1541</Words>
  <Application>Microsoft Office PowerPoint</Application>
  <PresentationFormat>Custom</PresentationFormat>
  <Paragraphs>283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Century Gothic</vt:lpstr>
      <vt:lpstr>Mangal</vt:lpstr>
      <vt:lpstr>Times New Roman</vt:lpstr>
      <vt:lpstr>Wingdings</vt:lpstr>
      <vt:lpstr>Office Theme</vt:lpstr>
      <vt:lpstr>     STREET LIGHT NATIONAL PROGRAM (SLNP)  &amp;  MUNICIPAL ENERGY EFFICIENCY PROGRAM (MEEP)     </vt:lpstr>
      <vt:lpstr>PowerPoint Presentation</vt:lpstr>
      <vt:lpstr>SLNP Status</vt:lpstr>
      <vt:lpstr>SLNP Status in Uttar Pradesh</vt:lpstr>
      <vt:lpstr>PowerPoint Presentation</vt:lpstr>
      <vt:lpstr>Municipal Energy Efficiency Program</vt:lpstr>
      <vt:lpstr>Municipal Energy Efficiency Program Current Status</vt:lpstr>
      <vt:lpstr>MEEP Agreement with Uttar Pradesh </vt:lpstr>
      <vt:lpstr>Overall Status of 60 Nos. of IGEA Reports- Uttar Pradesh </vt:lpstr>
      <vt:lpstr>Summary of Uttar Pradesh (for 60 ULBs)</vt:lpstr>
      <vt:lpstr>Strategy for Implementation of MEEP in Uttar Pradesh </vt:lpstr>
      <vt:lpstr>Energy Savings </vt:lpstr>
      <vt:lpstr>Salient Features of Implementation Agreement</vt:lpstr>
      <vt:lpstr>Duties, Responsibilities and Obligations of the Parties</vt:lpstr>
      <vt:lpstr>Financial Assumptions in the Agreement and IGEA</vt:lpstr>
      <vt:lpstr>Support required:</vt:lpstr>
      <vt:lpstr> Thank You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Panchal, Hetal</dc:creator>
  <cp:lastModifiedBy>Pushpendra chaudhary</cp:lastModifiedBy>
  <cp:revision>1048</cp:revision>
  <cp:lastPrinted>2018-06-21T07:19:15Z</cp:lastPrinted>
  <dcterms:created xsi:type="dcterms:W3CDTF">2016-02-17T09:31:57Z</dcterms:created>
  <dcterms:modified xsi:type="dcterms:W3CDTF">2018-07-26T12:46:03Z</dcterms:modified>
</cp:coreProperties>
</file>